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51"/>
  </p:notesMasterIdLst>
  <p:handoutMasterIdLst>
    <p:handoutMasterId r:id="rId52"/>
  </p:handoutMasterIdLst>
  <p:sldIdLst>
    <p:sldId id="4114" r:id="rId2"/>
    <p:sldId id="1779" r:id="rId3"/>
    <p:sldId id="1780" r:id="rId4"/>
    <p:sldId id="1781" r:id="rId5"/>
    <p:sldId id="1782" r:id="rId6"/>
    <p:sldId id="1783" r:id="rId7"/>
    <p:sldId id="1784" r:id="rId8"/>
    <p:sldId id="1785" r:id="rId9"/>
    <p:sldId id="4115" r:id="rId10"/>
    <p:sldId id="4116" r:id="rId11"/>
    <p:sldId id="4117" r:id="rId12"/>
    <p:sldId id="348" r:id="rId13"/>
    <p:sldId id="4118" r:id="rId14"/>
    <p:sldId id="271" r:id="rId15"/>
    <p:sldId id="274" r:id="rId16"/>
    <p:sldId id="276" r:id="rId17"/>
    <p:sldId id="278" r:id="rId18"/>
    <p:sldId id="280" r:id="rId19"/>
    <p:sldId id="282" r:id="rId20"/>
    <p:sldId id="284" r:id="rId21"/>
    <p:sldId id="286" r:id="rId22"/>
    <p:sldId id="288" r:id="rId23"/>
    <p:sldId id="290" r:id="rId24"/>
    <p:sldId id="292" r:id="rId25"/>
    <p:sldId id="298" r:id="rId26"/>
    <p:sldId id="296" r:id="rId27"/>
    <p:sldId id="300" r:id="rId28"/>
    <p:sldId id="4119" r:id="rId29"/>
    <p:sldId id="4120" r:id="rId30"/>
    <p:sldId id="4121" r:id="rId31"/>
    <p:sldId id="294" r:id="rId32"/>
    <p:sldId id="4122" r:id="rId33"/>
    <p:sldId id="4123" r:id="rId34"/>
    <p:sldId id="4124" r:id="rId35"/>
    <p:sldId id="4125" r:id="rId36"/>
    <p:sldId id="4128" r:id="rId37"/>
    <p:sldId id="4126" r:id="rId38"/>
    <p:sldId id="4127" r:id="rId39"/>
    <p:sldId id="4129" r:id="rId40"/>
    <p:sldId id="4130" r:id="rId41"/>
    <p:sldId id="4131" r:id="rId42"/>
    <p:sldId id="4132" r:id="rId43"/>
    <p:sldId id="4134" r:id="rId44"/>
    <p:sldId id="4135" r:id="rId45"/>
    <p:sldId id="4133" r:id="rId46"/>
    <p:sldId id="4136" r:id="rId47"/>
    <p:sldId id="4137" r:id="rId48"/>
    <p:sldId id="4138" r:id="rId49"/>
    <p:sldId id="4139"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6D9DE57-0928-48CE-A620-C80BA525E872}">
          <p14:sldIdLst>
            <p14:sldId id="4114"/>
            <p14:sldId id="1779"/>
            <p14:sldId id="1780"/>
            <p14:sldId id="1781"/>
            <p14:sldId id="1782"/>
            <p14:sldId id="1783"/>
            <p14:sldId id="1784"/>
            <p14:sldId id="1785"/>
            <p14:sldId id="4115"/>
            <p14:sldId id="4116"/>
            <p14:sldId id="4117"/>
            <p14:sldId id="348"/>
            <p14:sldId id="4118"/>
            <p14:sldId id="271"/>
            <p14:sldId id="274"/>
            <p14:sldId id="276"/>
            <p14:sldId id="278"/>
            <p14:sldId id="280"/>
            <p14:sldId id="282"/>
            <p14:sldId id="284"/>
            <p14:sldId id="286"/>
            <p14:sldId id="288"/>
            <p14:sldId id="290"/>
            <p14:sldId id="292"/>
            <p14:sldId id="298"/>
            <p14:sldId id="296"/>
            <p14:sldId id="300"/>
            <p14:sldId id="4119"/>
            <p14:sldId id="4120"/>
            <p14:sldId id="4121"/>
            <p14:sldId id="294"/>
            <p14:sldId id="4122"/>
            <p14:sldId id="4123"/>
            <p14:sldId id="4124"/>
            <p14:sldId id="4125"/>
            <p14:sldId id="4128"/>
            <p14:sldId id="4126"/>
            <p14:sldId id="4127"/>
            <p14:sldId id="4129"/>
            <p14:sldId id="4130"/>
            <p14:sldId id="4131"/>
            <p14:sldId id="4132"/>
            <p14:sldId id="4134"/>
            <p14:sldId id="4135"/>
            <p14:sldId id="4133"/>
            <p14:sldId id="4136"/>
            <p14:sldId id="4137"/>
            <p14:sldId id="4138"/>
            <p14:sldId id="41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raa" initials="I" lastIdx="1" clrIdx="0">
    <p:extLst>
      <p:ext uri="{19B8F6BF-5375-455C-9EA6-DF929625EA0E}">
        <p15:presenceInfo xmlns:p15="http://schemas.microsoft.com/office/powerpoint/2012/main" userId="Isra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088"/>
    <a:srgbClr val="D4B04C"/>
    <a:srgbClr val="9B8357"/>
    <a:srgbClr val="E48312"/>
    <a:srgbClr val="C2BC80"/>
    <a:srgbClr val="DDC272"/>
    <a:srgbClr val="7D1D5D"/>
    <a:srgbClr val="EE5080"/>
    <a:srgbClr val="FCB800"/>
    <a:srgbClr val="00C0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79" autoAdjust="0"/>
    <p:restoredTop sz="94660"/>
  </p:normalViewPr>
  <p:slideViewPr>
    <p:cSldViewPr snapToGrid="0">
      <p:cViewPr varScale="1">
        <p:scale>
          <a:sx n="95" d="100"/>
          <a:sy n="95" d="100"/>
        </p:scale>
        <p:origin x="96" y="140"/>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25/10/2024</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25/10/2024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96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953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0113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404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90F7592-D350-4E1A-8FF2-4C83070A8A9F}"/>
              </a:ext>
            </a:extLst>
          </p:cNvPr>
          <p:cNvSpPr>
            <a:spLocks noGrp="1"/>
          </p:cNvSpPr>
          <p:nvPr>
            <p:ph type="pic" sz="quarter" idx="10"/>
          </p:nvPr>
        </p:nvSpPr>
        <p:spPr>
          <a:xfrm>
            <a:off x="0" y="-1"/>
            <a:ext cx="6784182" cy="6857999"/>
          </a:xfrm>
          <a:prstGeom prst="rect">
            <a:avLst/>
          </a:prstGeom>
          <a:solidFill>
            <a:schemeClr val="accent6">
              <a:lumMod val="20000"/>
              <a:lumOff val="80000"/>
            </a:schemeClr>
          </a:solidFill>
        </p:spPr>
        <p:txBody>
          <a:bodyPr/>
          <a:lstStyle/>
          <a:p>
            <a:endParaRPr lang="en-US"/>
          </a:p>
        </p:txBody>
      </p:sp>
    </p:spTree>
    <p:extLst>
      <p:ext uri="{BB962C8B-B14F-4D97-AF65-F5344CB8AC3E}">
        <p14:creationId xmlns:p14="http://schemas.microsoft.com/office/powerpoint/2010/main" val="221442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9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06202" y="311154"/>
            <a:ext cx="342900" cy="365125"/>
          </a:xfrm>
          <a:solidFill>
            <a:schemeClr val="accent1"/>
          </a:solidFill>
        </p:spPr>
        <p:txBody>
          <a:bodyPr/>
          <a:lstStyle>
            <a:lvl1pPr>
              <a:defRPr sz="1000">
                <a:solidFill>
                  <a:schemeClr val="bg1"/>
                </a:solidFill>
              </a:defRPr>
            </a:lvl1pPr>
          </a:lstStyle>
          <a:p>
            <a:fld id="{16F919D3-A0D6-4586-82A8-25A537D2BD8F}" type="slidenum">
              <a:rPr lang="en-US" smtClean="0"/>
              <a:pPr/>
              <a:t>‹#›</a:t>
            </a:fld>
            <a:endParaRPr lang="en-US" dirty="0"/>
          </a:p>
        </p:txBody>
      </p:sp>
    </p:spTree>
    <p:extLst>
      <p:ext uri="{BB962C8B-B14F-4D97-AF65-F5344CB8AC3E}">
        <p14:creationId xmlns:p14="http://schemas.microsoft.com/office/powerpoint/2010/main" val="1025370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84661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Image 1">
    <p:spTree>
      <p:nvGrpSpPr>
        <p:cNvPr id="1" name=""/>
        <p:cNvGrpSpPr/>
        <p:nvPr/>
      </p:nvGrpSpPr>
      <p:grpSpPr>
        <a:xfrm>
          <a:off x="0" y="0"/>
          <a:ext cx="0" cy="0"/>
          <a:chOff x="0" y="0"/>
          <a:chExt cx="0" cy="0"/>
        </a:xfrm>
      </p:grpSpPr>
      <p:sp>
        <p:nvSpPr>
          <p:cNvPr id="12" name="Freeform 11"/>
          <p:cNvSpPr>
            <a:spLocks noGrp="1"/>
          </p:cNvSpPr>
          <p:nvPr>
            <p:ph type="pic" sz="quarter" idx="10"/>
          </p:nvPr>
        </p:nvSpPr>
        <p:spPr>
          <a:xfrm>
            <a:off x="228600" y="812800"/>
            <a:ext cx="5905500" cy="2997200"/>
          </a:xfrm>
          <a:custGeom>
            <a:avLst/>
            <a:gdLst>
              <a:gd name="connsiteX0" fmla="*/ 0 w 5905500"/>
              <a:gd name="connsiteY0" fmla="*/ 0 h 2997200"/>
              <a:gd name="connsiteX1" fmla="*/ 5905500 w 5905500"/>
              <a:gd name="connsiteY1" fmla="*/ 0 h 2997200"/>
              <a:gd name="connsiteX2" fmla="*/ 5905500 w 5905500"/>
              <a:gd name="connsiteY2" fmla="*/ 2997200 h 2997200"/>
              <a:gd name="connsiteX3" fmla="*/ 0 w 5905500"/>
              <a:gd name="connsiteY3" fmla="*/ 2997200 h 2997200"/>
            </a:gdLst>
            <a:ahLst/>
            <a:cxnLst>
              <a:cxn ang="0">
                <a:pos x="connsiteX0" y="connsiteY0"/>
              </a:cxn>
              <a:cxn ang="0">
                <a:pos x="connsiteX1" y="connsiteY1"/>
              </a:cxn>
              <a:cxn ang="0">
                <a:pos x="connsiteX2" y="connsiteY2"/>
              </a:cxn>
              <a:cxn ang="0">
                <a:pos x="connsiteX3" y="connsiteY3"/>
              </a:cxn>
            </a:cxnLst>
            <a:rect l="l" t="t" r="r" b="b"/>
            <a:pathLst>
              <a:path w="5905500" h="2997200">
                <a:moveTo>
                  <a:pt x="0" y="0"/>
                </a:moveTo>
                <a:lnTo>
                  <a:pt x="5905500" y="0"/>
                </a:lnTo>
                <a:lnTo>
                  <a:pt x="5905500" y="2997200"/>
                </a:lnTo>
                <a:lnTo>
                  <a:pt x="0" y="2997200"/>
                </a:lnTo>
                <a:close/>
              </a:path>
            </a:pathLst>
          </a:custGeom>
        </p:spPr>
        <p:txBody>
          <a:bodyPr wrap="square">
            <a:noAutofit/>
          </a:bodyPr>
          <a:lstStyle/>
          <a:p>
            <a:endParaRPr lang="en-US"/>
          </a:p>
        </p:txBody>
      </p:sp>
      <p:sp>
        <p:nvSpPr>
          <p:cNvPr id="8" name="Rectangle 7"/>
          <p:cNvSpPr/>
          <p:nvPr userDrawn="1"/>
        </p:nvSpPr>
        <p:spPr>
          <a:xfrm>
            <a:off x="0" y="6654800"/>
            <a:ext cx="8597900" cy="203200"/>
          </a:xfrm>
          <a:prstGeom prst="rect">
            <a:avLst/>
          </a:prstGeom>
          <a:pattFill prst="narHorz">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597900" y="6654800"/>
            <a:ext cx="3594100" cy="203200"/>
          </a:xfrm>
          <a:prstGeom prst="rect">
            <a:avLst/>
          </a:prstGeom>
          <a:gradFill>
            <a:gsLst>
              <a:gs pos="0">
                <a:schemeClr val="bg2"/>
              </a:gs>
              <a:gs pos="100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078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Image 2">
    <p:spTree>
      <p:nvGrpSpPr>
        <p:cNvPr id="1" name=""/>
        <p:cNvGrpSpPr/>
        <p:nvPr/>
      </p:nvGrpSpPr>
      <p:grpSpPr>
        <a:xfrm>
          <a:off x="0" y="0"/>
          <a:ext cx="0" cy="0"/>
          <a:chOff x="0" y="0"/>
          <a:chExt cx="0" cy="0"/>
        </a:xfrm>
      </p:grpSpPr>
      <p:sp>
        <p:nvSpPr>
          <p:cNvPr id="13" name="Freeform 12"/>
          <p:cNvSpPr>
            <a:spLocks noGrp="1"/>
          </p:cNvSpPr>
          <p:nvPr>
            <p:ph type="pic" sz="quarter" idx="10"/>
          </p:nvPr>
        </p:nvSpPr>
        <p:spPr>
          <a:xfrm>
            <a:off x="2908300" y="673100"/>
            <a:ext cx="2870200" cy="5511800"/>
          </a:xfrm>
          <a:custGeom>
            <a:avLst/>
            <a:gdLst>
              <a:gd name="connsiteX0" fmla="*/ 0 w 2870200"/>
              <a:gd name="connsiteY0" fmla="*/ 0 h 5511800"/>
              <a:gd name="connsiteX1" fmla="*/ 2870200 w 2870200"/>
              <a:gd name="connsiteY1" fmla="*/ 0 h 5511800"/>
              <a:gd name="connsiteX2" fmla="*/ 2870200 w 2870200"/>
              <a:gd name="connsiteY2" fmla="*/ 5511800 h 5511800"/>
              <a:gd name="connsiteX3" fmla="*/ 0 w 2870200"/>
              <a:gd name="connsiteY3" fmla="*/ 5511800 h 5511800"/>
            </a:gdLst>
            <a:ahLst/>
            <a:cxnLst>
              <a:cxn ang="0">
                <a:pos x="connsiteX0" y="connsiteY0"/>
              </a:cxn>
              <a:cxn ang="0">
                <a:pos x="connsiteX1" y="connsiteY1"/>
              </a:cxn>
              <a:cxn ang="0">
                <a:pos x="connsiteX2" y="connsiteY2"/>
              </a:cxn>
              <a:cxn ang="0">
                <a:pos x="connsiteX3" y="connsiteY3"/>
              </a:cxn>
            </a:cxnLst>
            <a:rect l="l" t="t" r="r" b="b"/>
            <a:pathLst>
              <a:path w="2870200" h="5511800">
                <a:moveTo>
                  <a:pt x="0" y="0"/>
                </a:moveTo>
                <a:lnTo>
                  <a:pt x="2870200" y="0"/>
                </a:lnTo>
                <a:lnTo>
                  <a:pt x="2870200" y="5511800"/>
                </a:lnTo>
                <a:lnTo>
                  <a:pt x="0" y="5511800"/>
                </a:lnTo>
                <a:close/>
              </a:path>
            </a:pathLst>
          </a:custGeom>
        </p:spPr>
        <p:txBody>
          <a:bodyPr wrap="square">
            <a:noAutofit/>
          </a:bodyPr>
          <a:lstStyle/>
          <a:p>
            <a:endParaRPr lang="en-US"/>
          </a:p>
        </p:txBody>
      </p:sp>
      <p:sp>
        <p:nvSpPr>
          <p:cNvPr id="9" name="Rectangle 8"/>
          <p:cNvSpPr/>
          <p:nvPr userDrawn="1"/>
        </p:nvSpPr>
        <p:spPr>
          <a:xfrm>
            <a:off x="0" y="6654800"/>
            <a:ext cx="8597900" cy="203200"/>
          </a:xfrm>
          <a:prstGeom prst="rect">
            <a:avLst/>
          </a:prstGeom>
          <a:pattFill prst="narHorz">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597900" y="6654800"/>
            <a:ext cx="3594100" cy="203200"/>
          </a:xfrm>
          <a:prstGeom prst="rect">
            <a:avLst/>
          </a:prstGeom>
          <a:gradFill>
            <a:gsLst>
              <a:gs pos="0">
                <a:schemeClr val="bg2"/>
              </a:gs>
              <a:gs pos="100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621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Image 3">
    <p:spTree>
      <p:nvGrpSpPr>
        <p:cNvPr id="1" name=""/>
        <p:cNvGrpSpPr/>
        <p:nvPr/>
      </p:nvGrpSpPr>
      <p:grpSpPr>
        <a:xfrm>
          <a:off x="0" y="0"/>
          <a:ext cx="0" cy="0"/>
          <a:chOff x="0" y="0"/>
          <a:chExt cx="0" cy="0"/>
        </a:xfrm>
      </p:grpSpPr>
      <p:sp>
        <p:nvSpPr>
          <p:cNvPr id="15" name="Freeform 14"/>
          <p:cNvSpPr>
            <a:spLocks noGrp="1"/>
          </p:cNvSpPr>
          <p:nvPr>
            <p:ph type="pic" sz="quarter" idx="10"/>
          </p:nvPr>
        </p:nvSpPr>
        <p:spPr>
          <a:xfrm>
            <a:off x="292100" y="0"/>
            <a:ext cx="5820432" cy="3556000"/>
          </a:xfrm>
          <a:custGeom>
            <a:avLst/>
            <a:gdLst>
              <a:gd name="connsiteX0" fmla="*/ 0 w 5820432"/>
              <a:gd name="connsiteY0" fmla="*/ 0 h 3556000"/>
              <a:gd name="connsiteX1" fmla="*/ 5820432 w 5820432"/>
              <a:gd name="connsiteY1" fmla="*/ 0 h 3556000"/>
              <a:gd name="connsiteX2" fmla="*/ 5820432 w 5820432"/>
              <a:gd name="connsiteY2" fmla="*/ 3556000 h 3556000"/>
              <a:gd name="connsiteX3" fmla="*/ 0 w 5820432"/>
              <a:gd name="connsiteY3" fmla="*/ 3556000 h 3556000"/>
            </a:gdLst>
            <a:ahLst/>
            <a:cxnLst>
              <a:cxn ang="0">
                <a:pos x="connsiteX0" y="connsiteY0"/>
              </a:cxn>
              <a:cxn ang="0">
                <a:pos x="connsiteX1" y="connsiteY1"/>
              </a:cxn>
              <a:cxn ang="0">
                <a:pos x="connsiteX2" y="connsiteY2"/>
              </a:cxn>
              <a:cxn ang="0">
                <a:pos x="connsiteX3" y="connsiteY3"/>
              </a:cxn>
            </a:cxnLst>
            <a:rect l="l" t="t" r="r" b="b"/>
            <a:pathLst>
              <a:path w="5820432" h="3556000">
                <a:moveTo>
                  <a:pt x="0" y="0"/>
                </a:moveTo>
                <a:lnTo>
                  <a:pt x="5820432" y="0"/>
                </a:lnTo>
                <a:lnTo>
                  <a:pt x="5820432" y="3556000"/>
                </a:lnTo>
                <a:lnTo>
                  <a:pt x="0" y="3556000"/>
                </a:lnTo>
                <a:close/>
              </a:path>
            </a:pathLst>
          </a:custGeom>
        </p:spPr>
        <p:txBody>
          <a:bodyPr wrap="square">
            <a:noAutofit/>
          </a:bodyPr>
          <a:lstStyle/>
          <a:p>
            <a:endParaRPr lang="en-US"/>
          </a:p>
        </p:txBody>
      </p:sp>
      <p:sp>
        <p:nvSpPr>
          <p:cNvPr id="11" name="Rectangle 10"/>
          <p:cNvSpPr/>
          <p:nvPr userDrawn="1"/>
        </p:nvSpPr>
        <p:spPr>
          <a:xfrm>
            <a:off x="0" y="6654800"/>
            <a:ext cx="8597900" cy="203200"/>
          </a:xfrm>
          <a:prstGeom prst="rect">
            <a:avLst/>
          </a:prstGeom>
          <a:pattFill prst="narHorz">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8597900" y="6654800"/>
            <a:ext cx="3594100" cy="203200"/>
          </a:xfrm>
          <a:prstGeom prst="rect">
            <a:avLst/>
          </a:prstGeom>
          <a:gradFill>
            <a:gsLst>
              <a:gs pos="0">
                <a:schemeClr val="bg2"/>
              </a:gs>
              <a:gs pos="100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92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Image 4">
    <p:spTree>
      <p:nvGrpSpPr>
        <p:cNvPr id="1" name=""/>
        <p:cNvGrpSpPr/>
        <p:nvPr/>
      </p:nvGrpSpPr>
      <p:grpSpPr>
        <a:xfrm>
          <a:off x="0" y="0"/>
          <a:ext cx="0" cy="0"/>
          <a:chOff x="0" y="0"/>
          <a:chExt cx="0" cy="0"/>
        </a:xfrm>
      </p:grpSpPr>
      <p:sp>
        <p:nvSpPr>
          <p:cNvPr id="17" name="Freeform 16"/>
          <p:cNvSpPr>
            <a:spLocks noGrp="1"/>
          </p:cNvSpPr>
          <p:nvPr>
            <p:ph type="pic" sz="quarter" idx="10"/>
          </p:nvPr>
        </p:nvSpPr>
        <p:spPr>
          <a:xfrm>
            <a:off x="381000" y="946150"/>
            <a:ext cx="5059827" cy="4889500"/>
          </a:xfrm>
          <a:custGeom>
            <a:avLst/>
            <a:gdLst>
              <a:gd name="connsiteX0" fmla="*/ 4783572 w 5059827"/>
              <a:gd name="connsiteY0" fmla="*/ 0 h 4889500"/>
              <a:gd name="connsiteX1" fmla="*/ 5059827 w 5059827"/>
              <a:gd name="connsiteY1" fmla="*/ 0 h 4889500"/>
              <a:gd name="connsiteX2" fmla="*/ 5059827 w 5059827"/>
              <a:gd name="connsiteY2" fmla="*/ 4889500 h 4889500"/>
              <a:gd name="connsiteX3" fmla="*/ 4783572 w 5059827"/>
              <a:gd name="connsiteY3" fmla="*/ 4889500 h 4889500"/>
              <a:gd name="connsiteX4" fmla="*/ 4492777 w 5059827"/>
              <a:gd name="connsiteY4" fmla="*/ 0 h 4889500"/>
              <a:gd name="connsiteX5" fmla="*/ 4769032 w 5059827"/>
              <a:gd name="connsiteY5" fmla="*/ 0 h 4889500"/>
              <a:gd name="connsiteX6" fmla="*/ 4769032 w 5059827"/>
              <a:gd name="connsiteY6" fmla="*/ 4889500 h 4889500"/>
              <a:gd name="connsiteX7" fmla="*/ 4492777 w 5059827"/>
              <a:gd name="connsiteY7" fmla="*/ 4889500 h 4889500"/>
              <a:gd name="connsiteX8" fmla="*/ 4201983 w 5059827"/>
              <a:gd name="connsiteY8" fmla="*/ 0 h 4889500"/>
              <a:gd name="connsiteX9" fmla="*/ 4478238 w 5059827"/>
              <a:gd name="connsiteY9" fmla="*/ 0 h 4889500"/>
              <a:gd name="connsiteX10" fmla="*/ 4478238 w 5059827"/>
              <a:gd name="connsiteY10" fmla="*/ 4889500 h 4889500"/>
              <a:gd name="connsiteX11" fmla="*/ 4201983 w 5059827"/>
              <a:gd name="connsiteY11" fmla="*/ 4889500 h 4889500"/>
              <a:gd name="connsiteX12" fmla="*/ 3911188 w 5059827"/>
              <a:gd name="connsiteY12" fmla="*/ 0 h 4889500"/>
              <a:gd name="connsiteX13" fmla="*/ 4187443 w 5059827"/>
              <a:gd name="connsiteY13" fmla="*/ 0 h 4889500"/>
              <a:gd name="connsiteX14" fmla="*/ 4187443 w 5059827"/>
              <a:gd name="connsiteY14" fmla="*/ 4889500 h 4889500"/>
              <a:gd name="connsiteX15" fmla="*/ 3911188 w 5059827"/>
              <a:gd name="connsiteY15" fmla="*/ 4889500 h 4889500"/>
              <a:gd name="connsiteX16" fmla="*/ 0 w 5059827"/>
              <a:gd name="connsiteY16" fmla="*/ 0 h 4889500"/>
              <a:gd name="connsiteX17" fmla="*/ 3896648 w 5059827"/>
              <a:gd name="connsiteY17" fmla="*/ 0 h 4889500"/>
              <a:gd name="connsiteX18" fmla="*/ 3896648 w 5059827"/>
              <a:gd name="connsiteY18" fmla="*/ 4889500 h 4889500"/>
              <a:gd name="connsiteX19" fmla="*/ 0 w 5059827"/>
              <a:gd name="connsiteY19" fmla="*/ 4889500 h 48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59827" h="4889500">
                <a:moveTo>
                  <a:pt x="4783572" y="0"/>
                </a:moveTo>
                <a:lnTo>
                  <a:pt x="5059827" y="0"/>
                </a:lnTo>
                <a:lnTo>
                  <a:pt x="5059827" y="4889500"/>
                </a:lnTo>
                <a:lnTo>
                  <a:pt x="4783572" y="4889500"/>
                </a:lnTo>
                <a:close/>
                <a:moveTo>
                  <a:pt x="4492777" y="0"/>
                </a:moveTo>
                <a:lnTo>
                  <a:pt x="4769032" y="0"/>
                </a:lnTo>
                <a:lnTo>
                  <a:pt x="4769032" y="4889500"/>
                </a:lnTo>
                <a:lnTo>
                  <a:pt x="4492777" y="4889500"/>
                </a:lnTo>
                <a:close/>
                <a:moveTo>
                  <a:pt x="4201983" y="0"/>
                </a:moveTo>
                <a:lnTo>
                  <a:pt x="4478238" y="0"/>
                </a:lnTo>
                <a:lnTo>
                  <a:pt x="4478238" y="4889500"/>
                </a:lnTo>
                <a:lnTo>
                  <a:pt x="4201983" y="4889500"/>
                </a:lnTo>
                <a:close/>
                <a:moveTo>
                  <a:pt x="3911188" y="0"/>
                </a:moveTo>
                <a:lnTo>
                  <a:pt x="4187443" y="0"/>
                </a:lnTo>
                <a:lnTo>
                  <a:pt x="4187443" y="4889500"/>
                </a:lnTo>
                <a:lnTo>
                  <a:pt x="3911188" y="4889500"/>
                </a:lnTo>
                <a:close/>
                <a:moveTo>
                  <a:pt x="0" y="0"/>
                </a:moveTo>
                <a:lnTo>
                  <a:pt x="3896648" y="0"/>
                </a:lnTo>
                <a:lnTo>
                  <a:pt x="3896648" y="4889500"/>
                </a:lnTo>
                <a:lnTo>
                  <a:pt x="0" y="4889500"/>
                </a:lnTo>
                <a:close/>
              </a:path>
            </a:pathLst>
          </a:custGeom>
        </p:spPr>
        <p:txBody>
          <a:bodyPr wrap="square">
            <a:noAutofit/>
          </a:bodyPr>
          <a:lstStyle/>
          <a:p>
            <a:endParaRPr lang="en-US"/>
          </a:p>
        </p:txBody>
      </p:sp>
      <p:sp>
        <p:nvSpPr>
          <p:cNvPr id="12" name="Rectangle 11"/>
          <p:cNvSpPr/>
          <p:nvPr userDrawn="1"/>
        </p:nvSpPr>
        <p:spPr>
          <a:xfrm>
            <a:off x="0" y="6654800"/>
            <a:ext cx="8597900" cy="203200"/>
          </a:xfrm>
          <a:prstGeom prst="rect">
            <a:avLst/>
          </a:prstGeom>
          <a:pattFill prst="narHorz">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597900" y="6654800"/>
            <a:ext cx="3594100" cy="203200"/>
          </a:xfrm>
          <a:prstGeom prst="rect">
            <a:avLst/>
          </a:prstGeom>
          <a:gradFill>
            <a:gsLst>
              <a:gs pos="0">
                <a:schemeClr val="bg2"/>
              </a:gs>
              <a:gs pos="100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84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9889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Image 5">
    <p:spTree>
      <p:nvGrpSpPr>
        <p:cNvPr id="1" name=""/>
        <p:cNvGrpSpPr/>
        <p:nvPr/>
      </p:nvGrpSpPr>
      <p:grpSpPr>
        <a:xfrm>
          <a:off x="0" y="0"/>
          <a:ext cx="0" cy="0"/>
          <a:chOff x="0" y="0"/>
          <a:chExt cx="0" cy="0"/>
        </a:xfrm>
      </p:grpSpPr>
      <p:sp>
        <p:nvSpPr>
          <p:cNvPr id="10" name="Freeform 9"/>
          <p:cNvSpPr>
            <a:spLocks noGrp="1"/>
          </p:cNvSpPr>
          <p:nvPr>
            <p:ph type="pic" sz="quarter" idx="10"/>
          </p:nvPr>
        </p:nvSpPr>
        <p:spPr>
          <a:xfrm>
            <a:off x="6921944" y="1219201"/>
            <a:ext cx="4655937" cy="4065492"/>
          </a:xfrm>
          <a:custGeom>
            <a:avLst/>
            <a:gdLst>
              <a:gd name="connsiteX0" fmla="*/ 0 w 4655937"/>
              <a:gd name="connsiteY0" fmla="*/ 0 h 4065492"/>
              <a:gd name="connsiteX1" fmla="*/ 4655937 w 4655937"/>
              <a:gd name="connsiteY1" fmla="*/ 0 h 4065492"/>
              <a:gd name="connsiteX2" fmla="*/ 4655937 w 4655937"/>
              <a:gd name="connsiteY2" fmla="*/ 4065492 h 4065492"/>
              <a:gd name="connsiteX3" fmla="*/ 0 w 4655937"/>
              <a:gd name="connsiteY3" fmla="*/ 4065492 h 4065492"/>
            </a:gdLst>
            <a:ahLst/>
            <a:cxnLst>
              <a:cxn ang="0">
                <a:pos x="connsiteX0" y="connsiteY0"/>
              </a:cxn>
              <a:cxn ang="0">
                <a:pos x="connsiteX1" y="connsiteY1"/>
              </a:cxn>
              <a:cxn ang="0">
                <a:pos x="connsiteX2" y="connsiteY2"/>
              </a:cxn>
              <a:cxn ang="0">
                <a:pos x="connsiteX3" y="connsiteY3"/>
              </a:cxn>
            </a:cxnLst>
            <a:rect l="l" t="t" r="r" b="b"/>
            <a:pathLst>
              <a:path w="4655937" h="4065492">
                <a:moveTo>
                  <a:pt x="0" y="0"/>
                </a:moveTo>
                <a:lnTo>
                  <a:pt x="4655937" y="0"/>
                </a:lnTo>
                <a:lnTo>
                  <a:pt x="4655937" y="4065492"/>
                </a:lnTo>
                <a:lnTo>
                  <a:pt x="0" y="4065492"/>
                </a:lnTo>
                <a:close/>
              </a:path>
            </a:pathLst>
          </a:custGeom>
        </p:spPr>
        <p:txBody>
          <a:bodyPr wrap="square">
            <a:noAutofit/>
          </a:bodyPr>
          <a:lstStyle/>
          <a:p>
            <a:endParaRPr lang="en-US"/>
          </a:p>
        </p:txBody>
      </p:sp>
      <p:sp>
        <p:nvSpPr>
          <p:cNvPr id="6" name="Rectangle 5"/>
          <p:cNvSpPr/>
          <p:nvPr userDrawn="1"/>
        </p:nvSpPr>
        <p:spPr>
          <a:xfrm>
            <a:off x="0" y="6654800"/>
            <a:ext cx="8597900" cy="203200"/>
          </a:xfrm>
          <a:prstGeom prst="rect">
            <a:avLst/>
          </a:prstGeom>
          <a:pattFill prst="narHorz">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8597900" y="6654800"/>
            <a:ext cx="3594100" cy="203200"/>
          </a:xfrm>
          <a:prstGeom prst="rect">
            <a:avLst/>
          </a:prstGeom>
          <a:gradFill>
            <a:gsLst>
              <a:gs pos="0">
                <a:schemeClr val="bg2"/>
              </a:gs>
              <a:gs pos="100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002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Image 6">
    <p:spTree>
      <p:nvGrpSpPr>
        <p:cNvPr id="1" name=""/>
        <p:cNvGrpSpPr/>
        <p:nvPr/>
      </p:nvGrpSpPr>
      <p:grpSpPr>
        <a:xfrm>
          <a:off x="0" y="0"/>
          <a:ext cx="0" cy="0"/>
          <a:chOff x="0" y="0"/>
          <a:chExt cx="0" cy="0"/>
        </a:xfrm>
      </p:grpSpPr>
      <p:sp>
        <p:nvSpPr>
          <p:cNvPr id="17" name="Freeform 16"/>
          <p:cNvSpPr>
            <a:spLocks noGrp="1"/>
          </p:cNvSpPr>
          <p:nvPr>
            <p:ph type="pic" sz="quarter" idx="11"/>
          </p:nvPr>
        </p:nvSpPr>
        <p:spPr>
          <a:xfrm>
            <a:off x="0" y="3225800"/>
            <a:ext cx="6565900" cy="3136900"/>
          </a:xfrm>
          <a:custGeom>
            <a:avLst/>
            <a:gdLst>
              <a:gd name="connsiteX0" fmla="*/ 0 w 6565900"/>
              <a:gd name="connsiteY0" fmla="*/ 0 h 3136900"/>
              <a:gd name="connsiteX1" fmla="*/ 6565900 w 6565900"/>
              <a:gd name="connsiteY1" fmla="*/ 0 h 3136900"/>
              <a:gd name="connsiteX2" fmla="*/ 6565900 w 6565900"/>
              <a:gd name="connsiteY2" fmla="*/ 3136900 h 3136900"/>
              <a:gd name="connsiteX3" fmla="*/ 0 w 6565900"/>
              <a:gd name="connsiteY3" fmla="*/ 3136900 h 3136900"/>
            </a:gdLst>
            <a:ahLst/>
            <a:cxnLst>
              <a:cxn ang="0">
                <a:pos x="connsiteX0" y="connsiteY0"/>
              </a:cxn>
              <a:cxn ang="0">
                <a:pos x="connsiteX1" y="connsiteY1"/>
              </a:cxn>
              <a:cxn ang="0">
                <a:pos x="connsiteX2" y="connsiteY2"/>
              </a:cxn>
              <a:cxn ang="0">
                <a:pos x="connsiteX3" y="connsiteY3"/>
              </a:cxn>
            </a:cxnLst>
            <a:rect l="l" t="t" r="r" b="b"/>
            <a:pathLst>
              <a:path w="6565900" h="3136900">
                <a:moveTo>
                  <a:pt x="0" y="0"/>
                </a:moveTo>
                <a:lnTo>
                  <a:pt x="6565900" y="0"/>
                </a:lnTo>
                <a:lnTo>
                  <a:pt x="6565900" y="3136900"/>
                </a:lnTo>
                <a:lnTo>
                  <a:pt x="0" y="3136900"/>
                </a:lnTo>
                <a:close/>
              </a:path>
            </a:pathLst>
          </a:custGeom>
        </p:spPr>
        <p:txBody>
          <a:bodyPr wrap="square">
            <a:noAutofit/>
          </a:bodyPr>
          <a:lstStyle/>
          <a:p>
            <a:endParaRPr lang="en-US"/>
          </a:p>
        </p:txBody>
      </p:sp>
      <p:sp>
        <p:nvSpPr>
          <p:cNvPr id="14" name="Freeform 13"/>
          <p:cNvSpPr>
            <a:spLocks noGrp="1"/>
          </p:cNvSpPr>
          <p:nvPr>
            <p:ph type="pic" sz="quarter" idx="10"/>
          </p:nvPr>
        </p:nvSpPr>
        <p:spPr>
          <a:xfrm>
            <a:off x="7962900" y="203200"/>
            <a:ext cx="4025900" cy="2159000"/>
          </a:xfrm>
          <a:custGeom>
            <a:avLst/>
            <a:gdLst>
              <a:gd name="connsiteX0" fmla="*/ 0 w 4025900"/>
              <a:gd name="connsiteY0" fmla="*/ 0 h 2159000"/>
              <a:gd name="connsiteX1" fmla="*/ 4025900 w 4025900"/>
              <a:gd name="connsiteY1" fmla="*/ 0 h 2159000"/>
              <a:gd name="connsiteX2" fmla="*/ 4025900 w 4025900"/>
              <a:gd name="connsiteY2" fmla="*/ 2159000 h 2159000"/>
              <a:gd name="connsiteX3" fmla="*/ 0 w 4025900"/>
              <a:gd name="connsiteY3" fmla="*/ 2159000 h 2159000"/>
            </a:gdLst>
            <a:ahLst/>
            <a:cxnLst>
              <a:cxn ang="0">
                <a:pos x="connsiteX0" y="connsiteY0"/>
              </a:cxn>
              <a:cxn ang="0">
                <a:pos x="connsiteX1" y="connsiteY1"/>
              </a:cxn>
              <a:cxn ang="0">
                <a:pos x="connsiteX2" y="connsiteY2"/>
              </a:cxn>
              <a:cxn ang="0">
                <a:pos x="connsiteX3" y="connsiteY3"/>
              </a:cxn>
            </a:cxnLst>
            <a:rect l="l" t="t" r="r" b="b"/>
            <a:pathLst>
              <a:path w="4025900" h="2159000">
                <a:moveTo>
                  <a:pt x="0" y="0"/>
                </a:moveTo>
                <a:lnTo>
                  <a:pt x="4025900" y="0"/>
                </a:lnTo>
                <a:lnTo>
                  <a:pt x="4025900" y="2159000"/>
                </a:lnTo>
                <a:lnTo>
                  <a:pt x="0" y="2159000"/>
                </a:lnTo>
                <a:close/>
              </a:path>
            </a:pathLst>
          </a:custGeom>
        </p:spPr>
        <p:txBody>
          <a:bodyPr wrap="square">
            <a:noAutofit/>
          </a:bodyPr>
          <a:lstStyle/>
          <a:p>
            <a:endParaRPr lang="en-US"/>
          </a:p>
        </p:txBody>
      </p:sp>
      <p:sp>
        <p:nvSpPr>
          <p:cNvPr id="10" name="Rectangle 9"/>
          <p:cNvSpPr/>
          <p:nvPr userDrawn="1"/>
        </p:nvSpPr>
        <p:spPr>
          <a:xfrm>
            <a:off x="0" y="6654800"/>
            <a:ext cx="8597900" cy="203200"/>
          </a:xfrm>
          <a:prstGeom prst="rect">
            <a:avLst/>
          </a:prstGeom>
          <a:pattFill prst="narHorz">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597900" y="6654800"/>
            <a:ext cx="3594100" cy="203200"/>
          </a:xfrm>
          <a:prstGeom prst="rect">
            <a:avLst/>
          </a:prstGeom>
          <a:gradFill>
            <a:gsLst>
              <a:gs pos="0">
                <a:schemeClr val="bg2"/>
              </a:gs>
              <a:gs pos="100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554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Image 7">
    <p:spTree>
      <p:nvGrpSpPr>
        <p:cNvPr id="1" name=""/>
        <p:cNvGrpSpPr/>
        <p:nvPr/>
      </p:nvGrpSpPr>
      <p:grpSpPr>
        <a:xfrm>
          <a:off x="0" y="0"/>
          <a:ext cx="0" cy="0"/>
          <a:chOff x="0" y="0"/>
          <a:chExt cx="0" cy="0"/>
        </a:xfrm>
      </p:grpSpPr>
      <p:sp>
        <p:nvSpPr>
          <p:cNvPr id="13" name="Freeform 12"/>
          <p:cNvSpPr>
            <a:spLocks noGrp="1"/>
          </p:cNvSpPr>
          <p:nvPr>
            <p:ph type="pic" sz="quarter" idx="10"/>
          </p:nvPr>
        </p:nvSpPr>
        <p:spPr>
          <a:xfrm>
            <a:off x="6704051" y="2679700"/>
            <a:ext cx="5208549" cy="3657600"/>
          </a:xfrm>
          <a:custGeom>
            <a:avLst/>
            <a:gdLst>
              <a:gd name="connsiteX0" fmla="*/ 0 w 5208549"/>
              <a:gd name="connsiteY0" fmla="*/ 0 h 3657600"/>
              <a:gd name="connsiteX1" fmla="*/ 5208549 w 5208549"/>
              <a:gd name="connsiteY1" fmla="*/ 0 h 3657600"/>
              <a:gd name="connsiteX2" fmla="*/ 5208549 w 5208549"/>
              <a:gd name="connsiteY2" fmla="*/ 3657600 h 3657600"/>
              <a:gd name="connsiteX3" fmla="*/ 0 w 5208549"/>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5208549" h="3657600">
                <a:moveTo>
                  <a:pt x="0" y="0"/>
                </a:moveTo>
                <a:lnTo>
                  <a:pt x="5208549" y="0"/>
                </a:lnTo>
                <a:lnTo>
                  <a:pt x="5208549" y="3657600"/>
                </a:lnTo>
                <a:lnTo>
                  <a:pt x="0" y="3657600"/>
                </a:lnTo>
                <a:close/>
              </a:path>
            </a:pathLst>
          </a:custGeom>
        </p:spPr>
        <p:txBody>
          <a:bodyPr wrap="square">
            <a:noAutofit/>
          </a:bodyPr>
          <a:lstStyle/>
          <a:p>
            <a:endParaRPr lang="en-US"/>
          </a:p>
        </p:txBody>
      </p:sp>
      <p:sp>
        <p:nvSpPr>
          <p:cNvPr id="9" name="Rectangle 8"/>
          <p:cNvSpPr/>
          <p:nvPr userDrawn="1"/>
        </p:nvSpPr>
        <p:spPr>
          <a:xfrm>
            <a:off x="0" y="6654800"/>
            <a:ext cx="8597900" cy="203200"/>
          </a:xfrm>
          <a:prstGeom prst="rect">
            <a:avLst/>
          </a:prstGeom>
          <a:pattFill prst="narHorz">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597900" y="6654800"/>
            <a:ext cx="3594100" cy="203200"/>
          </a:xfrm>
          <a:prstGeom prst="rect">
            <a:avLst/>
          </a:prstGeom>
          <a:gradFill>
            <a:gsLst>
              <a:gs pos="0">
                <a:schemeClr val="bg2"/>
              </a:gs>
              <a:gs pos="100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546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Image 8">
    <p:spTree>
      <p:nvGrpSpPr>
        <p:cNvPr id="1" name=""/>
        <p:cNvGrpSpPr/>
        <p:nvPr/>
      </p:nvGrpSpPr>
      <p:grpSpPr>
        <a:xfrm>
          <a:off x="0" y="0"/>
          <a:ext cx="0" cy="0"/>
          <a:chOff x="0" y="0"/>
          <a:chExt cx="0" cy="0"/>
        </a:xfrm>
      </p:grpSpPr>
      <p:sp>
        <p:nvSpPr>
          <p:cNvPr id="12" name="Freeform 11"/>
          <p:cNvSpPr>
            <a:spLocks noGrp="1"/>
          </p:cNvSpPr>
          <p:nvPr>
            <p:ph type="pic" sz="quarter" idx="10"/>
          </p:nvPr>
        </p:nvSpPr>
        <p:spPr>
          <a:xfrm>
            <a:off x="-1" y="647700"/>
            <a:ext cx="4989794" cy="4521200"/>
          </a:xfrm>
          <a:custGeom>
            <a:avLst/>
            <a:gdLst>
              <a:gd name="connsiteX0" fmla="*/ 0 w 4989794"/>
              <a:gd name="connsiteY0" fmla="*/ 0 h 4521200"/>
              <a:gd name="connsiteX1" fmla="*/ 4989794 w 4989794"/>
              <a:gd name="connsiteY1" fmla="*/ 0 h 4521200"/>
              <a:gd name="connsiteX2" fmla="*/ 4989794 w 4989794"/>
              <a:gd name="connsiteY2" fmla="*/ 4521200 h 4521200"/>
              <a:gd name="connsiteX3" fmla="*/ 0 w 4989794"/>
              <a:gd name="connsiteY3" fmla="*/ 4521200 h 4521200"/>
            </a:gdLst>
            <a:ahLst/>
            <a:cxnLst>
              <a:cxn ang="0">
                <a:pos x="connsiteX0" y="connsiteY0"/>
              </a:cxn>
              <a:cxn ang="0">
                <a:pos x="connsiteX1" y="connsiteY1"/>
              </a:cxn>
              <a:cxn ang="0">
                <a:pos x="connsiteX2" y="connsiteY2"/>
              </a:cxn>
              <a:cxn ang="0">
                <a:pos x="connsiteX3" y="connsiteY3"/>
              </a:cxn>
            </a:cxnLst>
            <a:rect l="l" t="t" r="r" b="b"/>
            <a:pathLst>
              <a:path w="4989794" h="4521200">
                <a:moveTo>
                  <a:pt x="0" y="0"/>
                </a:moveTo>
                <a:lnTo>
                  <a:pt x="4989794" y="0"/>
                </a:lnTo>
                <a:lnTo>
                  <a:pt x="4989794" y="4521200"/>
                </a:lnTo>
                <a:lnTo>
                  <a:pt x="0" y="4521200"/>
                </a:lnTo>
                <a:close/>
              </a:path>
            </a:pathLst>
          </a:custGeom>
        </p:spPr>
        <p:txBody>
          <a:bodyPr wrap="square">
            <a:noAutofit/>
          </a:bodyPr>
          <a:lstStyle/>
          <a:p>
            <a:endParaRPr lang="en-US"/>
          </a:p>
        </p:txBody>
      </p:sp>
      <p:sp>
        <p:nvSpPr>
          <p:cNvPr id="8" name="Rectangle 7"/>
          <p:cNvSpPr/>
          <p:nvPr userDrawn="1"/>
        </p:nvSpPr>
        <p:spPr>
          <a:xfrm>
            <a:off x="0" y="6654800"/>
            <a:ext cx="8597900" cy="203200"/>
          </a:xfrm>
          <a:prstGeom prst="rect">
            <a:avLst/>
          </a:prstGeom>
          <a:pattFill prst="narHorz">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597900" y="6654800"/>
            <a:ext cx="3594100" cy="203200"/>
          </a:xfrm>
          <a:prstGeom prst="rect">
            <a:avLst/>
          </a:prstGeom>
          <a:gradFill>
            <a:gsLst>
              <a:gs pos="0">
                <a:schemeClr val="bg2"/>
              </a:gs>
              <a:gs pos="100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53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Image 9">
    <p:spTree>
      <p:nvGrpSpPr>
        <p:cNvPr id="1" name=""/>
        <p:cNvGrpSpPr/>
        <p:nvPr/>
      </p:nvGrpSpPr>
      <p:grpSpPr>
        <a:xfrm>
          <a:off x="0" y="0"/>
          <a:ext cx="0" cy="0"/>
          <a:chOff x="0" y="0"/>
          <a:chExt cx="0" cy="0"/>
        </a:xfrm>
      </p:grpSpPr>
      <p:sp>
        <p:nvSpPr>
          <p:cNvPr id="12" name="Freeform 11"/>
          <p:cNvSpPr>
            <a:spLocks noGrp="1"/>
          </p:cNvSpPr>
          <p:nvPr>
            <p:ph type="pic" sz="quarter" idx="10"/>
          </p:nvPr>
        </p:nvSpPr>
        <p:spPr>
          <a:xfrm>
            <a:off x="558800" y="673100"/>
            <a:ext cx="5232400" cy="3149600"/>
          </a:xfrm>
          <a:custGeom>
            <a:avLst/>
            <a:gdLst>
              <a:gd name="connsiteX0" fmla="*/ 0 w 5232400"/>
              <a:gd name="connsiteY0" fmla="*/ 0 h 3149600"/>
              <a:gd name="connsiteX1" fmla="*/ 5232400 w 5232400"/>
              <a:gd name="connsiteY1" fmla="*/ 0 h 3149600"/>
              <a:gd name="connsiteX2" fmla="*/ 5232400 w 5232400"/>
              <a:gd name="connsiteY2" fmla="*/ 3149600 h 3149600"/>
              <a:gd name="connsiteX3" fmla="*/ 0 w 5232400"/>
              <a:gd name="connsiteY3" fmla="*/ 3149600 h 3149600"/>
            </a:gdLst>
            <a:ahLst/>
            <a:cxnLst>
              <a:cxn ang="0">
                <a:pos x="connsiteX0" y="connsiteY0"/>
              </a:cxn>
              <a:cxn ang="0">
                <a:pos x="connsiteX1" y="connsiteY1"/>
              </a:cxn>
              <a:cxn ang="0">
                <a:pos x="connsiteX2" y="connsiteY2"/>
              </a:cxn>
              <a:cxn ang="0">
                <a:pos x="connsiteX3" y="connsiteY3"/>
              </a:cxn>
            </a:cxnLst>
            <a:rect l="l" t="t" r="r" b="b"/>
            <a:pathLst>
              <a:path w="5232400" h="3149600">
                <a:moveTo>
                  <a:pt x="0" y="0"/>
                </a:moveTo>
                <a:lnTo>
                  <a:pt x="5232400" y="0"/>
                </a:lnTo>
                <a:lnTo>
                  <a:pt x="5232400" y="3149600"/>
                </a:lnTo>
                <a:lnTo>
                  <a:pt x="0" y="3149600"/>
                </a:lnTo>
                <a:close/>
              </a:path>
            </a:pathLst>
          </a:custGeom>
        </p:spPr>
        <p:txBody>
          <a:bodyPr wrap="square">
            <a:noAutofit/>
          </a:bodyPr>
          <a:lstStyle/>
          <a:p>
            <a:endParaRPr lang="en-US"/>
          </a:p>
        </p:txBody>
      </p:sp>
      <p:sp>
        <p:nvSpPr>
          <p:cNvPr id="8" name="Rectangle 7"/>
          <p:cNvSpPr/>
          <p:nvPr userDrawn="1"/>
        </p:nvSpPr>
        <p:spPr>
          <a:xfrm>
            <a:off x="0" y="6654800"/>
            <a:ext cx="8597900" cy="203200"/>
          </a:xfrm>
          <a:prstGeom prst="rect">
            <a:avLst/>
          </a:prstGeom>
          <a:pattFill prst="narHorz">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597900" y="6654800"/>
            <a:ext cx="3594100" cy="203200"/>
          </a:xfrm>
          <a:prstGeom prst="rect">
            <a:avLst/>
          </a:prstGeom>
          <a:gradFill>
            <a:gsLst>
              <a:gs pos="0">
                <a:schemeClr val="bg2"/>
              </a:gs>
              <a:gs pos="100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94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Image 10">
    <p:spTree>
      <p:nvGrpSpPr>
        <p:cNvPr id="1" name=""/>
        <p:cNvGrpSpPr/>
        <p:nvPr/>
      </p:nvGrpSpPr>
      <p:grpSpPr>
        <a:xfrm>
          <a:off x="0" y="0"/>
          <a:ext cx="0" cy="0"/>
          <a:chOff x="0" y="0"/>
          <a:chExt cx="0" cy="0"/>
        </a:xfrm>
      </p:grpSpPr>
      <p:sp>
        <p:nvSpPr>
          <p:cNvPr id="8" name="Freeform 7"/>
          <p:cNvSpPr>
            <a:spLocks noGrp="1"/>
          </p:cNvSpPr>
          <p:nvPr>
            <p:ph type="pic" sz="quarter" idx="10"/>
          </p:nvPr>
        </p:nvSpPr>
        <p:spPr>
          <a:xfrm>
            <a:off x="0" y="1066800"/>
            <a:ext cx="5778500" cy="4724400"/>
          </a:xfrm>
          <a:custGeom>
            <a:avLst/>
            <a:gdLst>
              <a:gd name="connsiteX0" fmla="*/ 0 w 5778500"/>
              <a:gd name="connsiteY0" fmla="*/ 0 h 4724400"/>
              <a:gd name="connsiteX1" fmla="*/ 5778500 w 5778500"/>
              <a:gd name="connsiteY1" fmla="*/ 0 h 4724400"/>
              <a:gd name="connsiteX2" fmla="*/ 5778500 w 5778500"/>
              <a:gd name="connsiteY2" fmla="*/ 4724400 h 4724400"/>
              <a:gd name="connsiteX3" fmla="*/ 0 w 5778500"/>
              <a:gd name="connsiteY3" fmla="*/ 4724400 h 4724400"/>
            </a:gdLst>
            <a:ahLst/>
            <a:cxnLst>
              <a:cxn ang="0">
                <a:pos x="connsiteX0" y="connsiteY0"/>
              </a:cxn>
              <a:cxn ang="0">
                <a:pos x="connsiteX1" y="connsiteY1"/>
              </a:cxn>
              <a:cxn ang="0">
                <a:pos x="connsiteX2" y="connsiteY2"/>
              </a:cxn>
              <a:cxn ang="0">
                <a:pos x="connsiteX3" y="connsiteY3"/>
              </a:cxn>
            </a:cxnLst>
            <a:rect l="l" t="t" r="r" b="b"/>
            <a:pathLst>
              <a:path w="5778500" h="4724400">
                <a:moveTo>
                  <a:pt x="0" y="0"/>
                </a:moveTo>
                <a:lnTo>
                  <a:pt x="5778500" y="0"/>
                </a:lnTo>
                <a:lnTo>
                  <a:pt x="5778500" y="4724400"/>
                </a:lnTo>
                <a:lnTo>
                  <a:pt x="0" y="4724400"/>
                </a:lnTo>
                <a:close/>
              </a:path>
            </a:pathLst>
          </a:custGeom>
        </p:spPr>
        <p:txBody>
          <a:bodyPr wrap="square">
            <a:noAutofit/>
          </a:bodyPr>
          <a:lstStyle/>
          <a:p>
            <a:endParaRPr lang="en-US"/>
          </a:p>
        </p:txBody>
      </p:sp>
      <p:sp>
        <p:nvSpPr>
          <p:cNvPr id="4" name="Rectangle 3"/>
          <p:cNvSpPr/>
          <p:nvPr userDrawn="1"/>
        </p:nvSpPr>
        <p:spPr>
          <a:xfrm>
            <a:off x="0" y="6654800"/>
            <a:ext cx="8597900" cy="203200"/>
          </a:xfrm>
          <a:prstGeom prst="rect">
            <a:avLst/>
          </a:prstGeom>
          <a:pattFill prst="narHorz">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8597900" y="6654800"/>
            <a:ext cx="3594100" cy="203200"/>
          </a:xfrm>
          <a:prstGeom prst="rect">
            <a:avLst/>
          </a:prstGeom>
          <a:gradFill>
            <a:gsLst>
              <a:gs pos="0">
                <a:schemeClr val="bg2"/>
              </a:gs>
              <a:gs pos="100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979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Image 11">
    <p:spTree>
      <p:nvGrpSpPr>
        <p:cNvPr id="1" name=""/>
        <p:cNvGrpSpPr/>
        <p:nvPr/>
      </p:nvGrpSpPr>
      <p:grpSpPr>
        <a:xfrm>
          <a:off x="0" y="0"/>
          <a:ext cx="0" cy="0"/>
          <a:chOff x="0" y="0"/>
          <a:chExt cx="0" cy="0"/>
        </a:xfrm>
      </p:grpSpPr>
      <p:sp>
        <p:nvSpPr>
          <p:cNvPr id="12" name="Freeform 11"/>
          <p:cNvSpPr>
            <a:spLocks noGrp="1"/>
          </p:cNvSpPr>
          <p:nvPr>
            <p:ph type="pic" sz="quarter" idx="11"/>
          </p:nvPr>
        </p:nvSpPr>
        <p:spPr>
          <a:xfrm>
            <a:off x="6210300" y="1074318"/>
            <a:ext cx="5791200" cy="3015083"/>
          </a:xfrm>
          <a:custGeom>
            <a:avLst/>
            <a:gdLst>
              <a:gd name="connsiteX0" fmla="*/ 0 w 5791200"/>
              <a:gd name="connsiteY0" fmla="*/ 0 h 3015083"/>
              <a:gd name="connsiteX1" fmla="*/ 5791200 w 5791200"/>
              <a:gd name="connsiteY1" fmla="*/ 0 h 3015083"/>
              <a:gd name="connsiteX2" fmla="*/ 5791200 w 5791200"/>
              <a:gd name="connsiteY2" fmla="*/ 3015083 h 3015083"/>
              <a:gd name="connsiteX3" fmla="*/ 0 w 5791200"/>
              <a:gd name="connsiteY3" fmla="*/ 3015083 h 3015083"/>
            </a:gdLst>
            <a:ahLst/>
            <a:cxnLst>
              <a:cxn ang="0">
                <a:pos x="connsiteX0" y="connsiteY0"/>
              </a:cxn>
              <a:cxn ang="0">
                <a:pos x="connsiteX1" y="connsiteY1"/>
              </a:cxn>
              <a:cxn ang="0">
                <a:pos x="connsiteX2" y="connsiteY2"/>
              </a:cxn>
              <a:cxn ang="0">
                <a:pos x="connsiteX3" y="connsiteY3"/>
              </a:cxn>
            </a:cxnLst>
            <a:rect l="l" t="t" r="r" b="b"/>
            <a:pathLst>
              <a:path w="5791200" h="3015083">
                <a:moveTo>
                  <a:pt x="0" y="0"/>
                </a:moveTo>
                <a:lnTo>
                  <a:pt x="5791200" y="0"/>
                </a:lnTo>
                <a:lnTo>
                  <a:pt x="5791200" y="3015083"/>
                </a:lnTo>
                <a:lnTo>
                  <a:pt x="0" y="3015083"/>
                </a:lnTo>
                <a:close/>
              </a:path>
            </a:pathLst>
          </a:custGeom>
        </p:spPr>
        <p:txBody>
          <a:bodyPr wrap="square">
            <a:noAutofit/>
          </a:bodyPr>
          <a:lstStyle/>
          <a:p>
            <a:endParaRPr lang="en-US"/>
          </a:p>
        </p:txBody>
      </p:sp>
      <p:sp>
        <p:nvSpPr>
          <p:cNvPr id="9" name="Freeform 8"/>
          <p:cNvSpPr>
            <a:spLocks noGrp="1"/>
          </p:cNvSpPr>
          <p:nvPr>
            <p:ph type="pic" sz="quarter" idx="10"/>
          </p:nvPr>
        </p:nvSpPr>
        <p:spPr>
          <a:xfrm>
            <a:off x="0" y="1074318"/>
            <a:ext cx="5791200" cy="3015083"/>
          </a:xfrm>
          <a:custGeom>
            <a:avLst/>
            <a:gdLst>
              <a:gd name="connsiteX0" fmla="*/ 0 w 5791200"/>
              <a:gd name="connsiteY0" fmla="*/ 0 h 3015083"/>
              <a:gd name="connsiteX1" fmla="*/ 5791200 w 5791200"/>
              <a:gd name="connsiteY1" fmla="*/ 0 h 3015083"/>
              <a:gd name="connsiteX2" fmla="*/ 5791200 w 5791200"/>
              <a:gd name="connsiteY2" fmla="*/ 3015083 h 3015083"/>
              <a:gd name="connsiteX3" fmla="*/ 0 w 5791200"/>
              <a:gd name="connsiteY3" fmla="*/ 3015083 h 3015083"/>
            </a:gdLst>
            <a:ahLst/>
            <a:cxnLst>
              <a:cxn ang="0">
                <a:pos x="connsiteX0" y="connsiteY0"/>
              </a:cxn>
              <a:cxn ang="0">
                <a:pos x="connsiteX1" y="connsiteY1"/>
              </a:cxn>
              <a:cxn ang="0">
                <a:pos x="connsiteX2" y="connsiteY2"/>
              </a:cxn>
              <a:cxn ang="0">
                <a:pos x="connsiteX3" y="connsiteY3"/>
              </a:cxn>
            </a:cxnLst>
            <a:rect l="l" t="t" r="r" b="b"/>
            <a:pathLst>
              <a:path w="5791200" h="3015083">
                <a:moveTo>
                  <a:pt x="0" y="0"/>
                </a:moveTo>
                <a:lnTo>
                  <a:pt x="5791200" y="0"/>
                </a:lnTo>
                <a:lnTo>
                  <a:pt x="5791200" y="3015083"/>
                </a:lnTo>
                <a:lnTo>
                  <a:pt x="0" y="3015083"/>
                </a:lnTo>
                <a:close/>
              </a:path>
            </a:pathLst>
          </a:custGeom>
        </p:spPr>
        <p:txBody>
          <a:bodyPr wrap="square">
            <a:noAutofit/>
          </a:bodyPr>
          <a:lstStyle/>
          <a:p>
            <a:endParaRPr lang="en-US"/>
          </a:p>
        </p:txBody>
      </p:sp>
      <p:sp>
        <p:nvSpPr>
          <p:cNvPr id="5" name="Rectangle 4"/>
          <p:cNvSpPr/>
          <p:nvPr userDrawn="1"/>
        </p:nvSpPr>
        <p:spPr>
          <a:xfrm>
            <a:off x="0" y="6654800"/>
            <a:ext cx="8597900" cy="203200"/>
          </a:xfrm>
          <a:prstGeom prst="rect">
            <a:avLst/>
          </a:prstGeom>
          <a:pattFill prst="narHorz">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8597900" y="6654800"/>
            <a:ext cx="3594100" cy="203200"/>
          </a:xfrm>
          <a:prstGeom prst="rect">
            <a:avLst/>
          </a:prstGeom>
          <a:gradFill>
            <a:gsLst>
              <a:gs pos="0">
                <a:schemeClr val="bg2"/>
              </a:gs>
              <a:gs pos="100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7228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Image 12">
    <p:spTree>
      <p:nvGrpSpPr>
        <p:cNvPr id="1" name=""/>
        <p:cNvGrpSpPr/>
        <p:nvPr/>
      </p:nvGrpSpPr>
      <p:grpSpPr>
        <a:xfrm>
          <a:off x="0" y="0"/>
          <a:ext cx="0" cy="0"/>
          <a:chOff x="0" y="0"/>
          <a:chExt cx="0" cy="0"/>
        </a:xfrm>
      </p:grpSpPr>
      <p:sp>
        <p:nvSpPr>
          <p:cNvPr id="20" name="Freeform 19"/>
          <p:cNvSpPr>
            <a:spLocks noGrp="1"/>
          </p:cNvSpPr>
          <p:nvPr>
            <p:ph type="pic" sz="quarter" idx="13"/>
          </p:nvPr>
        </p:nvSpPr>
        <p:spPr>
          <a:xfrm>
            <a:off x="9164932" y="2730500"/>
            <a:ext cx="3011023" cy="2146300"/>
          </a:xfrm>
          <a:custGeom>
            <a:avLst/>
            <a:gdLst>
              <a:gd name="connsiteX0" fmla="*/ 0 w 3011023"/>
              <a:gd name="connsiteY0" fmla="*/ 0 h 2146300"/>
              <a:gd name="connsiteX1" fmla="*/ 3011023 w 3011023"/>
              <a:gd name="connsiteY1" fmla="*/ 0 h 2146300"/>
              <a:gd name="connsiteX2" fmla="*/ 3011023 w 3011023"/>
              <a:gd name="connsiteY2" fmla="*/ 2146300 h 2146300"/>
              <a:gd name="connsiteX3" fmla="*/ 0 w 3011023"/>
              <a:gd name="connsiteY3" fmla="*/ 2146300 h 2146300"/>
            </a:gdLst>
            <a:ahLst/>
            <a:cxnLst>
              <a:cxn ang="0">
                <a:pos x="connsiteX0" y="connsiteY0"/>
              </a:cxn>
              <a:cxn ang="0">
                <a:pos x="connsiteX1" y="connsiteY1"/>
              </a:cxn>
              <a:cxn ang="0">
                <a:pos x="connsiteX2" y="connsiteY2"/>
              </a:cxn>
              <a:cxn ang="0">
                <a:pos x="connsiteX3" y="connsiteY3"/>
              </a:cxn>
            </a:cxnLst>
            <a:rect l="l" t="t" r="r" b="b"/>
            <a:pathLst>
              <a:path w="3011023" h="2146300">
                <a:moveTo>
                  <a:pt x="0" y="0"/>
                </a:moveTo>
                <a:lnTo>
                  <a:pt x="3011023" y="0"/>
                </a:lnTo>
                <a:lnTo>
                  <a:pt x="3011023" y="2146300"/>
                </a:lnTo>
                <a:lnTo>
                  <a:pt x="0" y="2146300"/>
                </a:lnTo>
                <a:close/>
              </a:path>
            </a:pathLst>
          </a:custGeom>
        </p:spPr>
        <p:txBody>
          <a:bodyPr wrap="square">
            <a:noAutofit/>
          </a:bodyPr>
          <a:lstStyle/>
          <a:p>
            <a:endParaRPr lang="en-US"/>
          </a:p>
        </p:txBody>
      </p:sp>
      <p:sp>
        <p:nvSpPr>
          <p:cNvPr id="17" name="Freeform 16"/>
          <p:cNvSpPr>
            <a:spLocks noGrp="1"/>
          </p:cNvSpPr>
          <p:nvPr>
            <p:ph type="pic" sz="quarter" idx="12"/>
          </p:nvPr>
        </p:nvSpPr>
        <p:spPr>
          <a:xfrm>
            <a:off x="6104607" y="2730500"/>
            <a:ext cx="3011023" cy="2146300"/>
          </a:xfrm>
          <a:custGeom>
            <a:avLst/>
            <a:gdLst>
              <a:gd name="connsiteX0" fmla="*/ 0 w 3011023"/>
              <a:gd name="connsiteY0" fmla="*/ 0 h 2146300"/>
              <a:gd name="connsiteX1" fmla="*/ 3011023 w 3011023"/>
              <a:gd name="connsiteY1" fmla="*/ 0 h 2146300"/>
              <a:gd name="connsiteX2" fmla="*/ 3011023 w 3011023"/>
              <a:gd name="connsiteY2" fmla="*/ 2146300 h 2146300"/>
              <a:gd name="connsiteX3" fmla="*/ 0 w 3011023"/>
              <a:gd name="connsiteY3" fmla="*/ 2146300 h 2146300"/>
            </a:gdLst>
            <a:ahLst/>
            <a:cxnLst>
              <a:cxn ang="0">
                <a:pos x="connsiteX0" y="connsiteY0"/>
              </a:cxn>
              <a:cxn ang="0">
                <a:pos x="connsiteX1" y="connsiteY1"/>
              </a:cxn>
              <a:cxn ang="0">
                <a:pos x="connsiteX2" y="connsiteY2"/>
              </a:cxn>
              <a:cxn ang="0">
                <a:pos x="connsiteX3" y="connsiteY3"/>
              </a:cxn>
            </a:cxnLst>
            <a:rect l="l" t="t" r="r" b="b"/>
            <a:pathLst>
              <a:path w="3011023" h="2146300">
                <a:moveTo>
                  <a:pt x="0" y="0"/>
                </a:moveTo>
                <a:lnTo>
                  <a:pt x="3011023" y="0"/>
                </a:lnTo>
                <a:lnTo>
                  <a:pt x="3011023" y="2146300"/>
                </a:lnTo>
                <a:lnTo>
                  <a:pt x="0" y="2146300"/>
                </a:lnTo>
                <a:close/>
              </a:path>
            </a:pathLst>
          </a:custGeom>
        </p:spPr>
        <p:txBody>
          <a:bodyPr wrap="square">
            <a:noAutofit/>
          </a:bodyPr>
          <a:lstStyle/>
          <a:p>
            <a:endParaRPr lang="en-US"/>
          </a:p>
        </p:txBody>
      </p:sp>
      <p:sp>
        <p:nvSpPr>
          <p:cNvPr id="14" name="Freeform 13"/>
          <p:cNvSpPr>
            <a:spLocks noGrp="1"/>
          </p:cNvSpPr>
          <p:nvPr>
            <p:ph type="pic" sz="quarter" idx="11"/>
          </p:nvPr>
        </p:nvSpPr>
        <p:spPr>
          <a:xfrm>
            <a:off x="3044281" y="2730500"/>
            <a:ext cx="3011023" cy="2146300"/>
          </a:xfrm>
          <a:custGeom>
            <a:avLst/>
            <a:gdLst>
              <a:gd name="connsiteX0" fmla="*/ 0 w 3011023"/>
              <a:gd name="connsiteY0" fmla="*/ 0 h 2146300"/>
              <a:gd name="connsiteX1" fmla="*/ 3011023 w 3011023"/>
              <a:gd name="connsiteY1" fmla="*/ 0 h 2146300"/>
              <a:gd name="connsiteX2" fmla="*/ 3011023 w 3011023"/>
              <a:gd name="connsiteY2" fmla="*/ 2146300 h 2146300"/>
              <a:gd name="connsiteX3" fmla="*/ 0 w 3011023"/>
              <a:gd name="connsiteY3" fmla="*/ 2146300 h 2146300"/>
            </a:gdLst>
            <a:ahLst/>
            <a:cxnLst>
              <a:cxn ang="0">
                <a:pos x="connsiteX0" y="connsiteY0"/>
              </a:cxn>
              <a:cxn ang="0">
                <a:pos x="connsiteX1" y="connsiteY1"/>
              </a:cxn>
              <a:cxn ang="0">
                <a:pos x="connsiteX2" y="connsiteY2"/>
              </a:cxn>
              <a:cxn ang="0">
                <a:pos x="connsiteX3" y="connsiteY3"/>
              </a:cxn>
            </a:cxnLst>
            <a:rect l="l" t="t" r="r" b="b"/>
            <a:pathLst>
              <a:path w="3011023" h="2146300">
                <a:moveTo>
                  <a:pt x="0" y="0"/>
                </a:moveTo>
                <a:lnTo>
                  <a:pt x="3011023" y="0"/>
                </a:lnTo>
                <a:lnTo>
                  <a:pt x="3011023" y="2146300"/>
                </a:lnTo>
                <a:lnTo>
                  <a:pt x="0" y="2146300"/>
                </a:lnTo>
                <a:close/>
              </a:path>
            </a:pathLst>
          </a:custGeom>
        </p:spPr>
        <p:txBody>
          <a:bodyPr wrap="square">
            <a:noAutofit/>
          </a:bodyPr>
          <a:lstStyle/>
          <a:p>
            <a:endParaRPr lang="en-US"/>
          </a:p>
        </p:txBody>
      </p:sp>
      <p:sp>
        <p:nvSpPr>
          <p:cNvPr id="11" name="Freeform 10"/>
          <p:cNvSpPr>
            <a:spLocks noGrp="1"/>
          </p:cNvSpPr>
          <p:nvPr>
            <p:ph type="pic" sz="quarter" idx="10"/>
          </p:nvPr>
        </p:nvSpPr>
        <p:spPr>
          <a:xfrm>
            <a:off x="-16045" y="2730500"/>
            <a:ext cx="3011023" cy="2146300"/>
          </a:xfrm>
          <a:custGeom>
            <a:avLst/>
            <a:gdLst>
              <a:gd name="connsiteX0" fmla="*/ 0 w 3011023"/>
              <a:gd name="connsiteY0" fmla="*/ 0 h 2146300"/>
              <a:gd name="connsiteX1" fmla="*/ 3011023 w 3011023"/>
              <a:gd name="connsiteY1" fmla="*/ 0 h 2146300"/>
              <a:gd name="connsiteX2" fmla="*/ 3011023 w 3011023"/>
              <a:gd name="connsiteY2" fmla="*/ 2146300 h 2146300"/>
              <a:gd name="connsiteX3" fmla="*/ 0 w 3011023"/>
              <a:gd name="connsiteY3" fmla="*/ 2146300 h 2146300"/>
            </a:gdLst>
            <a:ahLst/>
            <a:cxnLst>
              <a:cxn ang="0">
                <a:pos x="connsiteX0" y="connsiteY0"/>
              </a:cxn>
              <a:cxn ang="0">
                <a:pos x="connsiteX1" y="connsiteY1"/>
              </a:cxn>
              <a:cxn ang="0">
                <a:pos x="connsiteX2" y="connsiteY2"/>
              </a:cxn>
              <a:cxn ang="0">
                <a:pos x="connsiteX3" y="connsiteY3"/>
              </a:cxn>
            </a:cxnLst>
            <a:rect l="l" t="t" r="r" b="b"/>
            <a:pathLst>
              <a:path w="3011023" h="2146300">
                <a:moveTo>
                  <a:pt x="0" y="0"/>
                </a:moveTo>
                <a:lnTo>
                  <a:pt x="3011023" y="0"/>
                </a:lnTo>
                <a:lnTo>
                  <a:pt x="3011023" y="2146300"/>
                </a:lnTo>
                <a:lnTo>
                  <a:pt x="0" y="2146300"/>
                </a:lnTo>
                <a:close/>
              </a:path>
            </a:pathLst>
          </a:custGeom>
        </p:spPr>
        <p:txBody>
          <a:bodyPr wrap="square">
            <a:noAutofit/>
          </a:bodyPr>
          <a:lstStyle/>
          <a:p>
            <a:endParaRPr lang="en-US"/>
          </a:p>
        </p:txBody>
      </p:sp>
      <p:sp>
        <p:nvSpPr>
          <p:cNvPr id="7" name="Rectangle 6"/>
          <p:cNvSpPr/>
          <p:nvPr userDrawn="1"/>
        </p:nvSpPr>
        <p:spPr>
          <a:xfrm>
            <a:off x="0" y="6654800"/>
            <a:ext cx="8597900" cy="203200"/>
          </a:xfrm>
          <a:prstGeom prst="rect">
            <a:avLst/>
          </a:prstGeom>
          <a:pattFill prst="narHorz">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597900" y="6654800"/>
            <a:ext cx="3594100" cy="203200"/>
          </a:xfrm>
          <a:prstGeom prst="rect">
            <a:avLst/>
          </a:prstGeom>
          <a:gradFill>
            <a:gsLst>
              <a:gs pos="0">
                <a:schemeClr val="bg2"/>
              </a:gs>
              <a:gs pos="100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886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Image 13">
    <p:spTree>
      <p:nvGrpSpPr>
        <p:cNvPr id="1" name=""/>
        <p:cNvGrpSpPr/>
        <p:nvPr/>
      </p:nvGrpSpPr>
      <p:grpSpPr>
        <a:xfrm>
          <a:off x="0" y="0"/>
          <a:ext cx="0" cy="0"/>
          <a:chOff x="0" y="0"/>
          <a:chExt cx="0" cy="0"/>
        </a:xfrm>
      </p:grpSpPr>
      <p:sp>
        <p:nvSpPr>
          <p:cNvPr id="8" name="Freeform 7"/>
          <p:cNvSpPr>
            <a:spLocks noGrp="1"/>
          </p:cNvSpPr>
          <p:nvPr>
            <p:ph type="pic" sz="quarter" idx="10"/>
          </p:nvPr>
        </p:nvSpPr>
        <p:spPr>
          <a:xfrm>
            <a:off x="336550" y="0"/>
            <a:ext cx="11518900" cy="3263900"/>
          </a:xfrm>
          <a:custGeom>
            <a:avLst/>
            <a:gdLst>
              <a:gd name="connsiteX0" fmla="*/ 0 w 11518900"/>
              <a:gd name="connsiteY0" fmla="*/ 0 h 3263900"/>
              <a:gd name="connsiteX1" fmla="*/ 11518900 w 11518900"/>
              <a:gd name="connsiteY1" fmla="*/ 0 h 3263900"/>
              <a:gd name="connsiteX2" fmla="*/ 11518900 w 11518900"/>
              <a:gd name="connsiteY2" fmla="*/ 3263900 h 3263900"/>
              <a:gd name="connsiteX3" fmla="*/ 0 w 11518900"/>
              <a:gd name="connsiteY3" fmla="*/ 3263900 h 3263900"/>
            </a:gdLst>
            <a:ahLst/>
            <a:cxnLst>
              <a:cxn ang="0">
                <a:pos x="connsiteX0" y="connsiteY0"/>
              </a:cxn>
              <a:cxn ang="0">
                <a:pos x="connsiteX1" y="connsiteY1"/>
              </a:cxn>
              <a:cxn ang="0">
                <a:pos x="connsiteX2" y="connsiteY2"/>
              </a:cxn>
              <a:cxn ang="0">
                <a:pos x="connsiteX3" y="connsiteY3"/>
              </a:cxn>
            </a:cxnLst>
            <a:rect l="l" t="t" r="r" b="b"/>
            <a:pathLst>
              <a:path w="11518900" h="3263900">
                <a:moveTo>
                  <a:pt x="0" y="0"/>
                </a:moveTo>
                <a:lnTo>
                  <a:pt x="11518900" y="0"/>
                </a:lnTo>
                <a:lnTo>
                  <a:pt x="11518900" y="3263900"/>
                </a:lnTo>
                <a:lnTo>
                  <a:pt x="0" y="3263900"/>
                </a:lnTo>
                <a:close/>
              </a:path>
            </a:pathLst>
          </a:custGeom>
        </p:spPr>
        <p:txBody>
          <a:bodyPr wrap="square">
            <a:noAutofit/>
          </a:bodyPr>
          <a:lstStyle/>
          <a:p>
            <a:endParaRPr lang="en-US"/>
          </a:p>
        </p:txBody>
      </p:sp>
      <p:sp>
        <p:nvSpPr>
          <p:cNvPr id="4" name="Rectangle 3"/>
          <p:cNvSpPr/>
          <p:nvPr userDrawn="1"/>
        </p:nvSpPr>
        <p:spPr>
          <a:xfrm>
            <a:off x="0" y="6654800"/>
            <a:ext cx="8597900" cy="203200"/>
          </a:xfrm>
          <a:prstGeom prst="rect">
            <a:avLst/>
          </a:prstGeom>
          <a:pattFill prst="narHorz">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8597900" y="6654800"/>
            <a:ext cx="3594100" cy="203200"/>
          </a:xfrm>
          <a:prstGeom prst="rect">
            <a:avLst/>
          </a:prstGeom>
          <a:gradFill>
            <a:gsLst>
              <a:gs pos="0">
                <a:schemeClr val="bg2"/>
              </a:gs>
              <a:gs pos="100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447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Image 14">
    <p:spTree>
      <p:nvGrpSpPr>
        <p:cNvPr id="1" name=""/>
        <p:cNvGrpSpPr/>
        <p:nvPr/>
      </p:nvGrpSpPr>
      <p:grpSpPr>
        <a:xfrm>
          <a:off x="0" y="0"/>
          <a:ext cx="0" cy="0"/>
          <a:chOff x="0" y="0"/>
          <a:chExt cx="0" cy="0"/>
        </a:xfrm>
      </p:grpSpPr>
      <p:sp>
        <p:nvSpPr>
          <p:cNvPr id="8" name="Freeform 7"/>
          <p:cNvSpPr>
            <a:spLocks noGrp="1"/>
          </p:cNvSpPr>
          <p:nvPr>
            <p:ph type="pic" sz="quarter" idx="10"/>
          </p:nvPr>
        </p:nvSpPr>
        <p:spPr>
          <a:xfrm>
            <a:off x="0" y="355600"/>
            <a:ext cx="3022600" cy="5651500"/>
          </a:xfrm>
          <a:custGeom>
            <a:avLst/>
            <a:gdLst>
              <a:gd name="connsiteX0" fmla="*/ 0 w 3022600"/>
              <a:gd name="connsiteY0" fmla="*/ 0 h 5651500"/>
              <a:gd name="connsiteX1" fmla="*/ 3022600 w 3022600"/>
              <a:gd name="connsiteY1" fmla="*/ 0 h 5651500"/>
              <a:gd name="connsiteX2" fmla="*/ 3022600 w 3022600"/>
              <a:gd name="connsiteY2" fmla="*/ 5651500 h 5651500"/>
              <a:gd name="connsiteX3" fmla="*/ 0 w 3022600"/>
              <a:gd name="connsiteY3" fmla="*/ 5651500 h 5651500"/>
            </a:gdLst>
            <a:ahLst/>
            <a:cxnLst>
              <a:cxn ang="0">
                <a:pos x="connsiteX0" y="connsiteY0"/>
              </a:cxn>
              <a:cxn ang="0">
                <a:pos x="connsiteX1" y="connsiteY1"/>
              </a:cxn>
              <a:cxn ang="0">
                <a:pos x="connsiteX2" y="connsiteY2"/>
              </a:cxn>
              <a:cxn ang="0">
                <a:pos x="connsiteX3" y="connsiteY3"/>
              </a:cxn>
            </a:cxnLst>
            <a:rect l="l" t="t" r="r" b="b"/>
            <a:pathLst>
              <a:path w="3022600" h="5651500">
                <a:moveTo>
                  <a:pt x="0" y="0"/>
                </a:moveTo>
                <a:lnTo>
                  <a:pt x="3022600" y="0"/>
                </a:lnTo>
                <a:lnTo>
                  <a:pt x="3022600" y="5651500"/>
                </a:lnTo>
                <a:lnTo>
                  <a:pt x="0" y="5651500"/>
                </a:lnTo>
                <a:close/>
              </a:path>
            </a:pathLst>
          </a:custGeom>
        </p:spPr>
        <p:txBody>
          <a:bodyPr wrap="square">
            <a:noAutofit/>
          </a:bodyPr>
          <a:lstStyle/>
          <a:p>
            <a:endParaRPr lang="en-US"/>
          </a:p>
        </p:txBody>
      </p:sp>
      <p:sp>
        <p:nvSpPr>
          <p:cNvPr id="4" name="Rectangle 3"/>
          <p:cNvSpPr/>
          <p:nvPr userDrawn="1"/>
        </p:nvSpPr>
        <p:spPr>
          <a:xfrm>
            <a:off x="0" y="6654800"/>
            <a:ext cx="8597900" cy="203200"/>
          </a:xfrm>
          <a:prstGeom prst="rect">
            <a:avLst/>
          </a:prstGeom>
          <a:pattFill prst="narHorz">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8597900" y="6654800"/>
            <a:ext cx="3594100" cy="203200"/>
          </a:xfrm>
          <a:prstGeom prst="rect">
            <a:avLst/>
          </a:prstGeom>
          <a:gradFill>
            <a:gsLst>
              <a:gs pos="0">
                <a:schemeClr val="bg2"/>
              </a:gs>
              <a:gs pos="100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05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77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941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282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491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10/25/2024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003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10/25/2024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19371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6257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hyperlink" Target="https://www.youtube.com/c/%D8%B9%D8%A7%D9%84%D9%85%D8%A7%D9%84%D8%A8%D8%A7%D9%88%D8%B1%D8%A8%D9%88%D9%8A%D9%86%D8%AA"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10/25/2024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74C576C-F053-459F-B512-ACE73F919FCB}"/>
              </a:ext>
            </a:extLst>
          </p:cNvPr>
          <p:cNvSpPr/>
          <p:nvPr userDrawn="1"/>
        </p:nvSpPr>
        <p:spPr>
          <a:xfrm>
            <a:off x="0" y="-496111"/>
            <a:ext cx="12192000" cy="4961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Download more PowerPoint templates from the following </a:t>
            </a:r>
            <a:r>
              <a:rPr lang="en-US" sz="2000" b="1" dirty="0">
                <a:solidFill>
                  <a:schemeClr val="tx2">
                    <a:lumMod val="50000"/>
                  </a:schemeClr>
                </a:solidFill>
                <a:hlinkClick r:id="rId31"/>
              </a:rPr>
              <a:t>Link</a:t>
            </a:r>
            <a:endParaRPr lang="ar-EG" b="1" dirty="0">
              <a:solidFill>
                <a:schemeClr val="tx2">
                  <a:lumMod val="50000"/>
                </a:schemeClr>
              </a:solidFill>
            </a:endParaRPr>
          </a:p>
        </p:txBody>
      </p:sp>
    </p:spTree>
    <p:extLst>
      <p:ext uri="{BB962C8B-B14F-4D97-AF65-F5344CB8AC3E}">
        <p14:creationId xmlns:p14="http://schemas.microsoft.com/office/powerpoint/2010/main" val="35878276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 id="2147483805" r:id="rId28"/>
    <p:sldLayoutId id="2147483806" r:id="rId2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AC6297-B6EE-4FB1-96A8-BCE24431F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FAEA37C-54FB-4118-8EB7-C90062FF2580}"/>
              </a:ext>
            </a:extLst>
          </p:cNvPr>
          <p:cNvSpPr txBox="1"/>
          <p:nvPr/>
        </p:nvSpPr>
        <p:spPr>
          <a:xfrm>
            <a:off x="1216152" y="2280036"/>
            <a:ext cx="3392424" cy="1384995"/>
          </a:xfrm>
          <a:prstGeom prst="rect">
            <a:avLst/>
          </a:prstGeom>
          <a:noFill/>
        </p:spPr>
        <p:txBody>
          <a:bodyPr wrap="square" rtlCol="0">
            <a:spAutoFit/>
          </a:bodyPr>
          <a:lstStyle/>
          <a:p>
            <a:pPr algn="ctr" rtl="1"/>
            <a:r>
              <a:rPr lang="ar-SA" sz="2800" b="1" dirty="0">
                <a:gradFill flip="none" rotWithShape="1">
                  <a:gsLst>
                    <a:gs pos="0">
                      <a:srgbClr val="DDC272">
                        <a:shade val="30000"/>
                        <a:satMod val="115000"/>
                      </a:srgbClr>
                    </a:gs>
                    <a:gs pos="50000">
                      <a:srgbClr val="DDC272">
                        <a:shade val="67500"/>
                        <a:satMod val="115000"/>
                      </a:srgbClr>
                    </a:gs>
                    <a:gs pos="100000">
                      <a:srgbClr val="DDC272">
                        <a:shade val="100000"/>
                        <a:satMod val="115000"/>
                      </a:srgbClr>
                    </a:gs>
                  </a:gsLst>
                  <a:path path="circle">
                    <a:fillToRect t="100000" r="100000"/>
                  </a:path>
                  <a:tileRect l="-100000" b="-100000"/>
                </a:gradFill>
                <a:effectLst>
                  <a:innerShdw blurRad="63500" dist="50800" dir="16200000">
                    <a:prstClr val="black">
                      <a:alpha val="50000"/>
                    </a:prstClr>
                  </a:innerShdw>
                </a:effectLst>
                <a:latin typeface="Aptos"/>
                <a:ea typeface="Aptos"/>
                <a:cs typeface="Arial" panose="020B0604020202020204" pitchFamily="34" charset="0"/>
              </a:rPr>
              <a:t>الوحدة الأولى</a:t>
            </a:r>
          </a:p>
          <a:p>
            <a:pPr algn="ctr" rtl="1"/>
            <a:r>
              <a:rPr lang="ar-SA" sz="2800" b="1" dirty="0">
                <a:gradFill flip="none" rotWithShape="1">
                  <a:gsLst>
                    <a:gs pos="0">
                      <a:srgbClr val="DDC272">
                        <a:shade val="30000"/>
                        <a:satMod val="115000"/>
                      </a:srgbClr>
                    </a:gs>
                    <a:gs pos="50000">
                      <a:srgbClr val="DDC272">
                        <a:shade val="67500"/>
                        <a:satMod val="115000"/>
                      </a:srgbClr>
                    </a:gs>
                    <a:gs pos="100000">
                      <a:srgbClr val="DDC272">
                        <a:shade val="100000"/>
                        <a:satMod val="115000"/>
                      </a:srgbClr>
                    </a:gs>
                  </a:gsLst>
                  <a:path path="circle">
                    <a:fillToRect t="100000" r="100000"/>
                  </a:path>
                  <a:tileRect l="-100000" b="-100000"/>
                </a:gradFill>
                <a:effectLst>
                  <a:innerShdw blurRad="63500" dist="50800" dir="16200000">
                    <a:prstClr val="black">
                      <a:alpha val="50000"/>
                    </a:prstClr>
                  </a:innerShdw>
                </a:effectLst>
                <a:latin typeface="Aptos"/>
                <a:ea typeface="Aptos"/>
                <a:cs typeface="Arial" panose="020B0604020202020204" pitchFamily="34" charset="0"/>
              </a:rPr>
              <a:t>الهيكل العام للنظام القضائي واختصاصات المحاكم</a:t>
            </a:r>
            <a:endParaRPr lang="en-GB" sz="2800" dirty="0">
              <a:gradFill flip="none" rotWithShape="1">
                <a:gsLst>
                  <a:gs pos="0">
                    <a:srgbClr val="DDC272">
                      <a:shade val="30000"/>
                      <a:satMod val="115000"/>
                    </a:srgbClr>
                  </a:gs>
                  <a:gs pos="50000">
                    <a:srgbClr val="DDC272">
                      <a:shade val="67500"/>
                      <a:satMod val="115000"/>
                    </a:srgbClr>
                  </a:gs>
                  <a:gs pos="100000">
                    <a:srgbClr val="DDC272">
                      <a:shade val="100000"/>
                      <a:satMod val="115000"/>
                    </a:srgbClr>
                  </a:gs>
                </a:gsLst>
                <a:path path="circle">
                  <a:fillToRect t="100000" r="100000"/>
                </a:path>
                <a:tileRect l="-100000" b="-100000"/>
              </a:gradFill>
              <a:effectLst>
                <a:innerShdw blurRad="63500" dist="50800" dir="16200000">
                  <a:prstClr val="black">
                    <a:alpha val="50000"/>
                  </a:prstClr>
                </a:innerShdw>
              </a:effectLst>
            </a:endParaRPr>
          </a:p>
        </p:txBody>
      </p:sp>
      <p:sp>
        <p:nvSpPr>
          <p:cNvPr id="7" name="TextBox 6">
            <a:extLst>
              <a:ext uri="{FF2B5EF4-FFF2-40B4-BE49-F238E27FC236}">
                <a16:creationId xmlns:a16="http://schemas.microsoft.com/office/drawing/2014/main" id="{35B2F412-B777-469A-8889-4FF7B27A4E68}"/>
              </a:ext>
            </a:extLst>
          </p:cNvPr>
          <p:cNvSpPr txBox="1"/>
          <p:nvPr/>
        </p:nvSpPr>
        <p:spPr>
          <a:xfrm>
            <a:off x="715219" y="3768123"/>
            <a:ext cx="4580349" cy="338554"/>
          </a:xfrm>
          <a:prstGeom prst="rect">
            <a:avLst/>
          </a:prstGeom>
          <a:noFill/>
        </p:spPr>
        <p:txBody>
          <a:bodyPr wrap="square" rtlCol="0">
            <a:spAutoFit/>
          </a:bodyPr>
          <a:lstStyle/>
          <a:p>
            <a:pPr algn="ctr" rtl="1"/>
            <a:r>
              <a:rPr lang="ar-SA" sz="1600" b="1" dirty="0">
                <a:solidFill>
                  <a:schemeClr val="bg1">
                    <a:lumMod val="65000"/>
                  </a:schemeClr>
                </a:solidFill>
                <a:effectLst>
                  <a:innerShdw blurRad="63500" dist="50800" dir="5400000">
                    <a:prstClr val="black">
                      <a:alpha val="50000"/>
                    </a:prstClr>
                  </a:innerShdw>
                </a:effectLst>
                <a:latin typeface="Aptos"/>
                <a:ea typeface="Aptos"/>
                <a:cs typeface="Arial" panose="020B0604020202020204" pitchFamily="34" charset="0"/>
              </a:rPr>
              <a:t>دورة تأسيسية في التقاضي في المملكة العربية السعودية</a:t>
            </a:r>
            <a:endParaRPr lang="en-GB" sz="1600" dirty="0">
              <a:solidFill>
                <a:schemeClr val="bg1">
                  <a:lumMod val="65000"/>
                </a:schemeClr>
              </a:solidFill>
              <a:effectLst>
                <a:innerShdw blurRad="63500" dist="50800" dir="5400000">
                  <a:prstClr val="black">
                    <a:alpha val="50000"/>
                  </a:prstClr>
                </a:innerShdw>
              </a:effectLst>
            </a:endParaRPr>
          </a:p>
        </p:txBody>
      </p:sp>
    </p:spTree>
    <p:extLst>
      <p:ext uri="{BB962C8B-B14F-4D97-AF65-F5344CB8AC3E}">
        <p14:creationId xmlns:p14="http://schemas.microsoft.com/office/powerpoint/2010/main" val="480138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E338A2-B947-45BC-B557-CF5D89A0D7CE}"/>
              </a:ext>
            </a:extLst>
          </p:cNvPr>
          <p:cNvGrpSpPr/>
          <p:nvPr/>
        </p:nvGrpSpPr>
        <p:grpSpPr>
          <a:xfrm>
            <a:off x="-6910956" y="-2"/>
            <a:ext cx="12192000" cy="6858000"/>
            <a:chOff x="-3498574" y="0"/>
            <a:chExt cx="12192000" cy="6858000"/>
          </a:xfrm>
        </p:grpSpPr>
        <p:sp>
          <p:nvSpPr>
            <p:cNvPr id="3" name="Rectangle 2">
              <a:extLst>
                <a:ext uri="{FF2B5EF4-FFF2-40B4-BE49-F238E27FC236}">
                  <a16:creationId xmlns:a16="http://schemas.microsoft.com/office/drawing/2014/main" id="{7C6BC943-8971-4ED7-8947-163C026E8E75}"/>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77">
              <a:extLst>
                <a:ext uri="{FF2B5EF4-FFF2-40B4-BE49-F238E27FC236}">
                  <a16:creationId xmlns:a16="http://schemas.microsoft.com/office/drawing/2014/main" id="{0F8C77B5-A026-459C-A51B-0FBF50433BD7}"/>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0">
              <a:extLst>
                <a:ext uri="{FF2B5EF4-FFF2-40B4-BE49-F238E27FC236}">
                  <a16:creationId xmlns:a16="http://schemas.microsoft.com/office/drawing/2014/main" id="{4243090C-F481-4541-8941-B787F502BB05}"/>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6" name="TextBox 5">
              <a:extLst>
                <a:ext uri="{FF2B5EF4-FFF2-40B4-BE49-F238E27FC236}">
                  <a16:creationId xmlns:a16="http://schemas.microsoft.com/office/drawing/2014/main" id="{1733C28A-AFFE-4B78-BB43-E425B1217971}"/>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أهداف التعلم</a:t>
              </a:r>
              <a:endParaRPr lang="en-US" sz="2800" b="1" dirty="0">
                <a:solidFill>
                  <a:schemeClr val="bg1"/>
                </a:solidFill>
              </a:endParaRPr>
            </a:p>
          </p:txBody>
        </p:sp>
      </p:grpSp>
      <p:grpSp>
        <p:nvGrpSpPr>
          <p:cNvPr id="7" name="Group 6">
            <a:extLst>
              <a:ext uri="{FF2B5EF4-FFF2-40B4-BE49-F238E27FC236}">
                <a16:creationId xmlns:a16="http://schemas.microsoft.com/office/drawing/2014/main" id="{22812D77-8777-4F04-8BB7-7704D7D69A47}"/>
              </a:ext>
            </a:extLst>
          </p:cNvPr>
          <p:cNvGrpSpPr/>
          <p:nvPr/>
        </p:nvGrpSpPr>
        <p:grpSpPr>
          <a:xfrm>
            <a:off x="-7564868" y="0"/>
            <a:ext cx="12192000" cy="6858000"/>
            <a:chOff x="-3498574" y="0"/>
            <a:chExt cx="12192000" cy="6858000"/>
          </a:xfrm>
        </p:grpSpPr>
        <p:sp>
          <p:nvSpPr>
            <p:cNvPr id="8" name="Rectangle 7">
              <a:extLst>
                <a:ext uri="{FF2B5EF4-FFF2-40B4-BE49-F238E27FC236}">
                  <a16:creationId xmlns:a16="http://schemas.microsoft.com/office/drawing/2014/main" id="{AD1F01B7-07D7-4825-92DB-6973B490A2A6}"/>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2">
              <a:extLst>
                <a:ext uri="{FF2B5EF4-FFF2-40B4-BE49-F238E27FC236}">
                  <a16:creationId xmlns:a16="http://schemas.microsoft.com/office/drawing/2014/main" id="{8BA15EB9-9AB1-45BF-BCC8-4E6377134131}"/>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10">
              <a:extLst>
                <a:ext uri="{FF2B5EF4-FFF2-40B4-BE49-F238E27FC236}">
                  <a16:creationId xmlns:a16="http://schemas.microsoft.com/office/drawing/2014/main" id="{2349A439-477A-4111-85E0-D03AF83A597D}"/>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1" name="TextBox 10">
              <a:extLst>
                <a:ext uri="{FF2B5EF4-FFF2-40B4-BE49-F238E27FC236}">
                  <a16:creationId xmlns:a16="http://schemas.microsoft.com/office/drawing/2014/main" id="{6A1C2E83-7BC7-4150-A7F1-59F538946A50}"/>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rPr>
                <a:t>اقسام القضاء</a:t>
              </a:r>
              <a:endParaRPr lang="en-US" sz="2000" b="1" dirty="0">
                <a:solidFill>
                  <a:schemeClr val="bg1"/>
                </a:solidFill>
              </a:endParaRPr>
            </a:p>
          </p:txBody>
        </p:sp>
      </p:grpSp>
      <p:grpSp>
        <p:nvGrpSpPr>
          <p:cNvPr id="12" name="Group 11">
            <a:extLst>
              <a:ext uri="{FF2B5EF4-FFF2-40B4-BE49-F238E27FC236}">
                <a16:creationId xmlns:a16="http://schemas.microsoft.com/office/drawing/2014/main" id="{DF69EBAE-6B38-4C0A-9F4F-F94CDD276569}"/>
              </a:ext>
            </a:extLst>
          </p:cNvPr>
          <p:cNvGrpSpPr/>
          <p:nvPr/>
        </p:nvGrpSpPr>
        <p:grpSpPr>
          <a:xfrm>
            <a:off x="-8178069" y="-4"/>
            <a:ext cx="12192000" cy="6858000"/>
            <a:chOff x="-3498574" y="0"/>
            <a:chExt cx="12192000" cy="6858000"/>
          </a:xfrm>
        </p:grpSpPr>
        <p:sp>
          <p:nvSpPr>
            <p:cNvPr id="13" name="Rectangle 12">
              <a:extLst>
                <a:ext uri="{FF2B5EF4-FFF2-40B4-BE49-F238E27FC236}">
                  <a16:creationId xmlns:a16="http://schemas.microsoft.com/office/drawing/2014/main" id="{CC1A0693-FB23-40FD-9FCF-1B4BC7D57C5E}"/>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88">
              <a:extLst>
                <a:ext uri="{FF2B5EF4-FFF2-40B4-BE49-F238E27FC236}">
                  <a16:creationId xmlns:a16="http://schemas.microsoft.com/office/drawing/2014/main" id="{DFB540E9-19D4-401C-BC7C-D4C1E41E4AF7}"/>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0">
              <a:extLst>
                <a:ext uri="{FF2B5EF4-FFF2-40B4-BE49-F238E27FC236}">
                  <a16:creationId xmlns:a16="http://schemas.microsoft.com/office/drawing/2014/main" id="{D6A15EFC-5F0F-48B8-914E-F6839E9DF7D4}"/>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6" name="TextBox 15">
              <a:extLst>
                <a:ext uri="{FF2B5EF4-FFF2-40B4-BE49-F238E27FC236}">
                  <a16:creationId xmlns:a16="http://schemas.microsoft.com/office/drawing/2014/main" id="{655899DE-6857-442E-9FFD-90E4C421657D}"/>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الهيكل العام للمحاكم</a:t>
              </a:r>
              <a:endParaRPr lang="en-US" sz="2800" b="1" dirty="0">
                <a:solidFill>
                  <a:schemeClr val="bg1"/>
                </a:solidFill>
              </a:endParaRPr>
            </a:p>
          </p:txBody>
        </p:sp>
      </p:grpSp>
      <p:grpSp>
        <p:nvGrpSpPr>
          <p:cNvPr id="17" name="Group 16">
            <a:extLst>
              <a:ext uri="{FF2B5EF4-FFF2-40B4-BE49-F238E27FC236}">
                <a16:creationId xmlns:a16="http://schemas.microsoft.com/office/drawing/2014/main" id="{E6DDB4EE-EABF-490F-AE87-20E6D07BC7C3}"/>
              </a:ext>
            </a:extLst>
          </p:cNvPr>
          <p:cNvGrpSpPr/>
          <p:nvPr/>
        </p:nvGrpSpPr>
        <p:grpSpPr>
          <a:xfrm>
            <a:off x="-8750558" y="0"/>
            <a:ext cx="12192000" cy="6858000"/>
            <a:chOff x="-3498574" y="0"/>
            <a:chExt cx="12192000" cy="6858000"/>
          </a:xfrm>
        </p:grpSpPr>
        <p:sp>
          <p:nvSpPr>
            <p:cNvPr id="18" name="Rectangle 17">
              <a:extLst>
                <a:ext uri="{FF2B5EF4-FFF2-40B4-BE49-F238E27FC236}">
                  <a16:creationId xmlns:a16="http://schemas.microsoft.com/office/drawing/2014/main" id="{03861980-C4A5-4AE5-9ED0-D3B1E6AD7987}"/>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93">
              <a:extLst>
                <a:ext uri="{FF2B5EF4-FFF2-40B4-BE49-F238E27FC236}">
                  <a16:creationId xmlns:a16="http://schemas.microsoft.com/office/drawing/2014/main" id="{D97E3A06-2A80-4B2B-AD4E-46140028DB5C}"/>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0">
              <a:extLst>
                <a:ext uri="{FF2B5EF4-FFF2-40B4-BE49-F238E27FC236}">
                  <a16:creationId xmlns:a16="http://schemas.microsoft.com/office/drawing/2014/main" id="{B2B2BB55-7121-4BE5-850F-68F978D21AD0}"/>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21" name="TextBox 20">
              <a:extLst>
                <a:ext uri="{FF2B5EF4-FFF2-40B4-BE49-F238E27FC236}">
                  <a16:creationId xmlns:a16="http://schemas.microsoft.com/office/drawing/2014/main" id="{F32FE5C2-B6A3-4506-9C49-657979EBAE25}"/>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المحكمة العليا</a:t>
              </a:r>
              <a:endParaRPr lang="en-US" sz="2800" b="1" dirty="0">
                <a:solidFill>
                  <a:schemeClr val="bg1"/>
                </a:solidFill>
              </a:endParaRPr>
            </a:p>
          </p:txBody>
        </p:sp>
      </p:grpSp>
      <p:grpSp>
        <p:nvGrpSpPr>
          <p:cNvPr id="22" name="Group 21">
            <a:extLst>
              <a:ext uri="{FF2B5EF4-FFF2-40B4-BE49-F238E27FC236}">
                <a16:creationId xmlns:a16="http://schemas.microsoft.com/office/drawing/2014/main" id="{C53DA8B1-BD54-4E8F-8C24-728E1232D04A}"/>
              </a:ext>
            </a:extLst>
          </p:cNvPr>
          <p:cNvGrpSpPr/>
          <p:nvPr/>
        </p:nvGrpSpPr>
        <p:grpSpPr>
          <a:xfrm>
            <a:off x="-9345663" y="0"/>
            <a:ext cx="12192000" cy="6858000"/>
            <a:chOff x="-3498574" y="0"/>
            <a:chExt cx="12192000" cy="6858000"/>
          </a:xfrm>
        </p:grpSpPr>
        <p:sp>
          <p:nvSpPr>
            <p:cNvPr id="23" name="Rectangle 22">
              <a:extLst>
                <a:ext uri="{FF2B5EF4-FFF2-40B4-BE49-F238E27FC236}">
                  <a16:creationId xmlns:a16="http://schemas.microsoft.com/office/drawing/2014/main" id="{62943FD9-4EE6-40D9-B41E-CAEE45312237}"/>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99">
              <a:extLst>
                <a:ext uri="{FF2B5EF4-FFF2-40B4-BE49-F238E27FC236}">
                  <a16:creationId xmlns:a16="http://schemas.microsoft.com/office/drawing/2014/main" id="{0C9EF073-00B5-4ED0-A871-2F571DDB7B62}"/>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10">
              <a:extLst>
                <a:ext uri="{FF2B5EF4-FFF2-40B4-BE49-F238E27FC236}">
                  <a16:creationId xmlns:a16="http://schemas.microsoft.com/office/drawing/2014/main" id="{F274A7DE-B4A7-4D66-A419-124D23901C8E}"/>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26" name="TextBox 25">
              <a:extLst>
                <a:ext uri="{FF2B5EF4-FFF2-40B4-BE49-F238E27FC236}">
                  <a16:creationId xmlns:a16="http://schemas.microsoft.com/office/drawing/2014/main" id="{9CFCA6E5-821C-4E3E-8441-932DE7F7E73E}"/>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محاكم الاستئناف</a:t>
              </a:r>
              <a:endParaRPr lang="en-US" sz="2800" b="1" dirty="0">
                <a:solidFill>
                  <a:schemeClr val="bg1"/>
                </a:solidFill>
              </a:endParaRPr>
            </a:p>
          </p:txBody>
        </p:sp>
      </p:grpSp>
      <p:grpSp>
        <p:nvGrpSpPr>
          <p:cNvPr id="27" name="Group 26">
            <a:extLst>
              <a:ext uri="{FF2B5EF4-FFF2-40B4-BE49-F238E27FC236}">
                <a16:creationId xmlns:a16="http://schemas.microsoft.com/office/drawing/2014/main" id="{A664986E-BE33-4DED-A09F-7F5278C3C47C}"/>
              </a:ext>
            </a:extLst>
          </p:cNvPr>
          <p:cNvGrpSpPr/>
          <p:nvPr/>
        </p:nvGrpSpPr>
        <p:grpSpPr>
          <a:xfrm>
            <a:off x="-9938861" y="0"/>
            <a:ext cx="12192000" cy="6858000"/>
            <a:chOff x="-3498574" y="0"/>
            <a:chExt cx="12192000" cy="6858000"/>
          </a:xfrm>
        </p:grpSpPr>
        <p:sp>
          <p:nvSpPr>
            <p:cNvPr id="28" name="Rectangle 27">
              <a:extLst>
                <a:ext uri="{FF2B5EF4-FFF2-40B4-BE49-F238E27FC236}">
                  <a16:creationId xmlns:a16="http://schemas.microsoft.com/office/drawing/2014/main" id="{8547753D-A4E0-4C67-84D1-F9AF96DEBFE4}"/>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104">
              <a:extLst>
                <a:ext uri="{FF2B5EF4-FFF2-40B4-BE49-F238E27FC236}">
                  <a16:creationId xmlns:a16="http://schemas.microsoft.com/office/drawing/2014/main" id="{739D3EDA-AAA0-4BD3-84F8-284CEFDC3311}"/>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10">
              <a:extLst>
                <a:ext uri="{FF2B5EF4-FFF2-40B4-BE49-F238E27FC236}">
                  <a16:creationId xmlns:a16="http://schemas.microsoft.com/office/drawing/2014/main" id="{4B087077-D1F9-4A2E-BCC4-FCAEECF6D59D}"/>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31" name="TextBox 30">
              <a:extLst>
                <a:ext uri="{FF2B5EF4-FFF2-40B4-BE49-F238E27FC236}">
                  <a16:creationId xmlns:a16="http://schemas.microsoft.com/office/drawing/2014/main" id="{209196D2-874B-4087-8FD2-1354600A386F}"/>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المحاكم الابتدائية والمتخصصة</a:t>
              </a:r>
              <a:endParaRPr lang="en-US" sz="2800" b="1" dirty="0">
                <a:solidFill>
                  <a:schemeClr val="bg1"/>
                </a:solidFill>
              </a:endParaRPr>
            </a:p>
          </p:txBody>
        </p:sp>
      </p:grpSp>
      <p:grpSp>
        <p:nvGrpSpPr>
          <p:cNvPr id="47" name="Group 46">
            <a:extLst>
              <a:ext uri="{FF2B5EF4-FFF2-40B4-BE49-F238E27FC236}">
                <a16:creationId xmlns:a16="http://schemas.microsoft.com/office/drawing/2014/main" id="{9379E869-3A2E-4A0A-ABC9-BF8F8635A7FE}"/>
              </a:ext>
            </a:extLst>
          </p:cNvPr>
          <p:cNvGrpSpPr/>
          <p:nvPr/>
        </p:nvGrpSpPr>
        <p:grpSpPr>
          <a:xfrm>
            <a:off x="0" y="0"/>
            <a:ext cx="12192000" cy="6858000"/>
            <a:chOff x="-3498574" y="0"/>
            <a:chExt cx="12192000" cy="6858000"/>
          </a:xfrm>
        </p:grpSpPr>
        <p:sp>
          <p:nvSpPr>
            <p:cNvPr id="48" name="Rectangle 47">
              <a:extLst>
                <a:ext uri="{FF2B5EF4-FFF2-40B4-BE49-F238E27FC236}">
                  <a16:creationId xmlns:a16="http://schemas.microsoft.com/office/drawing/2014/main" id="{36ABE518-89F8-496D-94B5-08D3162B7ADA}"/>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65">
              <a:extLst>
                <a:ext uri="{FF2B5EF4-FFF2-40B4-BE49-F238E27FC236}">
                  <a16:creationId xmlns:a16="http://schemas.microsoft.com/office/drawing/2014/main" id="{3EBE72BA-D7C7-4CB9-AFE4-72E6E8B48D40}"/>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rgbClr val="D4B0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Freeform 10">
              <a:extLst>
                <a:ext uri="{FF2B5EF4-FFF2-40B4-BE49-F238E27FC236}">
                  <a16:creationId xmlns:a16="http://schemas.microsoft.com/office/drawing/2014/main" id="{B5828779-6E1E-437F-A0AA-D97211CCDB0A}"/>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51" name="TextBox 50">
              <a:extLst>
                <a:ext uri="{FF2B5EF4-FFF2-40B4-BE49-F238E27FC236}">
                  <a16:creationId xmlns:a16="http://schemas.microsoft.com/office/drawing/2014/main" id="{AC97B406-714E-489C-A671-ACB1708F9DB2}"/>
                </a:ext>
              </a:extLst>
            </p:cNvPr>
            <p:cNvSpPr txBox="1"/>
            <p:nvPr/>
          </p:nvSpPr>
          <p:spPr>
            <a:xfrm rot="16200000">
              <a:off x="7457248" y="3228943"/>
              <a:ext cx="1789043" cy="400110"/>
            </a:xfrm>
            <a:prstGeom prst="rect">
              <a:avLst/>
            </a:prstGeom>
            <a:noFill/>
          </p:spPr>
          <p:txBody>
            <a:bodyPr wrap="square" rtlCol="0">
              <a:spAutoFit/>
            </a:bodyPr>
            <a:lstStyle/>
            <a:p>
              <a:pPr algn="ctr"/>
              <a:r>
                <a:rPr lang="ar-SA" sz="2000" b="1" dirty="0">
                  <a:solidFill>
                    <a:schemeClr val="bg1"/>
                  </a:solidFill>
                </a:rPr>
                <a:t>فهرس المحتويات</a:t>
              </a:r>
              <a:endParaRPr lang="en-US" sz="2000" b="1" dirty="0">
                <a:solidFill>
                  <a:schemeClr val="bg1"/>
                </a:solidFill>
              </a:endParaRPr>
            </a:p>
          </p:txBody>
        </p:sp>
      </p:grpSp>
      <p:grpSp>
        <p:nvGrpSpPr>
          <p:cNvPr id="52" name="Group 51">
            <a:extLst>
              <a:ext uri="{FF2B5EF4-FFF2-40B4-BE49-F238E27FC236}">
                <a16:creationId xmlns:a16="http://schemas.microsoft.com/office/drawing/2014/main" id="{274624DD-F888-488B-8FA6-C41EE359EA18}"/>
              </a:ext>
            </a:extLst>
          </p:cNvPr>
          <p:cNvGrpSpPr/>
          <p:nvPr/>
        </p:nvGrpSpPr>
        <p:grpSpPr>
          <a:xfrm>
            <a:off x="-572489" y="-2"/>
            <a:ext cx="12192000" cy="6858000"/>
            <a:chOff x="-3498574" y="0"/>
            <a:chExt cx="12192000" cy="6858000"/>
          </a:xfrm>
        </p:grpSpPr>
        <p:sp>
          <p:nvSpPr>
            <p:cNvPr id="53" name="Rectangle 52">
              <a:extLst>
                <a:ext uri="{FF2B5EF4-FFF2-40B4-BE49-F238E27FC236}">
                  <a16:creationId xmlns:a16="http://schemas.microsoft.com/office/drawing/2014/main" id="{7B255DB8-CF70-4327-A8EF-C71F627DA266}"/>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77">
              <a:extLst>
                <a:ext uri="{FF2B5EF4-FFF2-40B4-BE49-F238E27FC236}">
                  <a16:creationId xmlns:a16="http://schemas.microsoft.com/office/drawing/2014/main" id="{9F1350FF-1A44-4791-BE1E-95E436BF93CB}"/>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10">
              <a:extLst>
                <a:ext uri="{FF2B5EF4-FFF2-40B4-BE49-F238E27FC236}">
                  <a16:creationId xmlns:a16="http://schemas.microsoft.com/office/drawing/2014/main" id="{2E83409A-74E7-4261-B9D6-90B6EFC1FBE6}"/>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56" name="TextBox 55">
              <a:extLst>
                <a:ext uri="{FF2B5EF4-FFF2-40B4-BE49-F238E27FC236}">
                  <a16:creationId xmlns:a16="http://schemas.microsoft.com/office/drawing/2014/main" id="{3F688F10-7587-4453-B055-9F235D797A1A}"/>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أهداف التعلم</a:t>
              </a:r>
              <a:endParaRPr lang="en-US" sz="2800" b="1" dirty="0">
                <a:solidFill>
                  <a:schemeClr val="bg1"/>
                </a:solidFill>
              </a:endParaRPr>
            </a:p>
          </p:txBody>
        </p:sp>
      </p:grpSp>
      <p:grpSp>
        <p:nvGrpSpPr>
          <p:cNvPr id="57" name="Group 56">
            <a:extLst>
              <a:ext uri="{FF2B5EF4-FFF2-40B4-BE49-F238E27FC236}">
                <a16:creationId xmlns:a16="http://schemas.microsoft.com/office/drawing/2014/main" id="{C40B5CBE-FECE-4E84-B131-C839402B9223}"/>
              </a:ext>
            </a:extLst>
          </p:cNvPr>
          <p:cNvGrpSpPr/>
          <p:nvPr/>
        </p:nvGrpSpPr>
        <p:grpSpPr>
          <a:xfrm>
            <a:off x="-1226401" y="0"/>
            <a:ext cx="12192000" cy="6858000"/>
            <a:chOff x="-3498574" y="0"/>
            <a:chExt cx="12192000" cy="6858000"/>
          </a:xfrm>
        </p:grpSpPr>
        <p:sp>
          <p:nvSpPr>
            <p:cNvPr id="58" name="Rectangle 57">
              <a:extLst>
                <a:ext uri="{FF2B5EF4-FFF2-40B4-BE49-F238E27FC236}">
                  <a16:creationId xmlns:a16="http://schemas.microsoft.com/office/drawing/2014/main" id="{3946C165-F771-4381-8CE9-9657B5460640}"/>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82">
              <a:extLst>
                <a:ext uri="{FF2B5EF4-FFF2-40B4-BE49-F238E27FC236}">
                  <a16:creationId xmlns:a16="http://schemas.microsoft.com/office/drawing/2014/main" id="{95F237C8-0336-4F6F-B8B4-429CA76A09ED}"/>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10">
              <a:extLst>
                <a:ext uri="{FF2B5EF4-FFF2-40B4-BE49-F238E27FC236}">
                  <a16:creationId xmlns:a16="http://schemas.microsoft.com/office/drawing/2014/main" id="{62930CF6-CE8C-4ABF-8204-1B78F79477B7}"/>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61" name="TextBox 60">
              <a:extLst>
                <a:ext uri="{FF2B5EF4-FFF2-40B4-BE49-F238E27FC236}">
                  <a16:creationId xmlns:a16="http://schemas.microsoft.com/office/drawing/2014/main" id="{6B1F1468-8990-46EE-B0F5-9BA17CBDBBF8}"/>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rPr>
                <a:t>اقسام القضاء</a:t>
              </a:r>
              <a:endParaRPr lang="en-US" sz="2000" b="1" dirty="0">
                <a:solidFill>
                  <a:schemeClr val="bg1"/>
                </a:solidFill>
              </a:endParaRPr>
            </a:p>
          </p:txBody>
        </p:sp>
      </p:grpSp>
      <p:grpSp>
        <p:nvGrpSpPr>
          <p:cNvPr id="62" name="Group 61">
            <a:extLst>
              <a:ext uri="{FF2B5EF4-FFF2-40B4-BE49-F238E27FC236}">
                <a16:creationId xmlns:a16="http://schemas.microsoft.com/office/drawing/2014/main" id="{1A690F34-B9F2-480F-AE88-E3E625FFB4DC}"/>
              </a:ext>
            </a:extLst>
          </p:cNvPr>
          <p:cNvGrpSpPr/>
          <p:nvPr/>
        </p:nvGrpSpPr>
        <p:grpSpPr>
          <a:xfrm>
            <a:off x="-1839602" y="-4"/>
            <a:ext cx="12192000" cy="6858000"/>
            <a:chOff x="-3498574" y="0"/>
            <a:chExt cx="12192000" cy="6858000"/>
          </a:xfrm>
        </p:grpSpPr>
        <p:sp>
          <p:nvSpPr>
            <p:cNvPr id="63" name="Rectangle 62">
              <a:extLst>
                <a:ext uri="{FF2B5EF4-FFF2-40B4-BE49-F238E27FC236}">
                  <a16:creationId xmlns:a16="http://schemas.microsoft.com/office/drawing/2014/main" id="{C9E77CC6-E211-473D-8FBC-ACF32235B45C}"/>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88">
              <a:extLst>
                <a:ext uri="{FF2B5EF4-FFF2-40B4-BE49-F238E27FC236}">
                  <a16:creationId xmlns:a16="http://schemas.microsoft.com/office/drawing/2014/main" id="{A0E776A1-E86C-480A-A03A-ACCCFFF469A9}"/>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10">
              <a:extLst>
                <a:ext uri="{FF2B5EF4-FFF2-40B4-BE49-F238E27FC236}">
                  <a16:creationId xmlns:a16="http://schemas.microsoft.com/office/drawing/2014/main" id="{62D9F1B0-95AE-4E79-84B9-CDB862D2CB4C}"/>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66" name="TextBox 65">
              <a:extLst>
                <a:ext uri="{FF2B5EF4-FFF2-40B4-BE49-F238E27FC236}">
                  <a16:creationId xmlns:a16="http://schemas.microsoft.com/office/drawing/2014/main" id="{7571E8E8-0189-4FB2-BA37-AE347DF0381C}"/>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الهيكل العام للمحاكم</a:t>
              </a:r>
              <a:endParaRPr lang="en-US" sz="2800" b="1" dirty="0">
                <a:solidFill>
                  <a:schemeClr val="bg1"/>
                </a:solidFill>
              </a:endParaRPr>
            </a:p>
          </p:txBody>
        </p:sp>
      </p:grpSp>
      <p:grpSp>
        <p:nvGrpSpPr>
          <p:cNvPr id="67" name="Group 66">
            <a:extLst>
              <a:ext uri="{FF2B5EF4-FFF2-40B4-BE49-F238E27FC236}">
                <a16:creationId xmlns:a16="http://schemas.microsoft.com/office/drawing/2014/main" id="{4170BC66-1993-4162-966E-E885E08D375A}"/>
              </a:ext>
            </a:extLst>
          </p:cNvPr>
          <p:cNvGrpSpPr/>
          <p:nvPr/>
        </p:nvGrpSpPr>
        <p:grpSpPr>
          <a:xfrm>
            <a:off x="-2412091" y="0"/>
            <a:ext cx="12192000" cy="6858000"/>
            <a:chOff x="-3498574" y="0"/>
            <a:chExt cx="12192000" cy="6858000"/>
          </a:xfrm>
        </p:grpSpPr>
        <p:sp>
          <p:nvSpPr>
            <p:cNvPr id="68" name="Rectangle 67">
              <a:extLst>
                <a:ext uri="{FF2B5EF4-FFF2-40B4-BE49-F238E27FC236}">
                  <a16:creationId xmlns:a16="http://schemas.microsoft.com/office/drawing/2014/main" id="{819F445E-DD78-462C-8DFC-2A2D2BCEB402}"/>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93">
              <a:extLst>
                <a:ext uri="{FF2B5EF4-FFF2-40B4-BE49-F238E27FC236}">
                  <a16:creationId xmlns:a16="http://schemas.microsoft.com/office/drawing/2014/main" id="{519AE60F-B1E8-47F7-B595-AC1B65CE78CD}"/>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Freeform 10">
              <a:extLst>
                <a:ext uri="{FF2B5EF4-FFF2-40B4-BE49-F238E27FC236}">
                  <a16:creationId xmlns:a16="http://schemas.microsoft.com/office/drawing/2014/main" id="{850A897E-C502-4AA3-8A9F-866A502C8AB2}"/>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71" name="TextBox 70">
              <a:extLst>
                <a:ext uri="{FF2B5EF4-FFF2-40B4-BE49-F238E27FC236}">
                  <a16:creationId xmlns:a16="http://schemas.microsoft.com/office/drawing/2014/main" id="{EFE5A6EF-1403-47FA-AFD5-23F97624F6D4}"/>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المحكمة العليا</a:t>
              </a:r>
              <a:endParaRPr lang="en-US" sz="2800" b="1" dirty="0">
                <a:solidFill>
                  <a:schemeClr val="bg1"/>
                </a:solidFill>
              </a:endParaRPr>
            </a:p>
          </p:txBody>
        </p:sp>
      </p:grpSp>
      <p:grpSp>
        <p:nvGrpSpPr>
          <p:cNvPr id="72" name="Group 71">
            <a:extLst>
              <a:ext uri="{FF2B5EF4-FFF2-40B4-BE49-F238E27FC236}">
                <a16:creationId xmlns:a16="http://schemas.microsoft.com/office/drawing/2014/main" id="{3E3E0EEE-5103-4560-891E-E1A45BB6E673}"/>
              </a:ext>
            </a:extLst>
          </p:cNvPr>
          <p:cNvGrpSpPr/>
          <p:nvPr/>
        </p:nvGrpSpPr>
        <p:grpSpPr>
          <a:xfrm>
            <a:off x="-3007196" y="0"/>
            <a:ext cx="12192000" cy="6858000"/>
            <a:chOff x="-3498574" y="0"/>
            <a:chExt cx="12192000" cy="6858000"/>
          </a:xfrm>
        </p:grpSpPr>
        <p:sp>
          <p:nvSpPr>
            <p:cNvPr id="73" name="Rectangle 72">
              <a:extLst>
                <a:ext uri="{FF2B5EF4-FFF2-40B4-BE49-F238E27FC236}">
                  <a16:creationId xmlns:a16="http://schemas.microsoft.com/office/drawing/2014/main" id="{37BC5F3F-4FE8-457B-8700-63422E5D59F4}"/>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99">
              <a:extLst>
                <a:ext uri="{FF2B5EF4-FFF2-40B4-BE49-F238E27FC236}">
                  <a16:creationId xmlns:a16="http://schemas.microsoft.com/office/drawing/2014/main" id="{4FEABBF0-41D8-4DB9-9A22-0436FC760FAC}"/>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10">
              <a:extLst>
                <a:ext uri="{FF2B5EF4-FFF2-40B4-BE49-F238E27FC236}">
                  <a16:creationId xmlns:a16="http://schemas.microsoft.com/office/drawing/2014/main" id="{2ECE062B-2C7D-4E57-81B1-8979AD918B47}"/>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76" name="TextBox 75">
              <a:extLst>
                <a:ext uri="{FF2B5EF4-FFF2-40B4-BE49-F238E27FC236}">
                  <a16:creationId xmlns:a16="http://schemas.microsoft.com/office/drawing/2014/main" id="{1D23D898-BCC8-4DA9-B6FC-451468A42FFF}"/>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محاكم الاستئناف</a:t>
              </a:r>
              <a:endParaRPr lang="en-US" sz="2800" b="1" dirty="0">
                <a:solidFill>
                  <a:schemeClr val="bg1"/>
                </a:solidFill>
              </a:endParaRPr>
            </a:p>
          </p:txBody>
        </p:sp>
      </p:grpSp>
      <p:grpSp>
        <p:nvGrpSpPr>
          <p:cNvPr id="77" name="Group 76">
            <a:extLst>
              <a:ext uri="{FF2B5EF4-FFF2-40B4-BE49-F238E27FC236}">
                <a16:creationId xmlns:a16="http://schemas.microsoft.com/office/drawing/2014/main" id="{F9E233E8-F9E0-47EF-B42C-75796A588ADA}"/>
              </a:ext>
            </a:extLst>
          </p:cNvPr>
          <p:cNvGrpSpPr/>
          <p:nvPr/>
        </p:nvGrpSpPr>
        <p:grpSpPr>
          <a:xfrm>
            <a:off x="-3600394" y="0"/>
            <a:ext cx="12192000" cy="6858000"/>
            <a:chOff x="-3498574" y="0"/>
            <a:chExt cx="12192000" cy="6858000"/>
          </a:xfrm>
        </p:grpSpPr>
        <p:sp>
          <p:nvSpPr>
            <p:cNvPr id="78" name="Rectangle 77">
              <a:extLst>
                <a:ext uri="{FF2B5EF4-FFF2-40B4-BE49-F238E27FC236}">
                  <a16:creationId xmlns:a16="http://schemas.microsoft.com/office/drawing/2014/main" id="{36496324-584E-46C3-B820-590F24DE6FE9}"/>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104">
              <a:extLst>
                <a:ext uri="{FF2B5EF4-FFF2-40B4-BE49-F238E27FC236}">
                  <a16:creationId xmlns:a16="http://schemas.microsoft.com/office/drawing/2014/main" id="{DC4A3842-6DE4-4568-8486-6CC67B31F41C}"/>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10">
              <a:extLst>
                <a:ext uri="{FF2B5EF4-FFF2-40B4-BE49-F238E27FC236}">
                  <a16:creationId xmlns:a16="http://schemas.microsoft.com/office/drawing/2014/main" id="{6BBCC675-B927-4E0C-9743-BBB2C449A303}"/>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81" name="TextBox 80">
              <a:extLst>
                <a:ext uri="{FF2B5EF4-FFF2-40B4-BE49-F238E27FC236}">
                  <a16:creationId xmlns:a16="http://schemas.microsoft.com/office/drawing/2014/main" id="{D73479B9-1549-4A31-ACA3-B93148D7AF52}"/>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المحاكم الابتدائية والمتخصصة</a:t>
              </a:r>
              <a:endParaRPr lang="en-US" sz="2800" b="1" dirty="0">
                <a:solidFill>
                  <a:schemeClr val="bg1"/>
                </a:solidFill>
              </a:endParaRPr>
            </a:p>
          </p:txBody>
        </p:sp>
      </p:grpSp>
      <p:grpSp>
        <p:nvGrpSpPr>
          <p:cNvPr id="82" name="Group 81">
            <a:extLst>
              <a:ext uri="{FF2B5EF4-FFF2-40B4-BE49-F238E27FC236}">
                <a16:creationId xmlns:a16="http://schemas.microsoft.com/office/drawing/2014/main" id="{29F1186F-7DBB-4C26-B921-4A6024717083}"/>
              </a:ext>
            </a:extLst>
          </p:cNvPr>
          <p:cNvGrpSpPr/>
          <p:nvPr/>
        </p:nvGrpSpPr>
        <p:grpSpPr>
          <a:xfrm>
            <a:off x="-4188360" y="2654"/>
            <a:ext cx="12192000" cy="6858000"/>
            <a:chOff x="-3498574" y="0"/>
            <a:chExt cx="12192000" cy="6858000"/>
          </a:xfrm>
        </p:grpSpPr>
        <p:sp>
          <p:nvSpPr>
            <p:cNvPr id="83" name="Rectangle 82">
              <a:extLst>
                <a:ext uri="{FF2B5EF4-FFF2-40B4-BE49-F238E27FC236}">
                  <a16:creationId xmlns:a16="http://schemas.microsoft.com/office/drawing/2014/main" id="{A7D192DC-40D3-4B51-A06D-90AFF3FD765B}"/>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93">
              <a:extLst>
                <a:ext uri="{FF2B5EF4-FFF2-40B4-BE49-F238E27FC236}">
                  <a16:creationId xmlns:a16="http://schemas.microsoft.com/office/drawing/2014/main" id="{7EB00719-4597-464B-8EE9-159ECC2C5F2F}"/>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10">
              <a:extLst>
                <a:ext uri="{FF2B5EF4-FFF2-40B4-BE49-F238E27FC236}">
                  <a16:creationId xmlns:a16="http://schemas.microsoft.com/office/drawing/2014/main" id="{F095D754-4D48-460C-83DE-636FBA30FF42}"/>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86" name="TextBox 85">
              <a:extLst>
                <a:ext uri="{FF2B5EF4-FFF2-40B4-BE49-F238E27FC236}">
                  <a16:creationId xmlns:a16="http://schemas.microsoft.com/office/drawing/2014/main" id="{3CDE117F-AF7B-4F93-AC6F-5FC86777E9F5}"/>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الجزائية</a:t>
              </a:r>
              <a:endParaRPr lang="en-US" sz="3200" b="1" dirty="0">
                <a:solidFill>
                  <a:schemeClr val="bg1"/>
                </a:solidFill>
              </a:endParaRPr>
            </a:p>
          </p:txBody>
        </p:sp>
      </p:grpSp>
      <p:grpSp>
        <p:nvGrpSpPr>
          <p:cNvPr id="87" name="Group 86">
            <a:extLst>
              <a:ext uri="{FF2B5EF4-FFF2-40B4-BE49-F238E27FC236}">
                <a16:creationId xmlns:a16="http://schemas.microsoft.com/office/drawing/2014/main" id="{1982A81B-15A9-40A9-98E8-9B7171754722}"/>
              </a:ext>
            </a:extLst>
          </p:cNvPr>
          <p:cNvGrpSpPr/>
          <p:nvPr/>
        </p:nvGrpSpPr>
        <p:grpSpPr>
          <a:xfrm>
            <a:off x="-4783465" y="2654"/>
            <a:ext cx="12192000" cy="6858000"/>
            <a:chOff x="-3498574" y="0"/>
            <a:chExt cx="12192000" cy="6858000"/>
          </a:xfrm>
        </p:grpSpPr>
        <p:sp>
          <p:nvSpPr>
            <p:cNvPr id="88" name="Rectangle 87">
              <a:extLst>
                <a:ext uri="{FF2B5EF4-FFF2-40B4-BE49-F238E27FC236}">
                  <a16:creationId xmlns:a16="http://schemas.microsoft.com/office/drawing/2014/main" id="{9F92BD92-0581-4315-8EB4-7AF7FF904944}"/>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99">
              <a:extLst>
                <a:ext uri="{FF2B5EF4-FFF2-40B4-BE49-F238E27FC236}">
                  <a16:creationId xmlns:a16="http://schemas.microsoft.com/office/drawing/2014/main" id="{A1F7621E-B8A5-4366-87D5-77DF99D84C9E}"/>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10">
              <a:extLst>
                <a:ext uri="{FF2B5EF4-FFF2-40B4-BE49-F238E27FC236}">
                  <a16:creationId xmlns:a16="http://schemas.microsoft.com/office/drawing/2014/main" id="{B84969C7-874F-4C9A-A510-190301E2E07E}"/>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91" name="TextBox 90">
              <a:extLst>
                <a:ext uri="{FF2B5EF4-FFF2-40B4-BE49-F238E27FC236}">
                  <a16:creationId xmlns:a16="http://schemas.microsoft.com/office/drawing/2014/main" id="{E5831182-E016-4B43-8C2D-EC6A7906FE0A}"/>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التجارية</a:t>
              </a:r>
              <a:endParaRPr lang="en-US" sz="3200" b="1" dirty="0">
                <a:solidFill>
                  <a:schemeClr val="bg1"/>
                </a:solidFill>
              </a:endParaRPr>
            </a:p>
          </p:txBody>
        </p:sp>
      </p:grpSp>
      <p:grpSp>
        <p:nvGrpSpPr>
          <p:cNvPr id="42" name="Group 41">
            <a:extLst>
              <a:ext uri="{FF2B5EF4-FFF2-40B4-BE49-F238E27FC236}">
                <a16:creationId xmlns:a16="http://schemas.microsoft.com/office/drawing/2014/main" id="{9A3E7DBC-678E-4D91-8EFC-9B084E3800C2}"/>
              </a:ext>
            </a:extLst>
          </p:cNvPr>
          <p:cNvGrpSpPr/>
          <p:nvPr/>
        </p:nvGrpSpPr>
        <p:grpSpPr>
          <a:xfrm>
            <a:off x="-11662974" y="9278"/>
            <a:ext cx="12192000" cy="6858000"/>
            <a:chOff x="-3498574" y="0"/>
            <a:chExt cx="12192000" cy="6858000"/>
          </a:xfrm>
        </p:grpSpPr>
        <p:sp>
          <p:nvSpPr>
            <p:cNvPr id="43" name="Rectangle 42">
              <a:extLst>
                <a:ext uri="{FF2B5EF4-FFF2-40B4-BE49-F238E27FC236}">
                  <a16:creationId xmlns:a16="http://schemas.microsoft.com/office/drawing/2014/main" id="{39C079C9-7993-4D1F-8F48-1924C4BA0577}"/>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104">
              <a:extLst>
                <a:ext uri="{FF2B5EF4-FFF2-40B4-BE49-F238E27FC236}">
                  <a16:creationId xmlns:a16="http://schemas.microsoft.com/office/drawing/2014/main" id="{9570A122-9B47-435E-A843-C0118601D12D}"/>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10">
              <a:extLst>
                <a:ext uri="{FF2B5EF4-FFF2-40B4-BE49-F238E27FC236}">
                  <a16:creationId xmlns:a16="http://schemas.microsoft.com/office/drawing/2014/main" id="{76933989-5817-49DF-975B-3E7E4A7E6337}"/>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46" name="TextBox 45">
              <a:extLst>
                <a:ext uri="{FF2B5EF4-FFF2-40B4-BE49-F238E27FC236}">
                  <a16:creationId xmlns:a16="http://schemas.microsoft.com/office/drawing/2014/main" id="{28D24E7F-41CF-43FD-A25C-3544D1F75963}"/>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إجراءات التقاضي الأساسية</a:t>
              </a:r>
              <a:endParaRPr lang="en-US" sz="3200" b="1" dirty="0">
                <a:solidFill>
                  <a:schemeClr val="bg1"/>
                </a:solidFill>
              </a:endParaRPr>
            </a:p>
          </p:txBody>
        </p:sp>
      </p:grpSp>
      <p:sp>
        <p:nvSpPr>
          <p:cNvPr id="97" name="TextBox 96">
            <a:extLst>
              <a:ext uri="{FF2B5EF4-FFF2-40B4-BE49-F238E27FC236}">
                <a16:creationId xmlns:a16="http://schemas.microsoft.com/office/drawing/2014/main" id="{51E7B085-5A11-424B-A836-566DA456873D}"/>
              </a:ext>
            </a:extLst>
          </p:cNvPr>
          <p:cNvSpPr txBox="1"/>
          <p:nvPr/>
        </p:nvSpPr>
        <p:spPr>
          <a:xfrm>
            <a:off x="1336074" y="1701025"/>
            <a:ext cx="4228194" cy="3115725"/>
          </a:xfrm>
          <a:prstGeom prst="rect">
            <a:avLst/>
          </a:prstGeom>
          <a:noFill/>
        </p:spPr>
        <p:txBody>
          <a:bodyPr wrap="square" rtlCol="0">
            <a:spAutoFit/>
          </a:bodyPr>
          <a:lstStyle/>
          <a:p>
            <a:pPr marL="0" marR="0" algn="r" rtl="1">
              <a:lnSpc>
                <a:spcPct val="115000"/>
              </a:lnSpc>
              <a:spcBef>
                <a:spcPts val="0"/>
              </a:spcBef>
              <a:spcAft>
                <a:spcPts val="800"/>
              </a:spcAft>
            </a:pPr>
            <a:r>
              <a:rPr lang="ar-SA" sz="2400" b="1" kern="100" dirty="0">
                <a:solidFill>
                  <a:schemeClr val="bg1">
                    <a:lumMod val="65000"/>
                  </a:schemeClr>
                </a:solidFill>
                <a:effectLst/>
                <a:latin typeface="Aptos"/>
                <a:ea typeface="Aptos"/>
                <a:cs typeface="Arial" panose="020B0604020202020204" pitchFamily="34" charset="0"/>
              </a:rPr>
              <a:t>اختصاصات</a:t>
            </a:r>
            <a:r>
              <a:rPr lang="ar-SA" sz="2400" b="1" kern="100" dirty="0">
                <a:solidFill>
                  <a:srgbClr val="9B8357"/>
                </a:solidFill>
                <a:effectLst/>
                <a:latin typeface="Aptos"/>
                <a:ea typeface="Aptos"/>
                <a:cs typeface="Arial" panose="020B0604020202020204" pitchFamily="34" charset="0"/>
              </a:rPr>
              <a:t> المحاكم التجارية</a:t>
            </a:r>
            <a:br>
              <a:rPr lang="en-US" sz="1800" b="1" kern="100" dirty="0">
                <a:effectLst/>
                <a:latin typeface="Aptos"/>
                <a:ea typeface="Aptos"/>
                <a:cs typeface="Arial" panose="020B0604020202020204" pitchFamily="34" charset="0"/>
              </a:rPr>
            </a:br>
            <a:r>
              <a:rPr lang="en-US" sz="1800" kern="100" dirty="0">
                <a:effectLst/>
                <a:latin typeface="Aptos"/>
                <a:ea typeface="Aptos"/>
                <a:cs typeface="Arial" panose="020B0604020202020204" pitchFamily="34" charset="0"/>
              </a:rPr>
              <a:t> </a:t>
            </a:r>
            <a:r>
              <a:rPr lang="ar-SA" sz="1800" kern="100" dirty="0">
                <a:effectLst/>
                <a:latin typeface="Aptos"/>
                <a:ea typeface="Aptos"/>
                <a:cs typeface="Arial" panose="020B0604020202020204" pitchFamily="34" charset="0"/>
              </a:rPr>
              <a:t>المحاكم التجارية تختص بالفصل في النزاعات التجارية بين التجار والشركات. تشمل اختصاصاتها</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المنازعات الناشئة عن العقود التجارية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دعاوى الإفلاس والشراكات</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المخالفات التجارية المتعلقة بالأنظمة التجارية (المادة 35 من نظام المحكمة التجارية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algn="r" rtl="1"/>
            <a:endParaRPr lang="en-GB" dirty="0"/>
          </a:p>
        </p:txBody>
      </p:sp>
    </p:spTree>
    <p:extLst>
      <p:ext uri="{BB962C8B-B14F-4D97-AF65-F5344CB8AC3E}">
        <p14:creationId xmlns:p14="http://schemas.microsoft.com/office/powerpoint/2010/main" val="29047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7" name="Group 96">
            <a:extLst>
              <a:ext uri="{FF2B5EF4-FFF2-40B4-BE49-F238E27FC236}">
                <a16:creationId xmlns:a16="http://schemas.microsoft.com/office/drawing/2014/main" id="{3E029AA3-5476-483D-80E9-AB69529784E0}"/>
              </a:ext>
            </a:extLst>
          </p:cNvPr>
          <p:cNvGrpSpPr/>
          <p:nvPr/>
        </p:nvGrpSpPr>
        <p:grpSpPr>
          <a:xfrm>
            <a:off x="0" y="0"/>
            <a:ext cx="12192000" cy="6858000"/>
            <a:chOff x="-3498574" y="0"/>
            <a:chExt cx="12192000" cy="6858000"/>
          </a:xfrm>
        </p:grpSpPr>
        <p:sp>
          <p:nvSpPr>
            <p:cNvPr id="98" name="Rectangle 97">
              <a:extLst>
                <a:ext uri="{FF2B5EF4-FFF2-40B4-BE49-F238E27FC236}">
                  <a16:creationId xmlns:a16="http://schemas.microsoft.com/office/drawing/2014/main" id="{2ABE6119-5C83-455F-9FA0-397D23BB13EC}"/>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65">
              <a:extLst>
                <a:ext uri="{FF2B5EF4-FFF2-40B4-BE49-F238E27FC236}">
                  <a16:creationId xmlns:a16="http://schemas.microsoft.com/office/drawing/2014/main" id="{AD1F8C1F-B037-4401-8EEE-BA2D9807E9B6}"/>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rgbClr val="D4B0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10">
              <a:extLst>
                <a:ext uri="{FF2B5EF4-FFF2-40B4-BE49-F238E27FC236}">
                  <a16:creationId xmlns:a16="http://schemas.microsoft.com/office/drawing/2014/main" id="{37599352-1C80-45DE-9F6E-1C092E97A11A}"/>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01" name="TextBox 100">
              <a:extLst>
                <a:ext uri="{FF2B5EF4-FFF2-40B4-BE49-F238E27FC236}">
                  <a16:creationId xmlns:a16="http://schemas.microsoft.com/office/drawing/2014/main" id="{49D5DABE-0462-4974-B3B8-4C08684C21A0}"/>
                </a:ext>
              </a:extLst>
            </p:cNvPr>
            <p:cNvSpPr txBox="1"/>
            <p:nvPr/>
          </p:nvSpPr>
          <p:spPr>
            <a:xfrm rot="16200000">
              <a:off x="7457248" y="3228943"/>
              <a:ext cx="1789043" cy="400110"/>
            </a:xfrm>
            <a:prstGeom prst="rect">
              <a:avLst/>
            </a:prstGeom>
            <a:noFill/>
          </p:spPr>
          <p:txBody>
            <a:bodyPr wrap="square" rtlCol="0">
              <a:spAutoFit/>
            </a:bodyPr>
            <a:lstStyle/>
            <a:p>
              <a:pPr algn="ctr"/>
              <a:r>
                <a:rPr lang="ar-SA" sz="2000" b="1" dirty="0">
                  <a:solidFill>
                    <a:schemeClr val="bg1"/>
                  </a:solidFill>
                </a:rPr>
                <a:t>فهرس المحتويات</a:t>
              </a:r>
              <a:endParaRPr lang="en-US" sz="2000" b="1" dirty="0">
                <a:solidFill>
                  <a:schemeClr val="bg1"/>
                </a:solidFill>
              </a:endParaRPr>
            </a:p>
          </p:txBody>
        </p:sp>
      </p:grpSp>
      <p:grpSp>
        <p:nvGrpSpPr>
          <p:cNvPr id="102" name="Group 101">
            <a:extLst>
              <a:ext uri="{FF2B5EF4-FFF2-40B4-BE49-F238E27FC236}">
                <a16:creationId xmlns:a16="http://schemas.microsoft.com/office/drawing/2014/main" id="{EEF5173D-B96A-45C9-B735-14B79097EDBB}"/>
              </a:ext>
            </a:extLst>
          </p:cNvPr>
          <p:cNvGrpSpPr/>
          <p:nvPr/>
        </p:nvGrpSpPr>
        <p:grpSpPr>
          <a:xfrm>
            <a:off x="-572489" y="-2"/>
            <a:ext cx="12192000" cy="6858000"/>
            <a:chOff x="-3498574" y="0"/>
            <a:chExt cx="12192000" cy="6858000"/>
          </a:xfrm>
        </p:grpSpPr>
        <p:sp>
          <p:nvSpPr>
            <p:cNvPr id="103" name="Rectangle 102">
              <a:extLst>
                <a:ext uri="{FF2B5EF4-FFF2-40B4-BE49-F238E27FC236}">
                  <a16:creationId xmlns:a16="http://schemas.microsoft.com/office/drawing/2014/main" id="{1DC8BDF6-00BD-430A-BFF0-AB2158DF4F59}"/>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Freeform 77">
              <a:extLst>
                <a:ext uri="{FF2B5EF4-FFF2-40B4-BE49-F238E27FC236}">
                  <a16:creationId xmlns:a16="http://schemas.microsoft.com/office/drawing/2014/main" id="{710A592E-DE1E-49BB-B456-4F8F23A32C6D}"/>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Freeform 10">
              <a:extLst>
                <a:ext uri="{FF2B5EF4-FFF2-40B4-BE49-F238E27FC236}">
                  <a16:creationId xmlns:a16="http://schemas.microsoft.com/office/drawing/2014/main" id="{09B461F7-3EEF-4CF7-9D8C-D6DD56A4D3ED}"/>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06" name="TextBox 105">
              <a:extLst>
                <a:ext uri="{FF2B5EF4-FFF2-40B4-BE49-F238E27FC236}">
                  <a16:creationId xmlns:a16="http://schemas.microsoft.com/office/drawing/2014/main" id="{5A30C0A8-F973-42CF-AFDF-4235293F307F}"/>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أهداف التعلم</a:t>
              </a:r>
              <a:endParaRPr lang="en-US" sz="2800" b="1" dirty="0">
                <a:solidFill>
                  <a:schemeClr val="bg1"/>
                </a:solidFill>
              </a:endParaRPr>
            </a:p>
          </p:txBody>
        </p:sp>
      </p:grpSp>
      <p:grpSp>
        <p:nvGrpSpPr>
          <p:cNvPr id="107" name="Group 106">
            <a:extLst>
              <a:ext uri="{FF2B5EF4-FFF2-40B4-BE49-F238E27FC236}">
                <a16:creationId xmlns:a16="http://schemas.microsoft.com/office/drawing/2014/main" id="{07788B09-8064-4627-B7C7-D50C32A08323}"/>
              </a:ext>
            </a:extLst>
          </p:cNvPr>
          <p:cNvGrpSpPr/>
          <p:nvPr/>
        </p:nvGrpSpPr>
        <p:grpSpPr>
          <a:xfrm>
            <a:off x="-1226401" y="0"/>
            <a:ext cx="12192000" cy="6858000"/>
            <a:chOff x="-3498574" y="0"/>
            <a:chExt cx="12192000" cy="6858000"/>
          </a:xfrm>
        </p:grpSpPr>
        <p:sp>
          <p:nvSpPr>
            <p:cNvPr id="108" name="Rectangle 107">
              <a:extLst>
                <a:ext uri="{FF2B5EF4-FFF2-40B4-BE49-F238E27FC236}">
                  <a16:creationId xmlns:a16="http://schemas.microsoft.com/office/drawing/2014/main" id="{A0E5F4B5-0A80-4156-8EBF-CF405AD0DC96}"/>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82">
              <a:extLst>
                <a:ext uri="{FF2B5EF4-FFF2-40B4-BE49-F238E27FC236}">
                  <a16:creationId xmlns:a16="http://schemas.microsoft.com/office/drawing/2014/main" id="{3E686A78-29A5-4C13-9F2F-DD3909683239}"/>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Freeform 10">
              <a:extLst>
                <a:ext uri="{FF2B5EF4-FFF2-40B4-BE49-F238E27FC236}">
                  <a16:creationId xmlns:a16="http://schemas.microsoft.com/office/drawing/2014/main" id="{E36BB8DE-97E1-42D4-A438-4279521E5806}"/>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11" name="TextBox 110">
              <a:extLst>
                <a:ext uri="{FF2B5EF4-FFF2-40B4-BE49-F238E27FC236}">
                  <a16:creationId xmlns:a16="http://schemas.microsoft.com/office/drawing/2014/main" id="{F74F297D-3C22-43B0-B218-7F16D487E7D3}"/>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rPr>
                <a:t>اقسام القضاء</a:t>
              </a:r>
              <a:endParaRPr lang="en-US" sz="2000" b="1" dirty="0">
                <a:solidFill>
                  <a:schemeClr val="bg1"/>
                </a:solidFill>
              </a:endParaRPr>
            </a:p>
          </p:txBody>
        </p:sp>
      </p:grpSp>
      <p:grpSp>
        <p:nvGrpSpPr>
          <p:cNvPr id="112" name="Group 111">
            <a:extLst>
              <a:ext uri="{FF2B5EF4-FFF2-40B4-BE49-F238E27FC236}">
                <a16:creationId xmlns:a16="http://schemas.microsoft.com/office/drawing/2014/main" id="{AB620606-4E5B-4D76-B99B-725AB52DDF9C}"/>
              </a:ext>
            </a:extLst>
          </p:cNvPr>
          <p:cNvGrpSpPr/>
          <p:nvPr/>
        </p:nvGrpSpPr>
        <p:grpSpPr>
          <a:xfrm>
            <a:off x="-1839602" y="-4"/>
            <a:ext cx="12192000" cy="6858000"/>
            <a:chOff x="-3498574" y="0"/>
            <a:chExt cx="12192000" cy="6858000"/>
          </a:xfrm>
        </p:grpSpPr>
        <p:sp>
          <p:nvSpPr>
            <p:cNvPr id="113" name="Rectangle 112">
              <a:extLst>
                <a:ext uri="{FF2B5EF4-FFF2-40B4-BE49-F238E27FC236}">
                  <a16:creationId xmlns:a16="http://schemas.microsoft.com/office/drawing/2014/main" id="{25066D5F-00A2-4455-9EF4-97FBC8147454}"/>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88">
              <a:extLst>
                <a:ext uri="{FF2B5EF4-FFF2-40B4-BE49-F238E27FC236}">
                  <a16:creationId xmlns:a16="http://schemas.microsoft.com/office/drawing/2014/main" id="{3B26F748-EEB3-4D3B-8C3B-3BA454F3DD15}"/>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 name="Freeform 10">
              <a:extLst>
                <a:ext uri="{FF2B5EF4-FFF2-40B4-BE49-F238E27FC236}">
                  <a16:creationId xmlns:a16="http://schemas.microsoft.com/office/drawing/2014/main" id="{8E6FC93C-E733-498B-A6F5-D321345EB0A7}"/>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16" name="TextBox 115">
              <a:extLst>
                <a:ext uri="{FF2B5EF4-FFF2-40B4-BE49-F238E27FC236}">
                  <a16:creationId xmlns:a16="http://schemas.microsoft.com/office/drawing/2014/main" id="{EB4878A7-ECD5-4C29-B9FF-A8A6EE77F0AA}"/>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الهيكل العام للمحاكم</a:t>
              </a:r>
              <a:endParaRPr lang="en-US" sz="2800" b="1" dirty="0">
                <a:solidFill>
                  <a:schemeClr val="bg1"/>
                </a:solidFill>
              </a:endParaRPr>
            </a:p>
          </p:txBody>
        </p:sp>
      </p:grpSp>
      <p:grpSp>
        <p:nvGrpSpPr>
          <p:cNvPr id="117" name="Group 116">
            <a:extLst>
              <a:ext uri="{FF2B5EF4-FFF2-40B4-BE49-F238E27FC236}">
                <a16:creationId xmlns:a16="http://schemas.microsoft.com/office/drawing/2014/main" id="{C5788BA8-442E-40BF-A33F-6B2FB0F8F391}"/>
              </a:ext>
            </a:extLst>
          </p:cNvPr>
          <p:cNvGrpSpPr/>
          <p:nvPr/>
        </p:nvGrpSpPr>
        <p:grpSpPr>
          <a:xfrm>
            <a:off x="-2412091" y="0"/>
            <a:ext cx="12192000" cy="6858000"/>
            <a:chOff x="-3498574" y="0"/>
            <a:chExt cx="12192000" cy="6858000"/>
          </a:xfrm>
        </p:grpSpPr>
        <p:sp>
          <p:nvSpPr>
            <p:cNvPr id="118" name="Rectangle 117">
              <a:extLst>
                <a:ext uri="{FF2B5EF4-FFF2-40B4-BE49-F238E27FC236}">
                  <a16:creationId xmlns:a16="http://schemas.microsoft.com/office/drawing/2014/main" id="{A06B8866-53BB-41AB-9D2C-B62BD307CCE2}"/>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93">
              <a:extLst>
                <a:ext uri="{FF2B5EF4-FFF2-40B4-BE49-F238E27FC236}">
                  <a16:creationId xmlns:a16="http://schemas.microsoft.com/office/drawing/2014/main" id="{8CFA16D1-0801-4BE1-ABD8-457D7B0B98C2}"/>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0" name="Freeform 10">
              <a:extLst>
                <a:ext uri="{FF2B5EF4-FFF2-40B4-BE49-F238E27FC236}">
                  <a16:creationId xmlns:a16="http://schemas.microsoft.com/office/drawing/2014/main" id="{F94770C7-16CB-4E64-B3C0-6135D8634477}"/>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21" name="TextBox 120">
              <a:extLst>
                <a:ext uri="{FF2B5EF4-FFF2-40B4-BE49-F238E27FC236}">
                  <a16:creationId xmlns:a16="http://schemas.microsoft.com/office/drawing/2014/main" id="{76F26897-55EF-435C-878A-1C807DACE743}"/>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المحكمة العليا</a:t>
              </a:r>
              <a:endParaRPr lang="en-US" sz="2800" b="1" dirty="0">
                <a:solidFill>
                  <a:schemeClr val="bg1"/>
                </a:solidFill>
              </a:endParaRPr>
            </a:p>
          </p:txBody>
        </p:sp>
      </p:grpSp>
      <p:grpSp>
        <p:nvGrpSpPr>
          <p:cNvPr id="122" name="Group 121">
            <a:extLst>
              <a:ext uri="{FF2B5EF4-FFF2-40B4-BE49-F238E27FC236}">
                <a16:creationId xmlns:a16="http://schemas.microsoft.com/office/drawing/2014/main" id="{6A624838-9ABF-4FB6-A3A9-BADB870D0FCE}"/>
              </a:ext>
            </a:extLst>
          </p:cNvPr>
          <p:cNvGrpSpPr/>
          <p:nvPr/>
        </p:nvGrpSpPr>
        <p:grpSpPr>
          <a:xfrm>
            <a:off x="-3007196" y="0"/>
            <a:ext cx="12192000" cy="6858000"/>
            <a:chOff x="-3498574" y="0"/>
            <a:chExt cx="12192000" cy="6858000"/>
          </a:xfrm>
        </p:grpSpPr>
        <p:sp>
          <p:nvSpPr>
            <p:cNvPr id="123" name="Rectangle 122">
              <a:extLst>
                <a:ext uri="{FF2B5EF4-FFF2-40B4-BE49-F238E27FC236}">
                  <a16:creationId xmlns:a16="http://schemas.microsoft.com/office/drawing/2014/main" id="{D7C05E93-E3B5-4C96-B7C1-E942BC9F5B4F}"/>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99">
              <a:extLst>
                <a:ext uri="{FF2B5EF4-FFF2-40B4-BE49-F238E27FC236}">
                  <a16:creationId xmlns:a16="http://schemas.microsoft.com/office/drawing/2014/main" id="{B10F2781-7847-4C4F-8B32-BED5273BEDF9}"/>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 name="Freeform 10">
              <a:extLst>
                <a:ext uri="{FF2B5EF4-FFF2-40B4-BE49-F238E27FC236}">
                  <a16:creationId xmlns:a16="http://schemas.microsoft.com/office/drawing/2014/main" id="{E71E6808-35B5-4ABE-B21C-3270FC07DACA}"/>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26" name="TextBox 125">
              <a:extLst>
                <a:ext uri="{FF2B5EF4-FFF2-40B4-BE49-F238E27FC236}">
                  <a16:creationId xmlns:a16="http://schemas.microsoft.com/office/drawing/2014/main" id="{A5B30FE3-D0D6-4B4F-A213-6D64DD525562}"/>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محاكم الاستئناف</a:t>
              </a:r>
              <a:endParaRPr lang="en-US" sz="2800" b="1" dirty="0">
                <a:solidFill>
                  <a:schemeClr val="bg1"/>
                </a:solidFill>
              </a:endParaRPr>
            </a:p>
          </p:txBody>
        </p:sp>
      </p:grpSp>
      <p:grpSp>
        <p:nvGrpSpPr>
          <p:cNvPr id="127" name="Group 126">
            <a:extLst>
              <a:ext uri="{FF2B5EF4-FFF2-40B4-BE49-F238E27FC236}">
                <a16:creationId xmlns:a16="http://schemas.microsoft.com/office/drawing/2014/main" id="{6F348C95-3CC0-463F-A1E6-6032D0700B59}"/>
              </a:ext>
            </a:extLst>
          </p:cNvPr>
          <p:cNvGrpSpPr/>
          <p:nvPr/>
        </p:nvGrpSpPr>
        <p:grpSpPr>
          <a:xfrm>
            <a:off x="-3600394" y="0"/>
            <a:ext cx="12192000" cy="6858000"/>
            <a:chOff x="-3498574" y="0"/>
            <a:chExt cx="12192000" cy="6858000"/>
          </a:xfrm>
        </p:grpSpPr>
        <p:sp>
          <p:nvSpPr>
            <p:cNvPr id="128" name="Rectangle 127">
              <a:extLst>
                <a:ext uri="{FF2B5EF4-FFF2-40B4-BE49-F238E27FC236}">
                  <a16:creationId xmlns:a16="http://schemas.microsoft.com/office/drawing/2014/main" id="{F7CF1A81-F521-4BFF-811C-88BFE8CAAE78}"/>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Freeform 104">
              <a:extLst>
                <a:ext uri="{FF2B5EF4-FFF2-40B4-BE49-F238E27FC236}">
                  <a16:creationId xmlns:a16="http://schemas.microsoft.com/office/drawing/2014/main" id="{09609BB9-13AA-4E4E-B4BA-B137412FEB00}"/>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0" name="Freeform 10">
              <a:extLst>
                <a:ext uri="{FF2B5EF4-FFF2-40B4-BE49-F238E27FC236}">
                  <a16:creationId xmlns:a16="http://schemas.microsoft.com/office/drawing/2014/main" id="{49653F7C-D6C3-47FD-A73B-FDE062FC1844}"/>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31" name="TextBox 130">
              <a:extLst>
                <a:ext uri="{FF2B5EF4-FFF2-40B4-BE49-F238E27FC236}">
                  <a16:creationId xmlns:a16="http://schemas.microsoft.com/office/drawing/2014/main" id="{74190272-454D-4B24-92F9-E44E2947C13E}"/>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المحاكم الابتدائية والمتخصصة</a:t>
              </a:r>
              <a:endParaRPr lang="en-US" sz="2800" b="1" dirty="0">
                <a:solidFill>
                  <a:schemeClr val="bg1"/>
                </a:solidFill>
              </a:endParaRPr>
            </a:p>
          </p:txBody>
        </p:sp>
      </p:grpSp>
      <p:grpSp>
        <p:nvGrpSpPr>
          <p:cNvPr id="132" name="Group 131">
            <a:extLst>
              <a:ext uri="{FF2B5EF4-FFF2-40B4-BE49-F238E27FC236}">
                <a16:creationId xmlns:a16="http://schemas.microsoft.com/office/drawing/2014/main" id="{51073A85-9CB9-44EA-8CC4-CE25A6DBCBFF}"/>
              </a:ext>
            </a:extLst>
          </p:cNvPr>
          <p:cNvGrpSpPr/>
          <p:nvPr/>
        </p:nvGrpSpPr>
        <p:grpSpPr>
          <a:xfrm>
            <a:off x="-4188360" y="2654"/>
            <a:ext cx="12192000" cy="6858000"/>
            <a:chOff x="-3498574" y="0"/>
            <a:chExt cx="12192000" cy="6858000"/>
          </a:xfrm>
        </p:grpSpPr>
        <p:sp>
          <p:nvSpPr>
            <p:cNvPr id="133" name="Rectangle 132">
              <a:extLst>
                <a:ext uri="{FF2B5EF4-FFF2-40B4-BE49-F238E27FC236}">
                  <a16:creationId xmlns:a16="http://schemas.microsoft.com/office/drawing/2014/main" id="{66DFD953-5FB1-4173-8DD0-0E7BD6551A29}"/>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Freeform 93">
              <a:extLst>
                <a:ext uri="{FF2B5EF4-FFF2-40B4-BE49-F238E27FC236}">
                  <a16:creationId xmlns:a16="http://schemas.microsoft.com/office/drawing/2014/main" id="{80099F9F-D28B-4524-B5E1-2A59DE4D818D}"/>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5" name="Freeform 10">
              <a:extLst>
                <a:ext uri="{FF2B5EF4-FFF2-40B4-BE49-F238E27FC236}">
                  <a16:creationId xmlns:a16="http://schemas.microsoft.com/office/drawing/2014/main" id="{C3621CDB-378D-47A3-9A62-75EABB375D23}"/>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36" name="TextBox 135">
              <a:extLst>
                <a:ext uri="{FF2B5EF4-FFF2-40B4-BE49-F238E27FC236}">
                  <a16:creationId xmlns:a16="http://schemas.microsoft.com/office/drawing/2014/main" id="{887C260D-039E-4FEB-BCEE-18CB1B350612}"/>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الجزائية</a:t>
              </a:r>
              <a:endParaRPr lang="en-US" sz="3200" b="1" dirty="0">
                <a:solidFill>
                  <a:schemeClr val="bg1"/>
                </a:solidFill>
              </a:endParaRPr>
            </a:p>
          </p:txBody>
        </p:sp>
      </p:grpSp>
      <p:grpSp>
        <p:nvGrpSpPr>
          <p:cNvPr id="137" name="Group 136">
            <a:extLst>
              <a:ext uri="{FF2B5EF4-FFF2-40B4-BE49-F238E27FC236}">
                <a16:creationId xmlns:a16="http://schemas.microsoft.com/office/drawing/2014/main" id="{195596BD-1549-424A-850A-8B8919B75D21}"/>
              </a:ext>
            </a:extLst>
          </p:cNvPr>
          <p:cNvGrpSpPr/>
          <p:nvPr/>
        </p:nvGrpSpPr>
        <p:grpSpPr>
          <a:xfrm>
            <a:off x="-4783465" y="2654"/>
            <a:ext cx="12192000" cy="6858000"/>
            <a:chOff x="-3498574" y="0"/>
            <a:chExt cx="12192000" cy="6858000"/>
          </a:xfrm>
        </p:grpSpPr>
        <p:sp>
          <p:nvSpPr>
            <p:cNvPr id="138" name="Rectangle 137">
              <a:extLst>
                <a:ext uri="{FF2B5EF4-FFF2-40B4-BE49-F238E27FC236}">
                  <a16:creationId xmlns:a16="http://schemas.microsoft.com/office/drawing/2014/main" id="{6EDDAE2E-EFB6-4760-B540-A8CE676B581F}"/>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99">
              <a:extLst>
                <a:ext uri="{FF2B5EF4-FFF2-40B4-BE49-F238E27FC236}">
                  <a16:creationId xmlns:a16="http://schemas.microsoft.com/office/drawing/2014/main" id="{BD937692-7BA4-418C-98E8-AD65B6E82E31}"/>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0" name="Freeform 10">
              <a:extLst>
                <a:ext uri="{FF2B5EF4-FFF2-40B4-BE49-F238E27FC236}">
                  <a16:creationId xmlns:a16="http://schemas.microsoft.com/office/drawing/2014/main" id="{71BF007D-257D-426A-8857-998F5037EE7B}"/>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41" name="TextBox 140">
              <a:extLst>
                <a:ext uri="{FF2B5EF4-FFF2-40B4-BE49-F238E27FC236}">
                  <a16:creationId xmlns:a16="http://schemas.microsoft.com/office/drawing/2014/main" id="{8B99AB7A-0403-42D4-8BC3-3D87E09A8207}"/>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التجارية</a:t>
              </a:r>
              <a:endParaRPr lang="en-US" sz="3200" b="1" dirty="0">
                <a:solidFill>
                  <a:schemeClr val="bg1"/>
                </a:solidFill>
              </a:endParaRPr>
            </a:p>
          </p:txBody>
        </p:sp>
      </p:grpSp>
      <p:grpSp>
        <p:nvGrpSpPr>
          <p:cNvPr id="142" name="Group 141">
            <a:extLst>
              <a:ext uri="{FF2B5EF4-FFF2-40B4-BE49-F238E27FC236}">
                <a16:creationId xmlns:a16="http://schemas.microsoft.com/office/drawing/2014/main" id="{4BFABD52-420F-476D-B926-99DFF6C4CB60}"/>
              </a:ext>
            </a:extLst>
          </p:cNvPr>
          <p:cNvGrpSpPr/>
          <p:nvPr/>
        </p:nvGrpSpPr>
        <p:grpSpPr>
          <a:xfrm>
            <a:off x="-5376663" y="2654"/>
            <a:ext cx="12192000" cy="6858000"/>
            <a:chOff x="-3498574" y="0"/>
            <a:chExt cx="12192000" cy="6858000"/>
          </a:xfrm>
        </p:grpSpPr>
        <p:sp>
          <p:nvSpPr>
            <p:cNvPr id="143" name="Rectangle 142">
              <a:extLst>
                <a:ext uri="{FF2B5EF4-FFF2-40B4-BE49-F238E27FC236}">
                  <a16:creationId xmlns:a16="http://schemas.microsoft.com/office/drawing/2014/main" id="{EF8FDD29-098D-4E4D-BA7B-ED30FF274115}"/>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Freeform 104">
              <a:extLst>
                <a:ext uri="{FF2B5EF4-FFF2-40B4-BE49-F238E27FC236}">
                  <a16:creationId xmlns:a16="http://schemas.microsoft.com/office/drawing/2014/main" id="{27135C38-C9AA-4D06-B6BA-9C6F0428305C}"/>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5" name="Freeform 10">
              <a:extLst>
                <a:ext uri="{FF2B5EF4-FFF2-40B4-BE49-F238E27FC236}">
                  <a16:creationId xmlns:a16="http://schemas.microsoft.com/office/drawing/2014/main" id="{60BC104A-6C75-4A12-A840-21E477FBACCF}"/>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46" name="TextBox 145">
              <a:extLst>
                <a:ext uri="{FF2B5EF4-FFF2-40B4-BE49-F238E27FC236}">
                  <a16:creationId xmlns:a16="http://schemas.microsoft.com/office/drawing/2014/main" id="{9318A47A-DDD6-4A04-A63C-F184E787E023}"/>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إجراءات التقاضي الأساسية</a:t>
              </a:r>
              <a:endParaRPr lang="en-US" sz="3200" b="1" dirty="0">
                <a:solidFill>
                  <a:schemeClr val="bg1"/>
                </a:solidFill>
              </a:endParaRPr>
            </a:p>
          </p:txBody>
        </p:sp>
      </p:grpSp>
      <p:sp>
        <p:nvSpPr>
          <p:cNvPr id="147" name="TextBox 146">
            <a:extLst>
              <a:ext uri="{FF2B5EF4-FFF2-40B4-BE49-F238E27FC236}">
                <a16:creationId xmlns:a16="http://schemas.microsoft.com/office/drawing/2014/main" id="{8C10CA71-48FF-40FC-8E08-026653328B10}"/>
              </a:ext>
            </a:extLst>
          </p:cNvPr>
          <p:cNvSpPr txBox="1"/>
          <p:nvPr/>
        </p:nvSpPr>
        <p:spPr>
          <a:xfrm>
            <a:off x="683314" y="482230"/>
            <a:ext cx="4552053" cy="6393032"/>
          </a:xfrm>
          <a:prstGeom prst="rect">
            <a:avLst/>
          </a:prstGeom>
          <a:noFill/>
        </p:spPr>
        <p:txBody>
          <a:bodyPr wrap="square" rtlCol="0">
            <a:spAutoFit/>
          </a:bodyPr>
          <a:lstStyle/>
          <a:p>
            <a:pPr marL="0" marR="0" algn="r" rtl="1">
              <a:lnSpc>
                <a:spcPct val="115000"/>
              </a:lnSpc>
              <a:spcBef>
                <a:spcPts val="0"/>
              </a:spcBef>
              <a:spcAft>
                <a:spcPts val="800"/>
              </a:spcAft>
            </a:pPr>
            <a:r>
              <a:rPr lang="ar-SA" sz="2400" b="1" kern="100" dirty="0">
                <a:solidFill>
                  <a:srgbClr val="D4B04C"/>
                </a:solidFill>
                <a:effectLst/>
                <a:latin typeface="Aptos"/>
                <a:ea typeface="Aptos"/>
                <a:cs typeface="Arial" panose="020B0604020202020204" pitchFamily="34" charset="0"/>
              </a:rPr>
              <a:t>إجراءات التقاضي الأساسية</a:t>
            </a:r>
            <a:br>
              <a:rPr lang="en-US" sz="1800" b="1" kern="100" dirty="0">
                <a:solidFill>
                  <a:srgbClr val="D4B04C"/>
                </a:solidFill>
                <a:effectLst/>
                <a:latin typeface="Aptos"/>
                <a:ea typeface="Aptos"/>
                <a:cs typeface="Arial" panose="020B0604020202020204" pitchFamily="34" charset="0"/>
              </a:rPr>
            </a:br>
            <a:r>
              <a:rPr lang="en-US" sz="1800" b="1" kern="100" dirty="0">
                <a:solidFill>
                  <a:srgbClr val="D4B04C"/>
                </a:solidFill>
                <a:effectLst/>
                <a:latin typeface="Aptos"/>
                <a:ea typeface="Aptos"/>
                <a:cs typeface="Arial" panose="020B0604020202020204" pitchFamily="34" charset="0"/>
              </a:rPr>
              <a:t> </a:t>
            </a:r>
            <a:r>
              <a:rPr lang="ar-SA" sz="1800" b="1" kern="100" dirty="0">
                <a:solidFill>
                  <a:srgbClr val="94A088"/>
                </a:solidFill>
                <a:effectLst/>
                <a:latin typeface="Aptos"/>
                <a:ea typeface="Aptos"/>
                <a:cs typeface="Arial" panose="020B0604020202020204" pitchFamily="34" charset="0"/>
              </a:rPr>
              <a:t>إجراءات التقاضي الأساسية تشمل</a:t>
            </a:r>
            <a:r>
              <a:rPr lang="en-US" sz="1800" b="1" kern="100" dirty="0">
                <a:solidFill>
                  <a:srgbClr val="94A088"/>
                </a:solidFill>
                <a:effectLst/>
                <a:latin typeface="Aptos"/>
                <a:ea typeface="Aptos"/>
                <a:cs typeface="Arial" panose="020B0604020202020204" pitchFamily="34" charset="0"/>
              </a:rPr>
              <a:t>:</a:t>
            </a:r>
            <a:endParaRPr lang="en-GB" sz="1800" kern="100" dirty="0">
              <a:solidFill>
                <a:srgbClr val="94A088"/>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Font typeface="+mj-lt"/>
              <a:buAutoNum type="arabicPeriod"/>
              <a:tabLst>
                <a:tab pos="457200" algn="l"/>
              </a:tabLst>
            </a:pPr>
            <a:r>
              <a:rPr lang="ar-SA" sz="1800" kern="100" dirty="0">
                <a:effectLst/>
                <a:latin typeface="Aptos"/>
                <a:ea typeface="Aptos"/>
                <a:cs typeface="Arial" panose="020B0604020202020204" pitchFamily="34" charset="0"/>
              </a:rPr>
              <a:t>تقديم الدعوى إلى المحكمة المختصة (المادة 39 من نظام المرافعات الشرعية).</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Font typeface="+mj-lt"/>
              <a:buAutoNum type="arabicPeriod"/>
              <a:tabLst>
                <a:tab pos="457200" algn="l"/>
              </a:tabLst>
            </a:pPr>
            <a:r>
              <a:rPr lang="ar-SA" sz="1800" kern="100" dirty="0">
                <a:effectLst/>
                <a:latin typeface="Aptos"/>
                <a:ea typeface="Aptos"/>
                <a:cs typeface="Arial" panose="020B0604020202020204" pitchFamily="34" charset="0"/>
              </a:rPr>
              <a:t>تبليغ الأطراف بموعد الجلسة (المادة 41 من نظام المرافعات الشرعية).</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Font typeface="+mj-lt"/>
              <a:buAutoNum type="arabicPeriod"/>
              <a:tabLst>
                <a:tab pos="457200" algn="l"/>
              </a:tabLst>
            </a:pPr>
            <a:r>
              <a:rPr lang="ar-SA" sz="1800" kern="100" dirty="0">
                <a:effectLst/>
                <a:latin typeface="Aptos"/>
                <a:ea typeface="Aptos"/>
                <a:cs typeface="Arial" panose="020B0604020202020204" pitchFamily="34" charset="0"/>
              </a:rPr>
              <a:t>حضور الجلسات وتقديم الأدلة (المادة 46 من نظام المرافعات الشرعية).</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Font typeface="+mj-lt"/>
              <a:buAutoNum type="arabicPeriod"/>
              <a:tabLst>
                <a:tab pos="457200" algn="l"/>
              </a:tabLst>
            </a:pPr>
            <a:r>
              <a:rPr lang="ar-SA" sz="1800" kern="100" dirty="0">
                <a:effectLst/>
                <a:latin typeface="Aptos"/>
                <a:ea typeface="Aptos"/>
                <a:cs typeface="Arial" panose="020B0604020202020204" pitchFamily="34" charset="0"/>
              </a:rPr>
              <a:t>إصدار الحكم من القاضي (المادة 176 من نظام المرافعات الشرعية).</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Font typeface="+mj-lt"/>
              <a:buAutoNum type="arabicPeriod"/>
              <a:tabLst>
                <a:tab pos="457200" algn="l"/>
              </a:tabLst>
            </a:pPr>
            <a:r>
              <a:rPr lang="ar-SA" sz="1800" kern="100" dirty="0">
                <a:effectLst/>
                <a:latin typeface="Aptos"/>
                <a:ea typeface="Aptos"/>
                <a:cs typeface="Arial" panose="020B0604020202020204" pitchFamily="34" charset="0"/>
              </a:rPr>
              <a:t>الطعن في الحكم (إن وجد) (المادة 178 من نظام المرافعات الشرعية).</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Font typeface="+mj-lt"/>
              <a:buAutoNum type="arabicPeriod"/>
              <a:tabLst>
                <a:tab pos="457200" algn="l"/>
              </a:tabLst>
            </a:pPr>
            <a:r>
              <a:rPr lang="ar-SA" sz="1800" kern="100" dirty="0">
                <a:effectLst/>
                <a:latin typeface="Aptos"/>
                <a:ea typeface="Aptos"/>
                <a:cs typeface="Arial" panose="020B0604020202020204" pitchFamily="34" charset="0"/>
              </a:rPr>
              <a:t>تنفيذ الحكم بعد اكتساب الصفة النهائية (المادة 198 من نظام التنفيذ).</a:t>
            </a:r>
            <a:endParaRPr lang="en-GB" sz="1800" kern="100" dirty="0">
              <a:effectLst/>
              <a:latin typeface="Aptos"/>
              <a:ea typeface="Aptos"/>
              <a:cs typeface="Arial" panose="020B0604020202020204" pitchFamily="34" charset="0"/>
            </a:endParaRPr>
          </a:p>
          <a:p>
            <a:pPr marL="0" marR="0" algn="r" rtl="1">
              <a:lnSpc>
                <a:spcPct val="115000"/>
              </a:lnSpc>
              <a:spcBef>
                <a:spcPts val="0"/>
              </a:spcBef>
              <a:spcAft>
                <a:spcPts val="800"/>
              </a:spcAft>
            </a:pPr>
            <a:r>
              <a:rPr lang="ar-SA" sz="1800" b="1" kern="100" dirty="0">
                <a:solidFill>
                  <a:srgbClr val="94A088"/>
                </a:solidFill>
                <a:effectLst/>
                <a:latin typeface="Aptos"/>
                <a:ea typeface="Aptos"/>
                <a:cs typeface="Arial" panose="020B0604020202020204" pitchFamily="34" charset="0"/>
              </a:rPr>
              <a:t>نصيحة عملية</a:t>
            </a:r>
            <a:r>
              <a:rPr lang="en-US" sz="1800" b="1" kern="100" dirty="0">
                <a:solidFill>
                  <a:srgbClr val="94A088"/>
                </a:solidFill>
                <a:effectLst/>
                <a:latin typeface="Aptos"/>
                <a:ea typeface="Aptos"/>
                <a:cs typeface="Arial" panose="020B0604020202020204" pitchFamily="34" charset="0"/>
              </a:rPr>
              <a:t>: </a:t>
            </a:r>
            <a:r>
              <a:rPr lang="ar-SA" sz="1800" b="1" kern="100" dirty="0">
                <a:effectLst/>
                <a:latin typeface="Aptos"/>
                <a:ea typeface="Aptos"/>
                <a:cs typeface="Arial" panose="020B0604020202020204" pitchFamily="34" charset="0"/>
              </a:rPr>
              <a:t>تجهيز جميع المستندات الداعمة قبل تقديم الدعوى لتجنب التأخير في التقاضي</a:t>
            </a:r>
            <a:r>
              <a:rPr lang="en-US" sz="1800" b="1"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algn="r" rtl="1"/>
            <a:endParaRPr lang="en-GB" dirty="0"/>
          </a:p>
        </p:txBody>
      </p:sp>
    </p:spTree>
    <p:extLst>
      <p:ext uri="{BB962C8B-B14F-4D97-AF65-F5344CB8AC3E}">
        <p14:creationId xmlns:p14="http://schemas.microsoft.com/office/powerpoint/2010/main" val="1077030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 calcmode="lin" valueType="num">
                                      <p:cBhvr additive="base">
                                        <p:cTn id="7" dur="500" fill="hold"/>
                                        <p:tgtEl>
                                          <p:spTgt spid="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47">
                                            <p:txEl>
                                              <p:pRg st="1" end="1"/>
                                            </p:txEl>
                                          </p:spTgt>
                                        </p:tgtEl>
                                        <p:attrNameLst>
                                          <p:attrName>style.visibility</p:attrName>
                                        </p:attrNameLst>
                                      </p:cBhvr>
                                      <p:to>
                                        <p:strVal val="visible"/>
                                      </p:to>
                                    </p:set>
                                    <p:anim calcmode="lin" valueType="num">
                                      <p:cBhvr additive="base">
                                        <p:cTn id="12" dur="500" fill="hold"/>
                                        <p:tgtEl>
                                          <p:spTgt spid="14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7">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47">
                                            <p:txEl>
                                              <p:pRg st="2" end="2"/>
                                            </p:txEl>
                                          </p:spTgt>
                                        </p:tgtEl>
                                        <p:attrNameLst>
                                          <p:attrName>style.visibility</p:attrName>
                                        </p:attrNameLst>
                                      </p:cBhvr>
                                      <p:to>
                                        <p:strVal val="visible"/>
                                      </p:to>
                                    </p:set>
                                    <p:anim calcmode="lin" valueType="num">
                                      <p:cBhvr additive="base">
                                        <p:cTn id="17" dur="500" fill="hold"/>
                                        <p:tgtEl>
                                          <p:spTgt spid="14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7">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47">
                                            <p:txEl>
                                              <p:pRg st="3" end="3"/>
                                            </p:txEl>
                                          </p:spTgt>
                                        </p:tgtEl>
                                        <p:attrNameLst>
                                          <p:attrName>style.visibility</p:attrName>
                                        </p:attrNameLst>
                                      </p:cBhvr>
                                      <p:to>
                                        <p:strVal val="visible"/>
                                      </p:to>
                                    </p:set>
                                    <p:anim calcmode="lin" valueType="num">
                                      <p:cBhvr additive="base">
                                        <p:cTn id="22" dur="500" fill="hold"/>
                                        <p:tgtEl>
                                          <p:spTgt spid="14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7">
                                            <p:txEl>
                                              <p:pRg st="3" end="3"/>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147">
                                            <p:txEl>
                                              <p:pRg st="4" end="4"/>
                                            </p:txEl>
                                          </p:spTgt>
                                        </p:tgtEl>
                                        <p:attrNameLst>
                                          <p:attrName>style.visibility</p:attrName>
                                        </p:attrNameLst>
                                      </p:cBhvr>
                                      <p:to>
                                        <p:strVal val="visible"/>
                                      </p:to>
                                    </p:set>
                                    <p:anim calcmode="lin" valueType="num">
                                      <p:cBhvr additive="base">
                                        <p:cTn id="27" dur="500" fill="hold"/>
                                        <p:tgtEl>
                                          <p:spTgt spid="14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7">
                                            <p:txEl>
                                              <p:pRg st="4" end="4"/>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147">
                                            <p:txEl>
                                              <p:pRg st="5" end="5"/>
                                            </p:txEl>
                                          </p:spTgt>
                                        </p:tgtEl>
                                        <p:attrNameLst>
                                          <p:attrName>style.visibility</p:attrName>
                                        </p:attrNameLst>
                                      </p:cBhvr>
                                      <p:to>
                                        <p:strVal val="visible"/>
                                      </p:to>
                                    </p:set>
                                    <p:anim calcmode="lin" valueType="num">
                                      <p:cBhvr additive="base">
                                        <p:cTn id="32" dur="500" fill="hold"/>
                                        <p:tgtEl>
                                          <p:spTgt spid="14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7">
                                            <p:txEl>
                                              <p:pRg st="5" end="5"/>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nodeType="afterEffect">
                                  <p:stCondLst>
                                    <p:cond delay="0"/>
                                  </p:stCondLst>
                                  <p:childTnLst>
                                    <p:set>
                                      <p:cBhvr>
                                        <p:cTn id="36" dur="1" fill="hold">
                                          <p:stCondLst>
                                            <p:cond delay="0"/>
                                          </p:stCondLst>
                                        </p:cTn>
                                        <p:tgtEl>
                                          <p:spTgt spid="147">
                                            <p:txEl>
                                              <p:pRg st="6" end="6"/>
                                            </p:txEl>
                                          </p:spTgt>
                                        </p:tgtEl>
                                        <p:attrNameLst>
                                          <p:attrName>style.visibility</p:attrName>
                                        </p:attrNameLst>
                                      </p:cBhvr>
                                      <p:to>
                                        <p:strVal val="visible"/>
                                      </p:to>
                                    </p:set>
                                    <p:anim calcmode="lin" valueType="num">
                                      <p:cBhvr additive="base">
                                        <p:cTn id="37" dur="500" fill="hold"/>
                                        <p:tgtEl>
                                          <p:spTgt spid="1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7">
                                            <p:txEl>
                                              <p:pRg st="6" end="6"/>
                                            </p:txEl>
                                          </p:spTgt>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47">
                                            <p:txEl>
                                              <p:pRg st="7" end="7"/>
                                            </p:txEl>
                                          </p:spTgt>
                                        </p:tgtEl>
                                        <p:attrNameLst>
                                          <p:attrName>style.visibility</p:attrName>
                                        </p:attrNameLst>
                                      </p:cBhvr>
                                      <p:to>
                                        <p:strVal val="visible"/>
                                      </p:to>
                                    </p:set>
                                    <p:animEffect transition="in" filter="fade">
                                      <p:cBhvr>
                                        <p:cTn id="42" dur="500"/>
                                        <p:tgtEl>
                                          <p:spTgt spid="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7" name="Group 46"/>
          <p:cNvGrpSpPr/>
          <p:nvPr/>
        </p:nvGrpSpPr>
        <p:grpSpPr>
          <a:xfrm>
            <a:off x="3950723" y="2087950"/>
            <a:ext cx="6099174" cy="4112567"/>
            <a:chOff x="4342443" y="1726790"/>
            <a:chExt cx="6099174" cy="4112567"/>
          </a:xfrm>
        </p:grpSpPr>
        <p:grpSp>
          <p:nvGrpSpPr>
            <p:cNvPr id="48" name="Group 4"/>
            <p:cNvGrpSpPr>
              <a:grpSpLocks noChangeAspect="1"/>
            </p:cNvGrpSpPr>
            <p:nvPr/>
          </p:nvGrpSpPr>
          <p:grpSpPr bwMode="auto">
            <a:xfrm rot="5400000">
              <a:off x="4676670" y="1392563"/>
              <a:ext cx="4112567" cy="4781022"/>
              <a:chOff x="1727" y="29"/>
              <a:chExt cx="2221" cy="2582"/>
            </a:xfrm>
          </p:grpSpPr>
          <p:sp>
            <p:nvSpPr>
              <p:cNvPr id="59" name="Freeform 5"/>
              <p:cNvSpPr>
                <a:spLocks noEditPoints="1"/>
              </p:cNvSpPr>
              <p:nvPr/>
            </p:nvSpPr>
            <p:spPr bwMode="auto">
              <a:xfrm>
                <a:off x="1729" y="29"/>
                <a:ext cx="1136" cy="2582"/>
              </a:xfrm>
              <a:custGeom>
                <a:avLst/>
                <a:gdLst>
                  <a:gd name="T0" fmla="*/ 61 w 1007"/>
                  <a:gd name="T1" fmla="*/ 146 h 2288"/>
                  <a:gd name="T2" fmla="*/ 147 w 1007"/>
                  <a:gd name="T3" fmla="*/ 60 h 2288"/>
                  <a:gd name="T4" fmla="*/ 233 w 1007"/>
                  <a:gd name="T5" fmla="*/ 146 h 2288"/>
                  <a:gd name="T6" fmla="*/ 147 w 1007"/>
                  <a:gd name="T7" fmla="*/ 233 h 2288"/>
                  <a:gd name="T8" fmla="*/ 61 w 1007"/>
                  <a:gd name="T9" fmla="*/ 146 h 2288"/>
                  <a:gd name="T10" fmla="*/ 0 w 1007"/>
                  <a:gd name="T11" fmla="*/ 146 h 2288"/>
                  <a:gd name="T12" fmla="*/ 147 w 1007"/>
                  <a:gd name="T13" fmla="*/ 293 h 2288"/>
                  <a:gd name="T14" fmla="*/ 291 w 1007"/>
                  <a:gd name="T15" fmla="*/ 171 h 2288"/>
                  <a:gd name="T16" fmla="*/ 728 w 1007"/>
                  <a:gd name="T17" fmla="*/ 171 h 2288"/>
                  <a:gd name="T18" fmla="*/ 957 w 1007"/>
                  <a:gd name="T19" fmla="*/ 351 h 2288"/>
                  <a:gd name="T20" fmla="*/ 957 w 1007"/>
                  <a:gd name="T21" fmla="*/ 2288 h 2288"/>
                  <a:gd name="T22" fmla="*/ 1007 w 1007"/>
                  <a:gd name="T23" fmla="*/ 2288 h 2288"/>
                  <a:gd name="T24" fmla="*/ 1007 w 1007"/>
                  <a:gd name="T25" fmla="*/ 351 h 2288"/>
                  <a:gd name="T26" fmla="*/ 914 w 1007"/>
                  <a:gd name="T27" fmla="*/ 170 h 2288"/>
                  <a:gd name="T28" fmla="*/ 728 w 1007"/>
                  <a:gd name="T29" fmla="*/ 122 h 2288"/>
                  <a:gd name="T30" fmla="*/ 291 w 1007"/>
                  <a:gd name="T31" fmla="*/ 122 h 2288"/>
                  <a:gd name="T32" fmla="*/ 147 w 1007"/>
                  <a:gd name="T33" fmla="*/ 0 h 2288"/>
                  <a:gd name="T34" fmla="*/ 0 w 1007"/>
                  <a:gd name="T35" fmla="*/ 146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61" y="146"/>
                    </a:moveTo>
                    <a:cubicBezTo>
                      <a:pt x="61" y="99"/>
                      <a:pt x="99" y="60"/>
                      <a:pt x="147" y="60"/>
                    </a:cubicBezTo>
                    <a:cubicBezTo>
                      <a:pt x="194" y="60"/>
                      <a:pt x="233" y="99"/>
                      <a:pt x="233" y="146"/>
                    </a:cubicBezTo>
                    <a:cubicBezTo>
                      <a:pt x="233" y="194"/>
                      <a:pt x="194" y="233"/>
                      <a:pt x="147" y="233"/>
                    </a:cubicBezTo>
                    <a:cubicBezTo>
                      <a:pt x="99" y="233"/>
                      <a:pt x="61" y="194"/>
                      <a:pt x="61" y="146"/>
                    </a:cubicBezTo>
                    <a:moveTo>
                      <a:pt x="0" y="146"/>
                    </a:move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ubicBezTo>
                      <a:pt x="854" y="130"/>
                      <a:pt x="780" y="122"/>
                      <a:pt x="728" y="122"/>
                    </a:cubicBezTo>
                    <a:cubicBezTo>
                      <a:pt x="291" y="122"/>
                      <a:pt x="291" y="122"/>
                      <a:pt x="291" y="122"/>
                    </a:cubicBezTo>
                    <a:cubicBezTo>
                      <a:pt x="279" y="53"/>
                      <a:pt x="219" y="0"/>
                      <a:pt x="147" y="0"/>
                    </a:cubicBezTo>
                    <a:cubicBezTo>
                      <a:pt x="66" y="0"/>
                      <a:pt x="0" y="66"/>
                      <a:pt x="0" y="14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7"/>
              <p:cNvSpPr>
                <a:spLocks noEditPoints="1"/>
              </p:cNvSpPr>
              <p:nvPr/>
            </p:nvSpPr>
            <p:spPr bwMode="auto">
              <a:xfrm>
                <a:off x="1729" y="889"/>
                <a:ext cx="1029" cy="1716"/>
              </a:xfrm>
              <a:custGeom>
                <a:avLst/>
                <a:gdLst>
                  <a:gd name="T0" fmla="*/ 61 w 912"/>
                  <a:gd name="T1" fmla="*/ 146 h 1520"/>
                  <a:gd name="T2" fmla="*/ 147 w 912"/>
                  <a:gd name="T3" fmla="*/ 60 h 1520"/>
                  <a:gd name="T4" fmla="*/ 233 w 912"/>
                  <a:gd name="T5" fmla="*/ 146 h 1520"/>
                  <a:gd name="T6" fmla="*/ 147 w 912"/>
                  <a:gd name="T7" fmla="*/ 232 h 1520"/>
                  <a:gd name="T8" fmla="*/ 61 w 912"/>
                  <a:gd name="T9" fmla="*/ 146 h 1520"/>
                  <a:gd name="T10" fmla="*/ 0 w 912"/>
                  <a:gd name="T11" fmla="*/ 146 h 1520"/>
                  <a:gd name="T12" fmla="*/ 147 w 912"/>
                  <a:gd name="T13" fmla="*/ 292 h 1520"/>
                  <a:gd name="T14" fmla="*/ 290 w 912"/>
                  <a:gd name="T15" fmla="*/ 174 h 1520"/>
                  <a:gd name="T16" fmla="*/ 673 w 912"/>
                  <a:gd name="T17" fmla="*/ 174 h 1520"/>
                  <a:gd name="T18" fmla="*/ 862 w 912"/>
                  <a:gd name="T19" fmla="*/ 317 h 1520"/>
                  <a:gd name="T20" fmla="*/ 862 w 912"/>
                  <a:gd name="T21" fmla="*/ 1520 h 1520"/>
                  <a:gd name="T22" fmla="*/ 912 w 912"/>
                  <a:gd name="T23" fmla="*/ 1520 h 1520"/>
                  <a:gd name="T24" fmla="*/ 912 w 912"/>
                  <a:gd name="T25" fmla="*/ 317 h 1520"/>
                  <a:gd name="T26" fmla="*/ 673 w 912"/>
                  <a:gd name="T27" fmla="*/ 125 h 1520"/>
                  <a:gd name="T28" fmla="*/ 292 w 912"/>
                  <a:gd name="T29" fmla="*/ 125 h 1520"/>
                  <a:gd name="T30" fmla="*/ 147 w 912"/>
                  <a:gd name="T31" fmla="*/ 0 h 1520"/>
                  <a:gd name="T32" fmla="*/ 0 w 912"/>
                  <a:gd name="T33" fmla="*/ 146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1" y="146"/>
                    </a:moveTo>
                    <a:cubicBezTo>
                      <a:pt x="61" y="99"/>
                      <a:pt x="99" y="60"/>
                      <a:pt x="147" y="60"/>
                    </a:cubicBezTo>
                    <a:cubicBezTo>
                      <a:pt x="194" y="60"/>
                      <a:pt x="233" y="99"/>
                      <a:pt x="233" y="146"/>
                    </a:cubicBezTo>
                    <a:cubicBezTo>
                      <a:pt x="233" y="194"/>
                      <a:pt x="194" y="232"/>
                      <a:pt x="147" y="232"/>
                    </a:cubicBezTo>
                    <a:cubicBezTo>
                      <a:pt x="99" y="232"/>
                      <a:pt x="61" y="194"/>
                      <a:pt x="61" y="146"/>
                    </a:cubicBezTo>
                    <a:moveTo>
                      <a:pt x="0" y="146"/>
                    </a:move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ubicBezTo>
                      <a:pt x="292" y="125"/>
                      <a:pt x="292" y="125"/>
                      <a:pt x="292" y="125"/>
                    </a:cubicBezTo>
                    <a:cubicBezTo>
                      <a:pt x="281" y="54"/>
                      <a:pt x="220" y="0"/>
                      <a:pt x="147" y="0"/>
                    </a:cubicBezTo>
                    <a:cubicBezTo>
                      <a:pt x="66" y="0"/>
                      <a:pt x="0" y="65"/>
                      <a:pt x="0" y="146"/>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9"/>
              <p:cNvSpPr>
                <a:spLocks noEditPoints="1"/>
              </p:cNvSpPr>
              <p:nvPr/>
            </p:nvSpPr>
            <p:spPr bwMode="auto">
              <a:xfrm>
                <a:off x="1727" y="1735"/>
                <a:ext cx="928" cy="873"/>
              </a:xfrm>
              <a:custGeom>
                <a:avLst/>
                <a:gdLst>
                  <a:gd name="T0" fmla="*/ 61 w 823"/>
                  <a:gd name="T1" fmla="*/ 147 h 774"/>
                  <a:gd name="T2" fmla="*/ 147 w 823"/>
                  <a:gd name="T3" fmla="*/ 60 h 774"/>
                  <a:gd name="T4" fmla="*/ 233 w 823"/>
                  <a:gd name="T5" fmla="*/ 147 h 774"/>
                  <a:gd name="T6" fmla="*/ 147 w 823"/>
                  <a:gd name="T7" fmla="*/ 233 h 774"/>
                  <a:gd name="T8" fmla="*/ 61 w 823"/>
                  <a:gd name="T9" fmla="*/ 147 h 774"/>
                  <a:gd name="T10" fmla="*/ 0 w 823"/>
                  <a:gd name="T11" fmla="*/ 147 h 774"/>
                  <a:gd name="T12" fmla="*/ 147 w 823"/>
                  <a:gd name="T13" fmla="*/ 293 h 774"/>
                  <a:gd name="T14" fmla="*/ 289 w 823"/>
                  <a:gd name="T15" fmla="*/ 180 h 774"/>
                  <a:gd name="T16" fmla="*/ 581 w 823"/>
                  <a:gd name="T17" fmla="*/ 180 h 774"/>
                  <a:gd name="T18" fmla="*/ 774 w 823"/>
                  <a:gd name="T19" fmla="*/ 330 h 774"/>
                  <a:gd name="T20" fmla="*/ 774 w 823"/>
                  <a:gd name="T21" fmla="*/ 774 h 774"/>
                  <a:gd name="T22" fmla="*/ 823 w 823"/>
                  <a:gd name="T23" fmla="*/ 774 h 774"/>
                  <a:gd name="T24" fmla="*/ 823 w 823"/>
                  <a:gd name="T25" fmla="*/ 330 h 774"/>
                  <a:gd name="T26" fmla="*/ 778 w 823"/>
                  <a:gd name="T27" fmla="*/ 203 h 774"/>
                  <a:gd name="T28" fmla="*/ 581 w 823"/>
                  <a:gd name="T29" fmla="*/ 131 h 774"/>
                  <a:gd name="T30" fmla="*/ 292 w 823"/>
                  <a:gd name="T31" fmla="*/ 131 h 774"/>
                  <a:gd name="T32" fmla="*/ 147 w 823"/>
                  <a:gd name="T33" fmla="*/ 0 h 774"/>
                  <a:gd name="T34" fmla="*/ 0 w 823"/>
                  <a:gd name="T35" fmla="*/ 14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3" h="774">
                    <a:moveTo>
                      <a:pt x="61" y="147"/>
                    </a:moveTo>
                    <a:cubicBezTo>
                      <a:pt x="61" y="99"/>
                      <a:pt x="99" y="60"/>
                      <a:pt x="147" y="60"/>
                    </a:cubicBezTo>
                    <a:cubicBezTo>
                      <a:pt x="194" y="60"/>
                      <a:pt x="233" y="99"/>
                      <a:pt x="233" y="147"/>
                    </a:cubicBezTo>
                    <a:cubicBezTo>
                      <a:pt x="233" y="194"/>
                      <a:pt x="194" y="233"/>
                      <a:pt x="147" y="233"/>
                    </a:cubicBezTo>
                    <a:cubicBezTo>
                      <a:pt x="99" y="233"/>
                      <a:pt x="61" y="194"/>
                      <a:pt x="61" y="147"/>
                    </a:cubicBezTo>
                    <a:moveTo>
                      <a:pt x="0" y="147"/>
                    </a:move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ubicBezTo>
                      <a:pt x="737" y="155"/>
                      <a:pt x="671" y="131"/>
                      <a:pt x="581" y="131"/>
                    </a:cubicBezTo>
                    <a:cubicBezTo>
                      <a:pt x="292" y="131"/>
                      <a:pt x="292" y="131"/>
                      <a:pt x="292" y="131"/>
                    </a:cubicBezTo>
                    <a:cubicBezTo>
                      <a:pt x="285" y="58"/>
                      <a:pt x="222" y="0"/>
                      <a:pt x="147" y="0"/>
                    </a:cubicBezTo>
                    <a:cubicBezTo>
                      <a:pt x="66" y="0"/>
                      <a:pt x="0" y="66"/>
                      <a:pt x="0" y="147"/>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1"/>
              <p:cNvSpPr>
                <a:spLocks noEditPoints="1"/>
              </p:cNvSpPr>
              <p:nvPr/>
            </p:nvSpPr>
            <p:spPr bwMode="auto">
              <a:xfrm>
                <a:off x="2908" y="472"/>
                <a:ext cx="1040" cy="2133"/>
              </a:xfrm>
              <a:custGeom>
                <a:avLst/>
                <a:gdLst>
                  <a:gd name="T0" fmla="*/ 689 w 921"/>
                  <a:gd name="T1" fmla="*/ 146 h 1890"/>
                  <a:gd name="T2" fmla="*/ 775 w 921"/>
                  <a:gd name="T3" fmla="*/ 60 h 1890"/>
                  <a:gd name="T4" fmla="*/ 861 w 921"/>
                  <a:gd name="T5" fmla="*/ 146 h 1890"/>
                  <a:gd name="T6" fmla="*/ 775 w 921"/>
                  <a:gd name="T7" fmla="*/ 232 h 1890"/>
                  <a:gd name="T8" fmla="*/ 689 w 921"/>
                  <a:gd name="T9" fmla="*/ 146 h 1890"/>
                  <a:gd name="T10" fmla="*/ 632 w 921"/>
                  <a:gd name="T11" fmla="*/ 115 h 1890"/>
                  <a:gd name="T12" fmla="*/ 252 w 921"/>
                  <a:gd name="T13" fmla="*/ 115 h 1890"/>
                  <a:gd name="T14" fmla="*/ 7 w 921"/>
                  <a:gd name="T15" fmla="*/ 294 h 1890"/>
                  <a:gd name="T16" fmla="*/ 7 w 921"/>
                  <a:gd name="T17" fmla="*/ 1890 h 1890"/>
                  <a:gd name="T18" fmla="*/ 56 w 921"/>
                  <a:gd name="T19" fmla="*/ 1890 h 1890"/>
                  <a:gd name="T20" fmla="*/ 56 w 921"/>
                  <a:gd name="T21" fmla="*/ 298 h 1890"/>
                  <a:gd name="T22" fmla="*/ 252 w 921"/>
                  <a:gd name="T23" fmla="*/ 165 h 1890"/>
                  <a:gd name="T24" fmla="*/ 630 w 921"/>
                  <a:gd name="T25" fmla="*/ 165 h 1890"/>
                  <a:gd name="T26" fmla="*/ 775 w 921"/>
                  <a:gd name="T27" fmla="*/ 292 h 1890"/>
                  <a:gd name="T28" fmla="*/ 921 w 921"/>
                  <a:gd name="T29" fmla="*/ 146 h 1890"/>
                  <a:gd name="T30" fmla="*/ 775 w 921"/>
                  <a:gd name="T31" fmla="*/ 0 h 1890"/>
                  <a:gd name="T32" fmla="*/ 632 w 921"/>
                  <a:gd name="T33" fmla="*/ 115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689" y="146"/>
                    </a:moveTo>
                    <a:cubicBezTo>
                      <a:pt x="689" y="99"/>
                      <a:pt x="728" y="60"/>
                      <a:pt x="775" y="60"/>
                    </a:cubicBezTo>
                    <a:cubicBezTo>
                      <a:pt x="823" y="60"/>
                      <a:pt x="861" y="99"/>
                      <a:pt x="861" y="146"/>
                    </a:cubicBezTo>
                    <a:cubicBezTo>
                      <a:pt x="861" y="194"/>
                      <a:pt x="823" y="232"/>
                      <a:pt x="775" y="232"/>
                    </a:cubicBezTo>
                    <a:cubicBezTo>
                      <a:pt x="728" y="232"/>
                      <a:pt x="689" y="194"/>
                      <a:pt x="689" y="146"/>
                    </a:cubicBezTo>
                    <a:moveTo>
                      <a:pt x="632" y="115"/>
                    </a:move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ubicBezTo>
                      <a:pt x="705" y="0"/>
                      <a:pt x="646" y="49"/>
                      <a:pt x="632" y="115"/>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3"/>
              <p:cNvSpPr>
                <a:spLocks noEditPoints="1"/>
              </p:cNvSpPr>
              <p:nvPr/>
            </p:nvSpPr>
            <p:spPr bwMode="auto">
              <a:xfrm>
                <a:off x="3013" y="1320"/>
                <a:ext cx="928" cy="1281"/>
              </a:xfrm>
              <a:custGeom>
                <a:avLst/>
                <a:gdLst>
                  <a:gd name="T0" fmla="*/ 590 w 822"/>
                  <a:gd name="T1" fmla="*/ 147 h 1135"/>
                  <a:gd name="T2" fmla="*/ 676 w 822"/>
                  <a:gd name="T3" fmla="*/ 60 h 1135"/>
                  <a:gd name="T4" fmla="*/ 762 w 822"/>
                  <a:gd name="T5" fmla="*/ 147 h 1135"/>
                  <a:gd name="T6" fmla="*/ 676 w 822"/>
                  <a:gd name="T7" fmla="*/ 233 h 1135"/>
                  <a:gd name="T8" fmla="*/ 590 w 822"/>
                  <a:gd name="T9" fmla="*/ 147 h 1135"/>
                  <a:gd name="T10" fmla="*/ 532 w 822"/>
                  <a:gd name="T11" fmla="*/ 122 h 1135"/>
                  <a:gd name="T12" fmla="*/ 202 w 822"/>
                  <a:gd name="T13" fmla="*/ 119 h 1135"/>
                  <a:gd name="T14" fmla="*/ 0 w 822"/>
                  <a:gd name="T15" fmla="*/ 333 h 1135"/>
                  <a:gd name="T16" fmla="*/ 0 w 822"/>
                  <a:gd name="T17" fmla="*/ 1135 h 1135"/>
                  <a:gd name="T18" fmla="*/ 49 w 822"/>
                  <a:gd name="T19" fmla="*/ 1135 h 1135"/>
                  <a:gd name="T20" fmla="*/ 49 w 822"/>
                  <a:gd name="T21" fmla="*/ 333 h 1135"/>
                  <a:gd name="T22" fmla="*/ 202 w 822"/>
                  <a:gd name="T23" fmla="*/ 168 h 1135"/>
                  <a:gd name="T24" fmla="*/ 532 w 822"/>
                  <a:gd name="T25" fmla="*/ 171 h 1135"/>
                  <a:gd name="T26" fmla="*/ 676 w 822"/>
                  <a:gd name="T27" fmla="*/ 293 h 1135"/>
                  <a:gd name="T28" fmla="*/ 822 w 822"/>
                  <a:gd name="T29" fmla="*/ 147 h 1135"/>
                  <a:gd name="T30" fmla="*/ 676 w 822"/>
                  <a:gd name="T31" fmla="*/ 0 h 1135"/>
                  <a:gd name="T32" fmla="*/ 532 w 822"/>
                  <a:gd name="T33" fmla="*/ 12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135">
                    <a:moveTo>
                      <a:pt x="590" y="147"/>
                    </a:moveTo>
                    <a:cubicBezTo>
                      <a:pt x="590" y="99"/>
                      <a:pt x="628" y="60"/>
                      <a:pt x="676" y="60"/>
                    </a:cubicBezTo>
                    <a:cubicBezTo>
                      <a:pt x="723" y="60"/>
                      <a:pt x="762" y="99"/>
                      <a:pt x="762" y="147"/>
                    </a:cubicBezTo>
                    <a:cubicBezTo>
                      <a:pt x="762" y="194"/>
                      <a:pt x="723" y="233"/>
                      <a:pt x="676" y="233"/>
                    </a:cubicBezTo>
                    <a:cubicBezTo>
                      <a:pt x="628" y="233"/>
                      <a:pt x="590" y="194"/>
                      <a:pt x="590" y="147"/>
                    </a:cubicBezTo>
                    <a:moveTo>
                      <a:pt x="532" y="122"/>
                    </a:move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ubicBezTo>
                      <a:pt x="604" y="0"/>
                      <a:pt x="544" y="53"/>
                      <a:pt x="532" y="122"/>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9" name="Oval 48"/>
            <p:cNvSpPr/>
            <p:nvPr/>
          </p:nvSpPr>
          <p:spPr>
            <a:xfrm>
              <a:off x="8670508" y="1869882"/>
              <a:ext cx="307115" cy="31380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accent2"/>
                  </a:solidFill>
                  <a:latin typeface="Sosa" pitchFamily="2" charset="0"/>
                </a:rPr>
                <a:t>3</a:t>
              </a:r>
              <a:endParaRPr lang="en-US" sz="2000" dirty="0">
                <a:solidFill>
                  <a:schemeClr val="accent2"/>
                </a:solidFill>
                <a:latin typeface="Sosa" pitchFamily="2" charset="0"/>
              </a:endParaRPr>
            </a:p>
          </p:txBody>
        </p:sp>
        <p:sp>
          <p:nvSpPr>
            <p:cNvPr id="50" name="Oval 49"/>
            <p:cNvSpPr/>
            <p:nvPr/>
          </p:nvSpPr>
          <p:spPr>
            <a:xfrm>
              <a:off x="7857956" y="5370338"/>
              <a:ext cx="307115" cy="31380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accent1"/>
                  </a:solidFill>
                  <a:latin typeface="Sosa" pitchFamily="2" charset="0"/>
                </a:rPr>
                <a:t>5</a:t>
              </a:r>
              <a:endParaRPr lang="en-US" sz="2000" dirty="0">
                <a:solidFill>
                  <a:schemeClr val="accent1"/>
                </a:solidFill>
                <a:latin typeface="Sosa" pitchFamily="2" charset="0"/>
              </a:endParaRPr>
            </a:p>
          </p:txBody>
        </p:sp>
        <p:sp>
          <p:nvSpPr>
            <p:cNvPr id="51" name="Oval 50"/>
            <p:cNvSpPr/>
            <p:nvPr/>
          </p:nvSpPr>
          <p:spPr>
            <a:xfrm>
              <a:off x="6289876" y="5358464"/>
              <a:ext cx="307115" cy="31380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accent4"/>
                  </a:solidFill>
                  <a:latin typeface="Sosa" pitchFamily="2" charset="0"/>
                </a:rPr>
                <a:t>4</a:t>
              </a:r>
              <a:endParaRPr lang="en-US" sz="2000" dirty="0">
                <a:solidFill>
                  <a:schemeClr val="accent4"/>
                </a:solidFill>
                <a:latin typeface="Sosa" pitchFamily="2" charset="0"/>
              </a:endParaRPr>
            </a:p>
          </p:txBody>
        </p:sp>
        <p:sp>
          <p:nvSpPr>
            <p:cNvPr id="52" name="Oval 51"/>
            <p:cNvSpPr/>
            <p:nvPr/>
          </p:nvSpPr>
          <p:spPr>
            <a:xfrm>
              <a:off x="7091113" y="1856236"/>
              <a:ext cx="307115" cy="31380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accent6"/>
                  </a:solidFill>
                  <a:latin typeface="Sosa" pitchFamily="2" charset="0"/>
                </a:rPr>
                <a:t>2</a:t>
              </a:r>
              <a:endParaRPr lang="en-US" sz="2000" dirty="0">
                <a:solidFill>
                  <a:schemeClr val="accent6"/>
                </a:solidFill>
                <a:latin typeface="Sosa" pitchFamily="2" charset="0"/>
              </a:endParaRPr>
            </a:p>
          </p:txBody>
        </p:sp>
        <p:sp>
          <p:nvSpPr>
            <p:cNvPr id="53" name="Oval 52"/>
            <p:cNvSpPr/>
            <p:nvPr/>
          </p:nvSpPr>
          <p:spPr>
            <a:xfrm>
              <a:off x="5530279" y="1853135"/>
              <a:ext cx="307115" cy="31380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rgbClr val="C00000"/>
                  </a:solidFill>
                  <a:latin typeface="Sosa" pitchFamily="2" charset="0"/>
                </a:rPr>
                <a:t>1</a:t>
              </a:r>
              <a:endParaRPr lang="en-US" sz="2000" dirty="0">
                <a:solidFill>
                  <a:srgbClr val="C00000"/>
                </a:solidFill>
                <a:latin typeface="Sosa" pitchFamily="2" charset="0"/>
              </a:endParaRPr>
            </a:p>
          </p:txBody>
        </p:sp>
        <p:sp>
          <p:nvSpPr>
            <p:cNvPr id="54" name="Content Placeholder 2"/>
            <p:cNvSpPr txBox="1">
              <a:spLocks/>
            </p:cNvSpPr>
            <p:nvPr/>
          </p:nvSpPr>
          <p:spPr>
            <a:xfrm>
              <a:off x="5700178" y="2466941"/>
              <a:ext cx="1424923" cy="7811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rtl="1">
                <a:lnSpc>
                  <a:spcPct val="115000"/>
                </a:lnSpc>
                <a:spcBef>
                  <a:spcPts val="0"/>
                </a:spcBef>
                <a:spcAft>
                  <a:spcPts val="800"/>
                </a:spcAft>
                <a:buSzPts val="1000"/>
                <a:buNone/>
                <a:tabLst>
                  <a:tab pos="457200" algn="l"/>
                </a:tabLst>
              </a:pPr>
              <a:r>
                <a:rPr lang="ar-SA" sz="1600" kern="100" dirty="0">
                  <a:solidFill>
                    <a:schemeClr val="bg1">
                      <a:lumMod val="50000"/>
                    </a:schemeClr>
                  </a:solidFill>
                  <a:effectLst/>
                  <a:latin typeface="Aptos"/>
                  <a:ea typeface="Aptos"/>
                  <a:cs typeface="Arial" panose="020B0604020202020204" pitchFamily="34" charset="0"/>
                </a:rPr>
                <a:t>الهيكل الهرمي للمحاكم السعودية</a:t>
              </a:r>
              <a:r>
                <a:rPr lang="en-US" sz="1600" kern="100" dirty="0">
                  <a:solidFill>
                    <a:schemeClr val="bg1">
                      <a:lumMod val="50000"/>
                    </a:schemeClr>
                  </a:solidFill>
                  <a:effectLst/>
                  <a:latin typeface="Aptos"/>
                  <a:ea typeface="Aptos"/>
                  <a:cs typeface="Arial" panose="020B0604020202020204" pitchFamily="34" charset="0"/>
                </a:rPr>
                <a:t>.</a:t>
              </a:r>
              <a:endParaRPr lang="en-GB" sz="1600" kern="100" dirty="0">
                <a:solidFill>
                  <a:schemeClr val="bg1">
                    <a:lumMod val="50000"/>
                  </a:schemeClr>
                </a:solidFill>
                <a:effectLst/>
                <a:latin typeface="Aptos"/>
                <a:ea typeface="Aptos"/>
                <a:cs typeface="Arial" panose="020B0604020202020204" pitchFamily="34" charset="0"/>
              </a:endParaRPr>
            </a:p>
          </p:txBody>
        </p:sp>
        <p:sp>
          <p:nvSpPr>
            <p:cNvPr id="55" name="Content Placeholder 2"/>
            <p:cNvSpPr txBox="1">
              <a:spLocks/>
            </p:cNvSpPr>
            <p:nvPr/>
          </p:nvSpPr>
          <p:spPr>
            <a:xfrm>
              <a:off x="7266684" y="2466940"/>
              <a:ext cx="1424923" cy="7811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rtl="1">
                <a:lnSpc>
                  <a:spcPct val="115000"/>
                </a:lnSpc>
                <a:spcBef>
                  <a:spcPts val="0"/>
                </a:spcBef>
                <a:spcAft>
                  <a:spcPts val="800"/>
                </a:spcAft>
                <a:buSzPts val="1000"/>
                <a:buNone/>
                <a:tabLst>
                  <a:tab pos="457200" algn="l"/>
                </a:tabLst>
              </a:pPr>
              <a:r>
                <a:rPr lang="ar-SA" sz="1600" kern="100" dirty="0">
                  <a:solidFill>
                    <a:schemeClr val="bg1">
                      <a:lumMod val="50000"/>
                    </a:schemeClr>
                  </a:solidFill>
                  <a:effectLst/>
                  <a:latin typeface="Aptos"/>
                  <a:ea typeface="Aptos"/>
                  <a:cs typeface="Arial" panose="020B0604020202020204" pitchFamily="34" charset="0"/>
                </a:rPr>
                <a:t>اختصاصات كل نوع من المحاكم</a:t>
              </a:r>
              <a:r>
                <a:rPr lang="en-US" sz="1600" kern="100" dirty="0">
                  <a:solidFill>
                    <a:schemeClr val="bg1">
                      <a:lumMod val="50000"/>
                    </a:schemeClr>
                  </a:solidFill>
                  <a:effectLst/>
                  <a:latin typeface="Aptos"/>
                  <a:ea typeface="Aptos"/>
                  <a:cs typeface="Arial" panose="020B0604020202020204" pitchFamily="34" charset="0"/>
                </a:rPr>
                <a:t>.</a:t>
              </a:r>
              <a:endParaRPr lang="en-GB" sz="1600" kern="100" dirty="0">
                <a:solidFill>
                  <a:schemeClr val="bg1">
                    <a:lumMod val="50000"/>
                  </a:schemeClr>
                </a:solidFill>
                <a:effectLst/>
                <a:latin typeface="Aptos"/>
                <a:ea typeface="Aptos"/>
                <a:cs typeface="Arial" panose="020B0604020202020204" pitchFamily="34" charset="0"/>
              </a:endParaRPr>
            </a:p>
          </p:txBody>
        </p:sp>
        <p:sp>
          <p:nvSpPr>
            <p:cNvPr id="56" name="Content Placeholder 2"/>
            <p:cNvSpPr txBox="1">
              <a:spLocks/>
            </p:cNvSpPr>
            <p:nvPr/>
          </p:nvSpPr>
          <p:spPr>
            <a:xfrm>
              <a:off x="8903041" y="2466939"/>
              <a:ext cx="1538576" cy="7811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rtl="1">
                <a:lnSpc>
                  <a:spcPct val="115000"/>
                </a:lnSpc>
                <a:spcBef>
                  <a:spcPts val="0"/>
                </a:spcBef>
                <a:spcAft>
                  <a:spcPts val="800"/>
                </a:spcAft>
                <a:buSzPts val="1000"/>
                <a:buNone/>
                <a:tabLst>
                  <a:tab pos="457200" algn="l"/>
                </a:tabLst>
              </a:pPr>
              <a:r>
                <a:rPr lang="ar-SA" sz="1600" kern="100" dirty="0">
                  <a:solidFill>
                    <a:schemeClr val="bg1">
                      <a:lumMod val="50000"/>
                    </a:schemeClr>
                  </a:solidFill>
                  <a:latin typeface="Aptos"/>
                  <a:cs typeface="Arial" panose="020B0604020202020204" pitchFamily="34" charset="0"/>
                </a:rPr>
                <a:t>المراحل الأساسية لإجراءات التقاضي</a:t>
              </a:r>
              <a:r>
                <a:rPr lang="en-US" sz="1600" kern="100" dirty="0">
                  <a:solidFill>
                    <a:schemeClr val="bg1">
                      <a:lumMod val="50000"/>
                    </a:schemeClr>
                  </a:solidFill>
                  <a:latin typeface="Aptos"/>
                  <a:cs typeface="Arial" panose="020B0604020202020204" pitchFamily="34" charset="0"/>
                </a:rPr>
                <a:t>.</a:t>
              </a:r>
              <a:endParaRPr lang="en-GB" sz="1600" kern="100" dirty="0">
                <a:solidFill>
                  <a:schemeClr val="bg1">
                    <a:lumMod val="50000"/>
                  </a:schemeClr>
                </a:solidFill>
                <a:latin typeface="Aptos"/>
                <a:cs typeface="Arial" panose="020B0604020202020204" pitchFamily="34" charset="0"/>
              </a:endParaRPr>
            </a:p>
          </p:txBody>
        </p:sp>
        <p:sp>
          <p:nvSpPr>
            <p:cNvPr id="57" name="Content Placeholder 2"/>
            <p:cNvSpPr txBox="1">
              <a:spLocks/>
            </p:cNvSpPr>
            <p:nvPr/>
          </p:nvSpPr>
          <p:spPr>
            <a:xfrm>
              <a:off x="6420333" y="4177115"/>
              <a:ext cx="1534295" cy="7811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rtl="1">
                <a:lnSpc>
                  <a:spcPct val="115000"/>
                </a:lnSpc>
                <a:spcBef>
                  <a:spcPts val="0"/>
                </a:spcBef>
                <a:spcAft>
                  <a:spcPts val="800"/>
                </a:spcAft>
                <a:buSzPts val="1000"/>
                <a:buNone/>
                <a:tabLst>
                  <a:tab pos="457200" algn="l"/>
                </a:tabLst>
              </a:pPr>
              <a:r>
                <a:rPr lang="ar-SA" sz="1600" kern="100" dirty="0">
                  <a:solidFill>
                    <a:schemeClr val="bg1">
                      <a:lumMod val="50000"/>
                    </a:schemeClr>
                  </a:solidFill>
                  <a:effectLst/>
                  <a:latin typeface="Aptos"/>
                  <a:ea typeface="Aptos"/>
                  <a:cs typeface="Arial" panose="020B0604020202020204" pitchFamily="34" charset="0"/>
                </a:rPr>
                <a:t>أهمية فهم اختصاصات المحاكم لاختيار المحكمة الصحيحة</a:t>
              </a:r>
              <a:r>
                <a:rPr lang="en-US" sz="1600" kern="100" dirty="0">
                  <a:solidFill>
                    <a:schemeClr val="bg1">
                      <a:lumMod val="50000"/>
                    </a:schemeClr>
                  </a:solidFill>
                  <a:effectLst/>
                  <a:latin typeface="Aptos"/>
                  <a:ea typeface="Aptos"/>
                  <a:cs typeface="Arial" panose="020B0604020202020204" pitchFamily="34" charset="0"/>
                </a:rPr>
                <a:t>.</a:t>
              </a:r>
              <a:endParaRPr lang="en-GB" sz="1600" kern="100" dirty="0">
                <a:solidFill>
                  <a:schemeClr val="bg1">
                    <a:lumMod val="50000"/>
                  </a:schemeClr>
                </a:solidFill>
                <a:effectLst/>
                <a:latin typeface="Aptos"/>
                <a:ea typeface="Aptos"/>
                <a:cs typeface="Arial" panose="020B0604020202020204" pitchFamily="34" charset="0"/>
              </a:endParaRPr>
            </a:p>
          </p:txBody>
        </p:sp>
        <p:sp>
          <p:nvSpPr>
            <p:cNvPr id="58" name="Content Placeholder 2"/>
            <p:cNvSpPr txBox="1">
              <a:spLocks/>
            </p:cNvSpPr>
            <p:nvPr/>
          </p:nvSpPr>
          <p:spPr>
            <a:xfrm>
              <a:off x="8228031" y="4361264"/>
              <a:ext cx="1424923" cy="7811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rtl="1">
                <a:lnSpc>
                  <a:spcPct val="115000"/>
                </a:lnSpc>
                <a:spcBef>
                  <a:spcPts val="0"/>
                </a:spcBef>
                <a:spcAft>
                  <a:spcPts val="800"/>
                </a:spcAft>
                <a:buSzPts val="1000"/>
                <a:buNone/>
                <a:tabLst>
                  <a:tab pos="457200" algn="l"/>
                </a:tabLst>
              </a:pPr>
              <a:r>
                <a:rPr lang="ar-SA" sz="1600" kern="100" dirty="0">
                  <a:solidFill>
                    <a:schemeClr val="bg1">
                      <a:lumMod val="50000"/>
                    </a:schemeClr>
                  </a:solidFill>
                  <a:effectLst/>
                  <a:latin typeface="Aptos"/>
                  <a:ea typeface="Aptos"/>
                  <a:cs typeface="Arial" panose="020B0604020202020204" pitchFamily="34" charset="0"/>
                </a:rPr>
                <a:t>دور المحامي في كل مرحلة من مراحل التقاضي</a:t>
              </a:r>
              <a:r>
                <a:rPr lang="en-US" sz="1600" kern="100" dirty="0">
                  <a:solidFill>
                    <a:schemeClr val="bg1">
                      <a:lumMod val="50000"/>
                    </a:schemeClr>
                  </a:solidFill>
                  <a:effectLst/>
                  <a:latin typeface="Aptos"/>
                  <a:ea typeface="Aptos"/>
                  <a:cs typeface="Arial" panose="020B0604020202020204" pitchFamily="34" charset="0"/>
                </a:rPr>
                <a:t>.</a:t>
              </a:r>
              <a:endParaRPr lang="en-GB" sz="1600" kern="100" dirty="0">
                <a:solidFill>
                  <a:schemeClr val="bg1">
                    <a:lumMod val="50000"/>
                  </a:schemeClr>
                </a:solidFill>
                <a:effectLst/>
                <a:latin typeface="Aptos"/>
                <a:ea typeface="Aptos"/>
                <a:cs typeface="Arial" panose="020B0604020202020204" pitchFamily="34" charset="0"/>
              </a:endParaRPr>
            </a:p>
          </p:txBody>
        </p:sp>
      </p:grpSp>
      <p:grpSp>
        <p:nvGrpSpPr>
          <p:cNvPr id="5" name="Group 4"/>
          <p:cNvGrpSpPr/>
          <p:nvPr/>
        </p:nvGrpSpPr>
        <p:grpSpPr>
          <a:xfrm>
            <a:off x="11577640" y="233520"/>
            <a:ext cx="384927" cy="270462"/>
            <a:chOff x="11466479" y="1032010"/>
            <a:chExt cx="384927" cy="270462"/>
          </a:xfrm>
        </p:grpSpPr>
        <p:sp>
          <p:nvSpPr>
            <p:cNvPr id="2" name="Rectangle 1"/>
            <p:cNvSpPr/>
            <p:nvPr/>
          </p:nvSpPr>
          <p:spPr>
            <a:xfrm>
              <a:off x="11466480" y="1032012"/>
              <a:ext cx="384926" cy="270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466479" y="1032010"/>
              <a:ext cx="384926" cy="270461"/>
            </a:xfrm>
            <a:prstGeom prst="rect">
              <a:avLst/>
            </a:prstGeom>
            <a:noFill/>
          </p:spPr>
          <p:txBody>
            <a:bodyPr wrap="square" rtlCol="0">
              <a:spAutoFit/>
            </a:bodyPr>
            <a:lstStyle/>
            <a:p>
              <a:pPr algn="ctr"/>
              <a:fld id="{A18C3534-9796-4E31-9F22-922B28429C8F}" type="slidenum">
                <a:rPr lang="en-US" sz="1100">
                  <a:solidFill>
                    <a:schemeClr val="bg1"/>
                  </a:solidFill>
                </a:rPr>
                <a:pPr algn="ctr"/>
                <a:t>12</a:t>
              </a:fld>
              <a:endParaRPr lang="en-US" sz="1100" dirty="0">
                <a:solidFill>
                  <a:schemeClr val="bg1"/>
                </a:solidFill>
              </a:endParaRPr>
            </a:p>
          </p:txBody>
        </p:sp>
      </p:grpSp>
      <p:grpSp>
        <p:nvGrpSpPr>
          <p:cNvPr id="9" name="Group 8"/>
          <p:cNvGrpSpPr/>
          <p:nvPr/>
        </p:nvGrpSpPr>
        <p:grpSpPr>
          <a:xfrm>
            <a:off x="11283599" y="6439435"/>
            <a:ext cx="509195" cy="218740"/>
            <a:chOff x="11014657" y="6520117"/>
            <a:chExt cx="636494" cy="273425"/>
          </a:xfrm>
        </p:grpSpPr>
        <p:sp>
          <p:nvSpPr>
            <p:cNvPr id="8" name="Rounded Rectangle 7"/>
            <p:cNvSpPr/>
            <p:nvPr/>
          </p:nvSpPr>
          <p:spPr>
            <a:xfrm>
              <a:off x="11382209" y="6524600"/>
              <a:ext cx="268942" cy="268942"/>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1014657" y="6520117"/>
              <a:ext cx="268942" cy="268942"/>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p:cNvPr>
            <p:cNvSpPr/>
            <p:nvPr/>
          </p:nvSpPr>
          <p:spPr>
            <a:xfrm>
              <a:off x="11037194" y="6568224"/>
              <a:ext cx="206063" cy="199622"/>
            </a:xfrm>
            <a:prstGeom prst="actionButtonBackPrevious">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11429242" y="6568224"/>
              <a:ext cx="218941" cy="199623"/>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itle 13"/>
          <p:cNvSpPr txBox="1">
            <a:spLocks/>
          </p:cNvSpPr>
          <p:nvPr/>
        </p:nvSpPr>
        <p:spPr>
          <a:xfrm>
            <a:off x="406399" y="482600"/>
            <a:ext cx="11171239" cy="634475"/>
          </a:xfrm>
          <a:prstGeom prst="rect">
            <a:avLst/>
          </a:prstGeom>
        </p:spPr>
        <p:txBody>
          <a:bodyPr vert="horz" lIns="121920" tIns="60960" rIns="121920" bIns="60960" rtlCol="0" anchor="ctr">
            <a:noAutofit/>
          </a:bodyPr>
          <a:lstStyle/>
          <a:p>
            <a:pPr algn="ctr">
              <a:spcBef>
                <a:spcPct val="0"/>
              </a:spcBef>
              <a:defRPr/>
            </a:pPr>
            <a:r>
              <a:rPr lang="ar-SA" sz="3600" dirty="0">
                <a:solidFill>
                  <a:schemeClr val="bg1">
                    <a:lumMod val="50000"/>
                  </a:schemeClr>
                </a:solidFill>
                <a:latin typeface="GeosansLight" panose="02000603020000020003"/>
                <a:ea typeface="+mj-ea"/>
                <a:cs typeface="+mj-cs"/>
              </a:rPr>
              <a:t>ملخص الوحدة</a:t>
            </a:r>
            <a:endParaRPr lang="en-US" sz="3600" dirty="0">
              <a:solidFill>
                <a:schemeClr val="bg1">
                  <a:lumMod val="50000"/>
                </a:schemeClr>
              </a:solidFill>
              <a:latin typeface="GeosansLight" panose="02000603020000020003"/>
              <a:ea typeface="+mj-ea"/>
              <a:cs typeface="+mj-cs"/>
            </a:endParaRPr>
          </a:p>
        </p:txBody>
      </p:sp>
      <p:grpSp>
        <p:nvGrpSpPr>
          <p:cNvPr id="12" name="Group 15"/>
          <p:cNvGrpSpPr>
            <a:grpSpLocks noChangeAspect="1"/>
          </p:cNvGrpSpPr>
          <p:nvPr/>
        </p:nvGrpSpPr>
        <p:grpSpPr bwMode="auto">
          <a:xfrm>
            <a:off x="407613" y="2506867"/>
            <a:ext cx="4438017" cy="3713630"/>
            <a:chOff x="942" y="0"/>
            <a:chExt cx="3872" cy="3240"/>
          </a:xfrm>
          <a:effectLst>
            <a:outerShdw blurRad="342900" dist="38100" dir="10800000" algn="r" rotWithShape="0">
              <a:prstClr val="black">
                <a:alpha val="40000"/>
              </a:prstClr>
            </a:outerShdw>
          </a:effectLst>
        </p:grpSpPr>
        <p:sp>
          <p:nvSpPr>
            <p:cNvPr id="13" name="Freeform 16"/>
            <p:cNvSpPr>
              <a:spLocks/>
            </p:cNvSpPr>
            <p:nvPr/>
          </p:nvSpPr>
          <p:spPr bwMode="auto">
            <a:xfrm>
              <a:off x="942" y="1783"/>
              <a:ext cx="3421" cy="1457"/>
            </a:xfrm>
            <a:custGeom>
              <a:avLst/>
              <a:gdLst>
                <a:gd name="T0" fmla="*/ 0 w 3421"/>
                <a:gd name="T1" fmla="*/ 398 h 1457"/>
                <a:gd name="T2" fmla="*/ 1644 w 3421"/>
                <a:gd name="T3" fmla="*/ 1457 h 1457"/>
                <a:gd name="T4" fmla="*/ 3421 w 3421"/>
                <a:gd name="T5" fmla="*/ 987 h 1457"/>
                <a:gd name="T6" fmla="*/ 1789 w 3421"/>
                <a:gd name="T7" fmla="*/ 0 h 1457"/>
                <a:gd name="T8" fmla="*/ 0 w 3421"/>
                <a:gd name="T9" fmla="*/ 398 h 1457"/>
              </a:gdLst>
              <a:ahLst/>
              <a:cxnLst>
                <a:cxn ang="0">
                  <a:pos x="T0" y="T1"/>
                </a:cxn>
                <a:cxn ang="0">
                  <a:pos x="T2" y="T3"/>
                </a:cxn>
                <a:cxn ang="0">
                  <a:pos x="T4" y="T5"/>
                </a:cxn>
                <a:cxn ang="0">
                  <a:pos x="T6" y="T7"/>
                </a:cxn>
                <a:cxn ang="0">
                  <a:pos x="T8" y="T9"/>
                </a:cxn>
              </a:cxnLst>
              <a:rect l="0" t="0" r="r" b="b"/>
              <a:pathLst>
                <a:path w="3421" h="1457">
                  <a:moveTo>
                    <a:pt x="0" y="398"/>
                  </a:moveTo>
                  <a:lnTo>
                    <a:pt x="1644" y="1457"/>
                  </a:lnTo>
                  <a:lnTo>
                    <a:pt x="3421" y="987"/>
                  </a:lnTo>
                  <a:lnTo>
                    <a:pt x="1789"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7"/>
            <p:cNvSpPr>
              <a:spLocks/>
            </p:cNvSpPr>
            <p:nvPr/>
          </p:nvSpPr>
          <p:spPr bwMode="auto">
            <a:xfrm>
              <a:off x="942" y="1853"/>
              <a:ext cx="1644" cy="1387"/>
            </a:xfrm>
            <a:custGeom>
              <a:avLst/>
              <a:gdLst>
                <a:gd name="T0" fmla="*/ 0 w 1644"/>
                <a:gd name="T1" fmla="*/ 0 h 1387"/>
                <a:gd name="T2" fmla="*/ 0 w 1644"/>
                <a:gd name="T3" fmla="*/ 328 h 1387"/>
                <a:gd name="T4" fmla="*/ 1644 w 1644"/>
                <a:gd name="T5" fmla="*/ 1387 h 1387"/>
                <a:gd name="T6" fmla="*/ 1644 w 1644"/>
                <a:gd name="T7" fmla="*/ 1057 h 1387"/>
                <a:gd name="T8" fmla="*/ 0 w 1644"/>
                <a:gd name="T9" fmla="*/ 0 h 1387"/>
              </a:gdLst>
              <a:ahLst/>
              <a:cxnLst>
                <a:cxn ang="0">
                  <a:pos x="T0" y="T1"/>
                </a:cxn>
                <a:cxn ang="0">
                  <a:pos x="T2" y="T3"/>
                </a:cxn>
                <a:cxn ang="0">
                  <a:pos x="T4" y="T5"/>
                </a:cxn>
                <a:cxn ang="0">
                  <a:pos x="T6" y="T7"/>
                </a:cxn>
                <a:cxn ang="0">
                  <a:pos x="T8" y="T9"/>
                </a:cxn>
              </a:cxnLst>
              <a:rect l="0" t="0" r="r" b="b"/>
              <a:pathLst>
                <a:path w="1644" h="1387">
                  <a:moveTo>
                    <a:pt x="0" y="0"/>
                  </a:moveTo>
                  <a:lnTo>
                    <a:pt x="0" y="328"/>
                  </a:lnTo>
                  <a:lnTo>
                    <a:pt x="1644" y="1387"/>
                  </a:lnTo>
                  <a:lnTo>
                    <a:pt x="1644" y="1057"/>
                  </a:lnTo>
                  <a:lnTo>
                    <a:pt x="0" y="0"/>
                  </a:ln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8"/>
            <p:cNvSpPr>
              <a:spLocks/>
            </p:cNvSpPr>
            <p:nvPr/>
          </p:nvSpPr>
          <p:spPr bwMode="auto">
            <a:xfrm>
              <a:off x="2586" y="2462"/>
              <a:ext cx="1678" cy="740"/>
            </a:xfrm>
            <a:custGeom>
              <a:avLst/>
              <a:gdLst>
                <a:gd name="T0" fmla="*/ 1678 w 1678"/>
                <a:gd name="T1" fmla="*/ 287 h 740"/>
                <a:gd name="T2" fmla="*/ 1678 w 1678"/>
                <a:gd name="T3" fmla="*/ 0 h 740"/>
                <a:gd name="T4" fmla="*/ 0 w 1678"/>
                <a:gd name="T5" fmla="*/ 448 h 740"/>
                <a:gd name="T6" fmla="*/ 0 w 1678"/>
                <a:gd name="T7" fmla="*/ 740 h 740"/>
                <a:gd name="T8" fmla="*/ 1678 w 1678"/>
                <a:gd name="T9" fmla="*/ 287 h 740"/>
              </a:gdLst>
              <a:ahLst/>
              <a:cxnLst>
                <a:cxn ang="0">
                  <a:pos x="T0" y="T1"/>
                </a:cxn>
                <a:cxn ang="0">
                  <a:pos x="T2" y="T3"/>
                </a:cxn>
                <a:cxn ang="0">
                  <a:pos x="T4" y="T5"/>
                </a:cxn>
                <a:cxn ang="0">
                  <a:pos x="T6" y="T7"/>
                </a:cxn>
                <a:cxn ang="0">
                  <a:pos x="T8" y="T9"/>
                </a:cxn>
              </a:cxnLst>
              <a:rect l="0" t="0" r="r" b="b"/>
              <a:pathLst>
                <a:path w="1678" h="740">
                  <a:moveTo>
                    <a:pt x="1678" y="287"/>
                  </a:moveTo>
                  <a:lnTo>
                    <a:pt x="1678" y="0"/>
                  </a:lnTo>
                  <a:lnTo>
                    <a:pt x="0" y="448"/>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9"/>
            <p:cNvSpPr>
              <a:spLocks/>
            </p:cNvSpPr>
            <p:nvPr/>
          </p:nvSpPr>
          <p:spPr bwMode="auto">
            <a:xfrm>
              <a:off x="942" y="1455"/>
              <a:ext cx="3421" cy="1455"/>
            </a:xfrm>
            <a:custGeom>
              <a:avLst/>
              <a:gdLst>
                <a:gd name="T0" fmla="*/ 0 w 3421"/>
                <a:gd name="T1" fmla="*/ 398 h 1455"/>
                <a:gd name="T2" fmla="*/ 1644 w 3421"/>
                <a:gd name="T3" fmla="*/ 1455 h 1455"/>
                <a:gd name="T4" fmla="*/ 3421 w 3421"/>
                <a:gd name="T5" fmla="*/ 987 h 1455"/>
                <a:gd name="T6" fmla="*/ 1789 w 3421"/>
                <a:gd name="T7" fmla="*/ 0 h 1455"/>
                <a:gd name="T8" fmla="*/ 0 w 3421"/>
                <a:gd name="T9" fmla="*/ 398 h 1455"/>
              </a:gdLst>
              <a:ahLst/>
              <a:cxnLst>
                <a:cxn ang="0">
                  <a:pos x="T0" y="T1"/>
                </a:cxn>
                <a:cxn ang="0">
                  <a:pos x="T2" y="T3"/>
                </a:cxn>
                <a:cxn ang="0">
                  <a:pos x="T4" y="T5"/>
                </a:cxn>
                <a:cxn ang="0">
                  <a:pos x="T6" y="T7"/>
                </a:cxn>
                <a:cxn ang="0">
                  <a:pos x="T8" y="T9"/>
                </a:cxn>
              </a:cxnLst>
              <a:rect l="0" t="0" r="r" b="b"/>
              <a:pathLst>
                <a:path w="3421" h="1455">
                  <a:moveTo>
                    <a:pt x="0" y="398"/>
                  </a:moveTo>
                  <a:lnTo>
                    <a:pt x="1644" y="1455"/>
                  </a:lnTo>
                  <a:lnTo>
                    <a:pt x="3421" y="987"/>
                  </a:lnTo>
                  <a:lnTo>
                    <a:pt x="1789" y="0"/>
                  </a:lnTo>
                  <a:lnTo>
                    <a:pt x="0" y="398"/>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0"/>
            <p:cNvSpPr>
              <a:spLocks/>
            </p:cNvSpPr>
            <p:nvPr/>
          </p:nvSpPr>
          <p:spPr bwMode="auto">
            <a:xfrm>
              <a:off x="1193" y="1526"/>
              <a:ext cx="3421" cy="1455"/>
            </a:xfrm>
            <a:custGeom>
              <a:avLst/>
              <a:gdLst>
                <a:gd name="T0" fmla="*/ 0 w 3421"/>
                <a:gd name="T1" fmla="*/ 398 h 1455"/>
                <a:gd name="T2" fmla="*/ 1644 w 3421"/>
                <a:gd name="T3" fmla="*/ 1455 h 1455"/>
                <a:gd name="T4" fmla="*/ 3421 w 3421"/>
                <a:gd name="T5" fmla="*/ 986 h 1455"/>
                <a:gd name="T6" fmla="*/ 1788 w 3421"/>
                <a:gd name="T7" fmla="*/ 0 h 1455"/>
                <a:gd name="T8" fmla="*/ 0 w 3421"/>
                <a:gd name="T9" fmla="*/ 398 h 1455"/>
              </a:gdLst>
              <a:ahLst/>
              <a:cxnLst>
                <a:cxn ang="0">
                  <a:pos x="T0" y="T1"/>
                </a:cxn>
                <a:cxn ang="0">
                  <a:pos x="T2" y="T3"/>
                </a:cxn>
                <a:cxn ang="0">
                  <a:pos x="T4" y="T5"/>
                </a:cxn>
                <a:cxn ang="0">
                  <a:pos x="T6" y="T7"/>
                </a:cxn>
                <a:cxn ang="0">
                  <a:pos x="T8" y="T9"/>
                </a:cxn>
              </a:cxnLst>
              <a:rect l="0" t="0" r="r" b="b"/>
              <a:pathLst>
                <a:path w="3421" h="1455">
                  <a:moveTo>
                    <a:pt x="0" y="398"/>
                  </a:moveTo>
                  <a:lnTo>
                    <a:pt x="1644" y="1455"/>
                  </a:lnTo>
                  <a:lnTo>
                    <a:pt x="3421" y="986"/>
                  </a:lnTo>
                  <a:lnTo>
                    <a:pt x="1788"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1"/>
            <p:cNvSpPr>
              <a:spLocks/>
            </p:cNvSpPr>
            <p:nvPr/>
          </p:nvSpPr>
          <p:spPr bwMode="auto">
            <a:xfrm>
              <a:off x="1193" y="1596"/>
              <a:ext cx="1644" cy="1385"/>
            </a:xfrm>
            <a:custGeom>
              <a:avLst/>
              <a:gdLst>
                <a:gd name="T0" fmla="*/ 0 w 1644"/>
                <a:gd name="T1" fmla="*/ 0 h 1385"/>
                <a:gd name="T2" fmla="*/ 0 w 1644"/>
                <a:gd name="T3" fmla="*/ 328 h 1385"/>
                <a:gd name="T4" fmla="*/ 1644 w 1644"/>
                <a:gd name="T5" fmla="*/ 1385 h 1385"/>
                <a:gd name="T6" fmla="*/ 1644 w 1644"/>
                <a:gd name="T7" fmla="*/ 1057 h 1385"/>
                <a:gd name="T8" fmla="*/ 0 w 1644"/>
                <a:gd name="T9" fmla="*/ 0 h 1385"/>
              </a:gdLst>
              <a:ahLst/>
              <a:cxnLst>
                <a:cxn ang="0">
                  <a:pos x="T0" y="T1"/>
                </a:cxn>
                <a:cxn ang="0">
                  <a:pos x="T2" y="T3"/>
                </a:cxn>
                <a:cxn ang="0">
                  <a:pos x="T4" y="T5"/>
                </a:cxn>
                <a:cxn ang="0">
                  <a:pos x="T6" y="T7"/>
                </a:cxn>
                <a:cxn ang="0">
                  <a:pos x="T8" y="T9"/>
                </a:cxn>
              </a:cxnLst>
              <a:rect l="0" t="0" r="r" b="b"/>
              <a:pathLst>
                <a:path w="1644" h="1385">
                  <a:moveTo>
                    <a:pt x="0" y="0"/>
                  </a:moveTo>
                  <a:lnTo>
                    <a:pt x="0" y="328"/>
                  </a:lnTo>
                  <a:lnTo>
                    <a:pt x="1644" y="1385"/>
                  </a:lnTo>
                  <a:lnTo>
                    <a:pt x="1644" y="1057"/>
                  </a:lnTo>
                  <a:lnTo>
                    <a:pt x="0" y="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auto">
            <a:xfrm>
              <a:off x="2837" y="2203"/>
              <a:ext cx="1677" cy="740"/>
            </a:xfrm>
            <a:custGeom>
              <a:avLst/>
              <a:gdLst>
                <a:gd name="T0" fmla="*/ 1677 w 1677"/>
                <a:gd name="T1" fmla="*/ 287 h 740"/>
                <a:gd name="T2" fmla="*/ 1677 w 1677"/>
                <a:gd name="T3" fmla="*/ 0 h 740"/>
                <a:gd name="T4" fmla="*/ 0 w 1677"/>
                <a:gd name="T5" fmla="*/ 450 h 740"/>
                <a:gd name="T6" fmla="*/ 0 w 1677"/>
                <a:gd name="T7" fmla="*/ 740 h 740"/>
                <a:gd name="T8" fmla="*/ 1677 w 1677"/>
                <a:gd name="T9" fmla="*/ 287 h 740"/>
              </a:gdLst>
              <a:ahLst/>
              <a:cxnLst>
                <a:cxn ang="0">
                  <a:pos x="T0" y="T1"/>
                </a:cxn>
                <a:cxn ang="0">
                  <a:pos x="T2" y="T3"/>
                </a:cxn>
                <a:cxn ang="0">
                  <a:pos x="T4" y="T5"/>
                </a:cxn>
                <a:cxn ang="0">
                  <a:pos x="T6" y="T7"/>
                </a:cxn>
                <a:cxn ang="0">
                  <a:pos x="T8" y="T9"/>
                </a:cxn>
              </a:cxnLst>
              <a:rect l="0" t="0" r="r" b="b"/>
              <a:pathLst>
                <a:path w="1677" h="740">
                  <a:moveTo>
                    <a:pt x="1677" y="287"/>
                  </a:moveTo>
                  <a:lnTo>
                    <a:pt x="1677" y="0"/>
                  </a:lnTo>
                  <a:lnTo>
                    <a:pt x="0" y="450"/>
                  </a:lnTo>
                  <a:lnTo>
                    <a:pt x="0" y="740"/>
                  </a:lnTo>
                  <a:lnTo>
                    <a:pt x="1677" y="287"/>
                  </a:lnTo>
                  <a:close/>
                </a:path>
              </a:pathLst>
            </a:custGeom>
            <a:solidFill>
              <a:srgbClr val="EDE2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3"/>
            <p:cNvSpPr>
              <a:spLocks/>
            </p:cNvSpPr>
            <p:nvPr/>
          </p:nvSpPr>
          <p:spPr bwMode="auto">
            <a:xfrm>
              <a:off x="1193" y="1198"/>
              <a:ext cx="3421" cy="1455"/>
            </a:xfrm>
            <a:custGeom>
              <a:avLst/>
              <a:gdLst>
                <a:gd name="T0" fmla="*/ 0 w 3421"/>
                <a:gd name="T1" fmla="*/ 398 h 1455"/>
                <a:gd name="T2" fmla="*/ 1644 w 3421"/>
                <a:gd name="T3" fmla="*/ 1455 h 1455"/>
                <a:gd name="T4" fmla="*/ 3421 w 3421"/>
                <a:gd name="T5" fmla="*/ 985 h 1455"/>
                <a:gd name="T6" fmla="*/ 1788 w 3421"/>
                <a:gd name="T7" fmla="*/ 0 h 1455"/>
                <a:gd name="T8" fmla="*/ 0 w 3421"/>
                <a:gd name="T9" fmla="*/ 398 h 1455"/>
              </a:gdLst>
              <a:ahLst/>
              <a:cxnLst>
                <a:cxn ang="0">
                  <a:pos x="T0" y="T1"/>
                </a:cxn>
                <a:cxn ang="0">
                  <a:pos x="T2" y="T3"/>
                </a:cxn>
                <a:cxn ang="0">
                  <a:pos x="T4" y="T5"/>
                </a:cxn>
                <a:cxn ang="0">
                  <a:pos x="T6" y="T7"/>
                </a:cxn>
                <a:cxn ang="0">
                  <a:pos x="T8" y="T9"/>
                </a:cxn>
              </a:cxnLst>
              <a:rect l="0" t="0" r="r" b="b"/>
              <a:pathLst>
                <a:path w="3421" h="1455">
                  <a:moveTo>
                    <a:pt x="0" y="398"/>
                  </a:moveTo>
                  <a:lnTo>
                    <a:pt x="1644" y="1455"/>
                  </a:lnTo>
                  <a:lnTo>
                    <a:pt x="3421" y="985"/>
                  </a:lnTo>
                  <a:lnTo>
                    <a:pt x="1788" y="0"/>
                  </a:lnTo>
                  <a:lnTo>
                    <a:pt x="0" y="39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4"/>
            <p:cNvSpPr>
              <a:spLocks/>
            </p:cNvSpPr>
            <p:nvPr/>
          </p:nvSpPr>
          <p:spPr bwMode="auto">
            <a:xfrm>
              <a:off x="954" y="962"/>
              <a:ext cx="3421" cy="1455"/>
            </a:xfrm>
            <a:custGeom>
              <a:avLst/>
              <a:gdLst>
                <a:gd name="T0" fmla="*/ 0 w 3421"/>
                <a:gd name="T1" fmla="*/ 398 h 1455"/>
                <a:gd name="T2" fmla="*/ 1644 w 3421"/>
                <a:gd name="T3" fmla="*/ 1455 h 1455"/>
                <a:gd name="T4" fmla="*/ 3421 w 3421"/>
                <a:gd name="T5" fmla="*/ 986 h 1455"/>
                <a:gd name="T6" fmla="*/ 1788 w 3421"/>
                <a:gd name="T7" fmla="*/ 0 h 1455"/>
                <a:gd name="T8" fmla="*/ 0 w 3421"/>
                <a:gd name="T9" fmla="*/ 398 h 1455"/>
              </a:gdLst>
              <a:ahLst/>
              <a:cxnLst>
                <a:cxn ang="0">
                  <a:pos x="T0" y="T1"/>
                </a:cxn>
                <a:cxn ang="0">
                  <a:pos x="T2" y="T3"/>
                </a:cxn>
                <a:cxn ang="0">
                  <a:pos x="T4" y="T5"/>
                </a:cxn>
                <a:cxn ang="0">
                  <a:pos x="T6" y="T7"/>
                </a:cxn>
                <a:cxn ang="0">
                  <a:pos x="T8" y="T9"/>
                </a:cxn>
              </a:cxnLst>
              <a:rect l="0" t="0" r="r" b="b"/>
              <a:pathLst>
                <a:path w="3421" h="1455">
                  <a:moveTo>
                    <a:pt x="0" y="398"/>
                  </a:moveTo>
                  <a:lnTo>
                    <a:pt x="1644" y="1455"/>
                  </a:lnTo>
                  <a:lnTo>
                    <a:pt x="3421" y="986"/>
                  </a:lnTo>
                  <a:lnTo>
                    <a:pt x="1788"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5"/>
            <p:cNvSpPr>
              <a:spLocks/>
            </p:cNvSpPr>
            <p:nvPr/>
          </p:nvSpPr>
          <p:spPr bwMode="auto">
            <a:xfrm>
              <a:off x="954" y="1032"/>
              <a:ext cx="1644" cy="1385"/>
            </a:xfrm>
            <a:custGeom>
              <a:avLst/>
              <a:gdLst>
                <a:gd name="T0" fmla="*/ 0 w 1644"/>
                <a:gd name="T1" fmla="*/ 0 h 1385"/>
                <a:gd name="T2" fmla="*/ 0 w 1644"/>
                <a:gd name="T3" fmla="*/ 328 h 1385"/>
                <a:gd name="T4" fmla="*/ 1644 w 1644"/>
                <a:gd name="T5" fmla="*/ 1385 h 1385"/>
                <a:gd name="T6" fmla="*/ 1644 w 1644"/>
                <a:gd name="T7" fmla="*/ 1057 h 1385"/>
                <a:gd name="T8" fmla="*/ 0 w 1644"/>
                <a:gd name="T9" fmla="*/ 0 h 1385"/>
              </a:gdLst>
              <a:ahLst/>
              <a:cxnLst>
                <a:cxn ang="0">
                  <a:pos x="T0" y="T1"/>
                </a:cxn>
                <a:cxn ang="0">
                  <a:pos x="T2" y="T3"/>
                </a:cxn>
                <a:cxn ang="0">
                  <a:pos x="T4" y="T5"/>
                </a:cxn>
                <a:cxn ang="0">
                  <a:pos x="T6" y="T7"/>
                </a:cxn>
                <a:cxn ang="0">
                  <a:pos x="T8" y="T9"/>
                </a:cxn>
              </a:cxnLst>
              <a:rect l="0" t="0" r="r" b="b"/>
              <a:pathLst>
                <a:path w="1644" h="1385">
                  <a:moveTo>
                    <a:pt x="0" y="0"/>
                  </a:moveTo>
                  <a:lnTo>
                    <a:pt x="0" y="328"/>
                  </a:lnTo>
                  <a:lnTo>
                    <a:pt x="1644" y="1385"/>
                  </a:lnTo>
                  <a:lnTo>
                    <a:pt x="1644" y="1057"/>
                  </a:lnTo>
                  <a:lnTo>
                    <a:pt x="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6"/>
            <p:cNvSpPr>
              <a:spLocks/>
            </p:cNvSpPr>
            <p:nvPr/>
          </p:nvSpPr>
          <p:spPr bwMode="auto">
            <a:xfrm>
              <a:off x="2598" y="1639"/>
              <a:ext cx="1677" cy="740"/>
            </a:xfrm>
            <a:custGeom>
              <a:avLst/>
              <a:gdLst>
                <a:gd name="T0" fmla="*/ 1677 w 1677"/>
                <a:gd name="T1" fmla="*/ 287 h 740"/>
                <a:gd name="T2" fmla="*/ 1677 w 1677"/>
                <a:gd name="T3" fmla="*/ 0 h 740"/>
                <a:gd name="T4" fmla="*/ 0 w 1677"/>
                <a:gd name="T5" fmla="*/ 450 h 740"/>
                <a:gd name="T6" fmla="*/ 0 w 1677"/>
                <a:gd name="T7" fmla="*/ 740 h 740"/>
                <a:gd name="T8" fmla="*/ 1677 w 1677"/>
                <a:gd name="T9" fmla="*/ 287 h 740"/>
              </a:gdLst>
              <a:ahLst/>
              <a:cxnLst>
                <a:cxn ang="0">
                  <a:pos x="T0" y="T1"/>
                </a:cxn>
                <a:cxn ang="0">
                  <a:pos x="T2" y="T3"/>
                </a:cxn>
                <a:cxn ang="0">
                  <a:pos x="T4" y="T5"/>
                </a:cxn>
                <a:cxn ang="0">
                  <a:pos x="T6" y="T7"/>
                </a:cxn>
                <a:cxn ang="0">
                  <a:pos x="T8" y="T9"/>
                </a:cxn>
              </a:cxnLst>
              <a:rect l="0" t="0" r="r" b="b"/>
              <a:pathLst>
                <a:path w="1677" h="740">
                  <a:moveTo>
                    <a:pt x="1677" y="287"/>
                  </a:moveTo>
                  <a:lnTo>
                    <a:pt x="1677" y="0"/>
                  </a:lnTo>
                  <a:lnTo>
                    <a:pt x="0" y="450"/>
                  </a:lnTo>
                  <a:lnTo>
                    <a:pt x="0" y="740"/>
                  </a:lnTo>
                  <a:lnTo>
                    <a:pt x="1677" y="287"/>
                  </a:lnTo>
                  <a:close/>
                </a:path>
              </a:pathLst>
            </a:custGeom>
            <a:solidFill>
              <a:srgbClr val="EDE2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7"/>
            <p:cNvSpPr>
              <a:spLocks/>
            </p:cNvSpPr>
            <p:nvPr/>
          </p:nvSpPr>
          <p:spPr bwMode="auto">
            <a:xfrm>
              <a:off x="954" y="634"/>
              <a:ext cx="3421" cy="1455"/>
            </a:xfrm>
            <a:custGeom>
              <a:avLst/>
              <a:gdLst>
                <a:gd name="T0" fmla="*/ 0 w 3421"/>
                <a:gd name="T1" fmla="*/ 398 h 1455"/>
                <a:gd name="T2" fmla="*/ 1644 w 3421"/>
                <a:gd name="T3" fmla="*/ 1455 h 1455"/>
                <a:gd name="T4" fmla="*/ 3421 w 3421"/>
                <a:gd name="T5" fmla="*/ 985 h 1455"/>
                <a:gd name="T6" fmla="*/ 1788 w 3421"/>
                <a:gd name="T7" fmla="*/ 0 h 1455"/>
                <a:gd name="T8" fmla="*/ 0 w 3421"/>
                <a:gd name="T9" fmla="*/ 398 h 1455"/>
              </a:gdLst>
              <a:ahLst/>
              <a:cxnLst>
                <a:cxn ang="0">
                  <a:pos x="T0" y="T1"/>
                </a:cxn>
                <a:cxn ang="0">
                  <a:pos x="T2" y="T3"/>
                </a:cxn>
                <a:cxn ang="0">
                  <a:pos x="T4" y="T5"/>
                </a:cxn>
                <a:cxn ang="0">
                  <a:pos x="T6" y="T7"/>
                </a:cxn>
                <a:cxn ang="0">
                  <a:pos x="T8" y="T9"/>
                </a:cxn>
              </a:cxnLst>
              <a:rect l="0" t="0" r="r" b="b"/>
              <a:pathLst>
                <a:path w="3421" h="1455">
                  <a:moveTo>
                    <a:pt x="0" y="398"/>
                  </a:moveTo>
                  <a:lnTo>
                    <a:pt x="1644" y="1455"/>
                  </a:lnTo>
                  <a:lnTo>
                    <a:pt x="3421" y="985"/>
                  </a:lnTo>
                  <a:lnTo>
                    <a:pt x="1788" y="0"/>
                  </a:lnTo>
                  <a:lnTo>
                    <a:pt x="0" y="39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8"/>
            <p:cNvSpPr>
              <a:spLocks/>
            </p:cNvSpPr>
            <p:nvPr/>
          </p:nvSpPr>
          <p:spPr bwMode="auto">
            <a:xfrm>
              <a:off x="1156" y="594"/>
              <a:ext cx="3421" cy="1456"/>
            </a:xfrm>
            <a:custGeom>
              <a:avLst/>
              <a:gdLst>
                <a:gd name="T0" fmla="*/ 0 w 3421"/>
                <a:gd name="T1" fmla="*/ 398 h 1456"/>
                <a:gd name="T2" fmla="*/ 1644 w 3421"/>
                <a:gd name="T3" fmla="*/ 1456 h 1456"/>
                <a:gd name="T4" fmla="*/ 3421 w 3421"/>
                <a:gd name="T5" fmla="*/ 987 h 1456"/>
                <a:gd name="T6" fmla="*/ 1789 w 3421"/>
                <a:gd name="T7" fmla="*/ 0 h 1456"/>
                <a:gd name="T8" fmla="*/ 0 w 3421"/>
                <a:gd name="T9" fmla="*/ 398 h 1456"/>
              </a:gdLst>
              <a:ahLst/>
              <a:cxnLst>
                <a:cxn ang="0">
                  <a:pos x="T0" y="T1"/>
                </a:cxn>
                <a:cxn ang="0">
                  <a:pos x="T2" y="T3"/>
                </a:cxn>
                <a:cxn ang="0">
                  <a:pos x="T4" y="T5"/>
                </a:cxn>
                <a:cxn ang="0">
                  <a:pos x="T6" y="T7"/>
                </a:cxn>
                <a:cxn ang="0">
                  <a:pos x="T8" y="T9"/>
                </a:cxn>
              </a:cxnLst>
              <a:rect l="0" t="0" r="r" b="b"/>
              <a:pathLst>
                <a:path w="3421" h="1456">
                  <a:moveTo>
                    <a:pt x="0" y="398"/>
                  </a:moveTo>
                  <a:lnTo>
                    <a:pt x="1644" y="1456"/>
                  </a:lnTo>
                  <a:lnTo>
                    <a:pt x="3421" y="987"/>
                  </a:lnTo>
                  <a:lnTo>
                    <a:pt x="1789"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9"/>
            <p:cNvSpPr>
              <a:spLocks/>
            </p:cNvSpPr>
            <p:nvPr/>
          </p:nvSpPr>
          <p:spPr bwMode="auto">
            <a:xfrm>
              <a:off x="1156" y="664"/>
              <a:ext cx="1644" cy="1386"/>
            </a:xfrm>
            <a:custGeom>
              <a:avLst/>
              <a:gdLst>
                <a:gd name="T0" fmla="*/ 0 w 1644"/>
                <a:gd name="T1" fmla="*/ 0 h 1386"/>
                <a:gd name="T2" fmla="*/ 0 w 1644"/>
                <a:gd name="T3" fmla="*/ 328 h 1386"/>
                <a:gd name="T4" fmla="*/ 1644 w 1644"/>
                <a:gd name="T5" fmla="*/ 1386 h 1386"/>
                <a:gd name="T6" fmla="*/ 1644 w 1644"/>
                <a:gd name="T7" fmla="*/ 1056 h 1386"/>
                <a:gd name="T8" fmla="*/ 0 w 1644"/>
                <a:gd name="T9" fmla="*/ 0 h 1386"/>
              </a:gdLst>
              <a:ahLst/>
              <a:cxnLst>
                <a:cxn ang="0">
                  <a:pos x="T0" y="T1"/>
                </a:cxn>
                <a:cxn ang="0">
                  <a:pos x="T2" y="T3"/>
                </a:cxn>
                <a:cxn ang="0">
                  <a:pos x="T4" y="T5"/>
                </a:cxn>
                <a:cxn ang="0">
                  <a:pos x="T6" y="T7"/>
                </a:cxn>
                <a:cxn ang="0">
                  <a:pos x="T8" y="T9"/>
                </a:cxn>
              </a:cxnLst>
              <a:rect l="0" t="0" r="r" b="b"/>
              <a:pathLst>
                <a:path w="1644" h="1386">
                  <a:moveTo>
                    <a:pt x="0" y="0"/>
                  </a:moveTo>
                  <a:lnTo>
                    <a:pt x="0" y="328"/>
                  </a:lnTo>
                  <a:lnTo>
                    <a:pt x="1644" y="1386"/>
                  </a:lnTo>
                  <a:lnTo>
                    <a:pt x="1644" y="1056"/>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0"/>
            <p:cNvSpPr>
              <a:spLocks/>
            </p:cNvSpPr>
            <p:nvPr/>
          </p:nvSpPr>
          <p:spPr bwMode="auto">
            <a:xfrm>
              <a:off x="2800" y="1272"/>
              <a:ext cx="1678" cy="740"/>
            </a:xfrm>
            <a:custGeom>
              <a:avLst/>
              <a:gdLst>
                <a:gd name="T0" fmla="*/ 1678 w 1678"/>
                <a:gd name="T1" fmla="*/ 287 h 740"/>
                <a:gd name="T2" fmla="*/ 1678 w 1678"/>
                <a:gd name="T3" fmla="*/ 0 h 740"/>
                <a:gd name="T4" fmla="*/ 0 w 1678"/>
                <a:gd name="T5" fmla="*/ 448 h 740"/>
                <a:gd name="T6" fmla="*/ 0 w 1678"/>
                <a:gd name="T7" fmla="*/ 740 h 740"/>
                <a:gd name="T8" fmla="*/ 1678 w 1678"/>
                <a:gd name="T9" fmla="*/ 287 h 740"/>
              </a:gdLst>
              <a:ahLst/>
              <a:cxnLst>
                <a:cxn ang="0">
                  <a:pos x="T0" y="T1"/>
                </a:cxn>
                <a:cxn ang="0">
                  <a:pos x="T2" y="T3"/>
                </a:cxn>
                <a:cxn ang="0">
                  <a:pos x="T4" y="T5"/>
                </a:cxn>
                <a:cxn ang="0">
                  <a:pos x="T6" y="T7"/>
                </a:cxn>
                <a:cxn ang="0">
                  <a:pos x="T8" y="T9"/>
                </a:cxn>
              </a:cxnLst>
              <a:rect l="0" t="0" r="r" b="b"/>
              <a:pathLst>
                <a:path w="1678" h="740">
                  <a:moveTo>
                    <a:pt x="1678" y="287"/>
                  </a:moveTo>
                  <a:lnTo>
                    <a:pt x="1678" y="0"/>
                  </a:lnTo>
                  <a:lnTo>
                    <a:pt x="0" y="448"/>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1"/>
            <p:cNvSpPr>
              <a:spLocks/>
            </p:cNvSpPr>
            <p:nvPr/>
          </p:nvSpPr>
          <p:spPr bwMode="auto">
            <a:xfrm>
              <a:off x="1156" y="265"/>
              <a:ext cx="3421" cy="1455"/>
            </a:xfrm>
            <a:custGeom>
              <a:avLst/>
              <a:gdLst>
                <a:gd name="T0" fmla="*/ 0 w 3421"/>
                <a:gd name="T1" fmla="*/ 399 h 1455"/>
                <a:gd name="T2" fmla="*/ 1644 w 3421"/>
                <a:gd name="T3" fmla="*/ 1455 h 1455"/>
                <a:gd name="T4" fmla="*/ 3421 w 3421"/>
                <a:gd name="T5" fmla="*/ 987 h 1455"/>
                <a:gd name="T6" fmla="*/ 1789 w 3421"/>
                <a:gd name="T7" fmla="*/ 0 h 1455"/>
                <a:gd name="T8" fmla="*/ 0 w 3421"/>
                <a:gd name="T9" fmla="*/ 399 h 1455"/>
              </a:gdLst>
              <a:ahLst/>
              <a:cxnLst>
                <a:cxn ang="0">
                  <a:pos x="T0" y="T1"/>
                </a:cxn>
                <a:cxn ang="0">
                  <a:pos x="T2" y="T3"/>
                </a:cxn>
                <a:cxn ang="0">
                  <a:pos x="T4" y="T5"/>
                </a:cxn>
                <a:cxn ang="0">
                  <a:pos x="T6" y="T7"/>
                </a:cxn>
                <a:cxn ang="0">
                  <a:pos x="T8" y="T9"/>
                </a:cxn>
              </a:cxnLst>
              <a:rect l="0" t="0" r="r" b="b"/>
              <a:pathLst>
                <a:path w="3421" h="1455">
                  <a:moveTo>
                    <a:pt x="0" y="399"/>
                  </a:moveTo>
                  <a:lnTo>
                    <a:pt x="1644" y="1455"/>
                  </a:lnTo>
                  <a:lnTo>
                    <a:pt x="3421" y="987"/>
                  </a:lnTo>
                  <a:lnTo>
                    <a:pt x="1789" y="0"/>
                  </a:lnTo>
                  <a:lnTo>
                    <a:pt x="0" y="39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2"/>
            <p:cNvSpPr>
              <a:spLocks/>
            </p:cNvSpPr>
            <p:nvPr/>
          </p:nvSpPr>
          <p:spPr bwMode="auto">
            <a:xfrm>
              <a:off x="1395" y="328"/>
              <a:ext cx="3419" cy="1455"/>
            </a:xfrm>
            <a:custGeom>
              <a:avLst/>
              <a:gdLst>
                <a:gd name="T0" fmla="*/ 0 w 3419"/>
                <a:gd name="T1" fmla="*/ 399 h 1455"/>
                <a:gd name="T2" fmla="*/ 1643 w 3419"/>
                <a:gd name="T3" fmla="*/ 1455 h 1455"/>
                <a:gd name="T4" fmla="*/ 3419 w 3419"/>
                <a:gd name="T5" fmla="*/ 988 h 1455"/>
                <a:gd name="T6" fmla="*/ 1787 w 3419"/>
                <a:gd name="T7" fmla="*/ 0 h 1455"/>
                <a:gd name="T8" fmla="*/ 0 w 3419"/>
                <a:gd name="T9" fmla="*/ 399 h 1455"/>
              </a:gdLst>
              <a:ahLst/>
              <a:cxnLst>
                <a:cxn ang="0">
                  <a:pos x="T0" y="T1"/>
                </a:cxn>
                <a:cxn ang="0">
                  <a:pos x="T2" y="T3"/>
                </a:cxn>
                <a:cxn ang="0">
                  <a:pos x="T4" y="T5"/>
                </a:cxn>
                <a:cxn ang="0">
                  <a:pos x="T6" y="T7"/>
                </a:cxn>
                <a:cxn ang="0">
                  <a:pos x="T8" y="T9"/>
                </a:cxn>
              </a:cxnLst>
              <a:rect l="0" t="0" r="r" b="b"/>
              <a:pathLst>
                <a:path w="3419" h="1455">
                  <a:moveTo>
                    <a:pt x="0" y="399"/>
                  </a:moveTo>
                  <a:lnTo>
                    <a:pt x="1643" y="1455"/>
                  </a:lnTo>
                  <a:lnTo>
                    <a:pt x="3419" y="988"/>
                  </a:lnTo>
                  <a:lnTo>
                    <a:pt x="1787" y="0"/>
                  </a:lnTo>
                  <a:lnTo>
                    <a:pt x="0" y="399"/>
                  </a:lnTo>
                  <a:close/>
                </a:path>
              </a:pathLst>
            </a:custGeom>
            <a:solidFill>
              <a:srgbClr val="CFBE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3"/>
            <p:cNvSpPr>
              <a:spLocks/>
            </p:cNvSpPr>
            <p:nvPr/>
          </p:nvSpPr>
          <p:spPr bwMode="auto">
            <a:xfrm>
              <a:off x="1395" y="398"/>
              <a:ext cx="1643" cy="1385"/>
            </a:xfrm>
            <a:custGeom>
              <a:avLst/>
              <a:gdLst>
                <a:gd name="T0" fmla="*/ 0 w 1643"/>
                <a:gd name="T1" fmla="*/ 0 h 1385"/>
                <a:gd name="T2" fmla="*/ 0 w 1643"/>
                <a:gd name="T3" fmla="*/ 329 h 1385"/>
                <a:gd name="T4" fmla="*/ 1643 w 1643"/>
                <a:gd name="T5" fmla="*/ 1385 h 1385"/>
                <a:gd name="T6" fmla="*/ 1643 w 1643"/>
                <a:gd name="T7" fmla="*/ 1057 h 1385"/>
                <a:gd name="T8" fmla="*/ 0 w 1643"/>
                <a:gd name="T9" fmla="*/ 0 h 1385"/>
              </a:gdLst>
              <a:ahLst/>
              <a:cxnLst>
                <a:cxn ang="0">
                  <a:pos x="T0" y="T1"/>
                </a:cxn>
                <a:cxn ang="0">
                  <a:pos x="T2" y="T3"/>
                </a:cxn>
                <a:cxn ang="0">
                  <a:pos x="T4" y="T5"/>
                </a:cxn>
                <a:cxn ang="0">
                  <a:pos x="T6" y="T7"/>
                </a:cxn>
                <a:cxn ang="0">
                  <a:pos x="T8" y="T9"/>
                </a:cxn>
              </a:cxnLst>
              <a:rect l="0" t="0" r="r" b="b"/>
              <a:pathLst>
                <a:path w="1643" h="1385">
                  <a:moveTo>
                    <a:pt x="0" y="0"/>
                  </a:moveTo>
                  <a:lnTo>
                    <a:pt x="0" y="329"/>
                  </a:lnTo>
                  <a:lnTo>
                    <a:pt x="1643" y="1385"/>
                  </a:lnTo>
                  <a:lnTo>
                    <a:pt x="1643" y="105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4"/>
            <p:cNvSpPr>
              <a:spLocks/>
            </p:cNvSpPr>
            <p:nvPr/>
          </p:nvSpPr>
          <p:spPr bwMode="auto">
            <a:xfrm>
              <a:off x="3038" y="1005"/>
              <a:ext cx="1678" cy="740"/>
            </a:xfrm>
            <a:custGeom>
              <a:avLst/>
              <a:gdLst>
                <a:gd name="T0" fmla="*/ 1678 w 1678"/>
                <a:gd name="T1" fmla="*/ 287 h 740"/>
                <a:gd name="T2" fmla="*/ 1678 w 1678"/>
                <a:gd name="T3" fmla="*/ 0 h 740"/>
                <a:gd name="T4" fmla="*/ 0 w 1678"/>
                <a:gd name="T5" fmla="*/ 450 h 740"/>
                <a:gd name="T6" fmla="*/ 0 w 1678"/>
                <a:gd name="T7" fmla="*/ 740 h 740"/>
                <a:gd name="T8" fmla="*/ 1678 w 1678"/>
                <a:gd name="T9" fmla="*/ 287 h 740"/>
              </a:gdLst>
              <a:ahLst/>
              <a:cxnLst>
                <a:cxn ang="0">
                  <a:pos x="T0" y="T1"/>
                </a:cxn>
                <a:cxn ang="0">
                  <a:pos x="T2" y="T3"/>
                </a:cxn>
                <a:cxn ang="0">
                  <a:pos x="T4" y="T5"/>
                </a:cxn>
                <a:cxn ang="0">
                  <a:pos x="T6" y="T7"/>
                </a:cxn>
                <a:cxn ang="0">
                  <a:pos x="T8" y="T9"/>
                </a:cxn>
              </a:cxnLst>
              <a:rect l="0" t="0" r="r" b="b"/>
              <a:pathLst>
                <a:path w="1678" h="740">
                  <a:moveTo>
                    <a:pt x="1678" y="287"/>
                  </a:moveTo>
                  <a:lnTo>
                    <a:pt x="1678" y="0"/>
                  </a:lnTo>
                  <a:lnTo>
                    <a:pt x="0" y="450"/>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5"/>
            <p:cNvSpPr>
              <a:spLocks/>
            </p:cNvSpPr>
            <p:nvPr/>
          </p:nvSpPr>
          <p:spPr bwMode="auto">
            <a:xfrm>
              <a:off x="1395" y="0"/>
              <a:ext cx="3419" cy="1455"/>
            </a:xfrm>
            <a:custGeom>
              <a:avLst/>
              <a:gdLst>
                <a:gd name="T0" fmla="*/ 0 w 3419"/>
                <a:gd name="T1" fmla="*/ 398 h 1455"/>
                <a:gd name="T2" fmla="*/ 1643 w 3419"/>
                <a:gd name="T3" fmla="*/ 1455 h 1455"/>
                <a:gd name="T4" fmla="*/ 3419 w 3419"/>
                <a:gd name="T5" fmla="*/ 987 h 1455"/>
                <a:gd name="T6" fmla="*/ 1787 w 3419"/>
                <a:gd name="T7" fmla="*/ 0 h 1455"/>
                <a:gd name="T8" fmla="*/ 0 w 3419"/>
                <a:gd name="T9" fmla="*/ 398 h 1455"/>
              </a:gdLst>
              <a:ahLst/>
              <a:cxnLst>
                <a:cxn ang="0">
                  <a:pos x="T0" y="T1"/>
                </a:cxn>
                <a:cxn ang="0">
                  <a:pos x="T2" y="T3"/>
                </a:cxn>
                <a:cxn ang="0">
                  <a:pos x="T4" y="T5"/>
                </a:cxn>
                <a:cxn ang="0">
                  <a:pos x="T6" y="T7"/>
                </a:cxn>
                <a:cxn ang="0">
                  <a:pos x="T8" y="T9"/>
                </a:cxn>
              </a:cxnLst>
              <a:rect l="0" t="0" r="r" b="b"/>
              <a:pathLst>
                <a:path w="3419" h="1455">
                  <a:moveTo>
                    <a:pt x="0" y="398"/>
                  </a:moveTo>
                  <a:lnTo>
                    <a:pt x="1643" y="1455"/>
                  </a:lnTo>
                  <a:lnTo>
                    <a:pt x="3419" y="987"/>
                  </a:lnTo>
                  <a:lnTo>
                    <a:pt x="1787" y="0"/>
                  </a:lnTo>
                  <a:lnTo>
                    <a:pt x="0" y="39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TextBox 34"/>
          <p:cNvSpPr txBox="1"/>
          <p:nvPr/>
        </p:nvSpPr>
        <p:spPr>
          <a:xfrm rot="1927259">
            <a:off x="1275069" y="3663860"/>
            <a:ext cx="1244250" cy="224805"/>
          </a:xfrm>
          <a:prstGeom prst="rect">
            <a:avLst/>
          </a:prstGeom>
          <a:noFill/>
        </p:spPr>
        <p:txBody>
          <a:bodyPr wrap="none" rtlCol="0">
            <a:spAutoFit/>
          </a:bodyPr>
          <a:lstStyle/>
          <a:p>
            <a:pPr lvl="0" algn="ctr" rtl="1">
              <a:lnSpc>
                <a:spcPct val="115000"/>
              </a:lnSpc>
              <a:spcAft>
                <a:spcPts val="800"/>
              </a:spcAft>
              <a:buSzPts val="1000"/>
              <a:tabLst>
                <a:tab pos="457200" algn="l"/>
              </a:tabLst>
            </a:pPr>
            <a:r>
              <a:rPr lang="ar-SA" sz="800" kern="100" dirty="0">
                <a:solidFill>
                  <a:schemeClr val="bg1"/>
                </a:solidFill>
                <a:latin typeface="Aptos"/>
                <a:ea typeface="Aptos"/>
              </a:rPr>
              <a:t>الهيكل الهرمي للمحاكم السعودية</a:t>
            </a:r>
            <a:r>
              <a:rPr lang="en-US" sz="800" kern="100" dirty="0">
                <a:solidFill>
                  <a:schemeClr val="bg1"/>
                </a:solidFill>
                <a:latin typeface="Aptos"/>
                <a:ea typeface="Aptos"/>
                <a:cs typeface="Arial" panose="020B0604020202020204" pitchFamily="34" charset="0"/>
              </a:rPr>
              <a:t>.</a:t>
            </a:r>
            <a:endParaRPr lang="en-GB" sz="800" kern="100" dirty="0">
              <a:solidFill>
                <a:schemeClr val="bg1"/>
              </a:solidFill>
              <a:latin typeface="Aptos"/>
              <a:ea typeface="Aptos"/>
              <a:cs typeface="Arial" panose="020B0604020202020204" pitchFamily="34" charset="0"/>
            </a:endParaRPr>
          </a:p>
        </p:txBody>
      </p:sp>
      <p:sp>
        <p:nvSpPr>
          <p:cNvPr id="36" name="TextBox 35"/>
          <p:cNvSpPr txBox="1"/>
          <p:nvPr/>
        </p:nvSpPr>
        <p:spPr>
          <a:xfrm rot="1984120">
            <a:off x="959067" y="3970008"/>
            <a:ext cx="1401345" cy="241348"/>
          </a:xfrm>
          <a:prstGeom prst="rect">
            <a:avLst/>
          </a:prstGeom>
          <a:noFill/>
        </p:spPr>
        <p:txBody>
          <a:bodyPr wrap="none" rtlCol="0">
            <a:spAutoFit/>
          </a:bodyPr>
          <a:lstStyle/>
          <a:p>
            <a:pPr lvl="0" algn="ctr" rtl="1">
              <a:lnSpc>
                <a:spcPct val="115000"/>
              </a:lnSpc>
              <a:spcAft>
                <a:spcPts val="800"/>
              </a:spcAft>
              <a:buSzPts val="1000"/>
              <a:tabLst>
                <a:tab pos="457200" algn="l"/>
              </a:tabLst>
            </a:pPr>
            <a:r>
              <a:rPr lang="ar-SA" sz="900" kern="100" dirty="0">
                <a:solidFill>
                  <a:schemeClr val="bg1"/>
                </a:solidFill>
                <a:latin typeface="Aptos"/>
                <a:ea typeface="Aptos"/>
              </a:rPr>
              <a:t>اختصاصات كل نوع من المحاكم</a:t>
            </a:r>
            <a:r>
              <a:rPr lang="en-US" sz="900" kern="100" dirty="0">
                <a:solidFill>
                  <a:schemeClr val="bg1"/>
                </a:solidFill>
                <a:latin typeface="Aptos"/>
                <a:ea typeface="Aptos"/>
                <a:cs typeface="Arial" panose="020B0604020202020204" pitchFamily="34" charset="0"/>
              </a:rPr>
              <a:t>.</a:t>
            </a:r>
            <a:endParaRPr lang="en-GB" sz="900" kern="100" dirty="0">
              <a:solidFill>
                <a:schemeClr val="bg1"/>
              </a:solidFill>
              <a:latin typeface="Aptos"/>
              <a:ea typeface="Aptos"/>
              <a:cs typeface="Arial" panose="020B0604020202020204" pitchFamily="34" charset="0"/>
            </a:endParaRPr>
          </a:p>
        </p:txBody>
      </p:sp>
      <p:sp>
        <p:nvSpPr>
          <p:cNvPr id="37" name="TextBox 36"/>
          <p:cNvSpPr txBox="1"/>
          <p:nvPr/>
        </p:nvSpPr>
        <p:spPr>
          <a:xfrm rot="1921113">
            <a:off x="655076" y="4411178"/>
            <a:ext cx="1566454" cy="241348"/>
          </a:xfrm>
          <a:prstGeom prst="rect">
            <a:avLst/>
          </a:prstGeom>
          <a:noFill/>
        </p:spPr>
        <p:txBody>
          <a:bodyPr wrap="none" rtlCol="0">
            <a:spAutoFit/>
          </a:bodyPr>
          <a:lstStyle/>
          <a:p>
            <a:pPr lvl="0" algn="ctr" rtl="1">
              <a:lnSpc>
                <a:spcPct val="115000"/>
              </a:lnSpc>
              <a:spcAft>
                <a:spcPts val="800"/>
              </a:spcAft>
              <a:buSzPts val="1000"/>
              <a:tabLst>
                <a:tab pos="457200" algn="l"/>
              </a:tabLst>
            </a:pPr>
            <a:r>
              <a:rPr lang="ar-SA" sz="900" kern="100" dirty="0">
                <a:solidFill>
                  <a:schemeClr val="bg1"/>
                </a:solidFill>
                <a:latin typeface="Aptos"/>
              </a:rPr>
              <a:t>المراحل الأساسية لإجراءات التقاضي</a:t>
            </a:r>
            <a:r>
              <a:rPr lang="en-US" sz="900" kern="100" dirty="0">
                <a:solidFill>
                  <a:schemeClr val="bg1"/>
                </a:solidFill>
                <a:latin typeface="Aptos"/>
                <a:cs typeface="Arial" panose="020B0604020202020204" pitchFamily="34" charset="0"/>
              </a:rPr>
              <a:t>.</a:t>
            </a:r>
            <a:endParaRPr lang="en-GB" sz="900" kern="100" dirty="0">
              <a:solidFill>
                <a:schemeClr val="bg1"/>
              </a:solidFill>
              <a:latin typeface="Aptos"/>
              <a:cs typeface="Arial" panose="020B0604020202020204" pitchFamily="34" charset="0"/>
            </a:endParaRPr>
          </a:p>
        </p:txBody>
      </p:sp>
      <p:sp>
        <p:nvSpPr>
          <p:cNvPr id="38" name="TextBox 37"/>
          <p:cNvSpPr txBox="1"/>
          <p:nvPr/>
        </p:nvSpPr>
        <p:spPr>
          <a:xfrm rot="1998450">
            <a:off x="533187" y="4964121"/>
            <a:ext cx="2081019" cy="224805"/>
          </a:xfrm>
          <a:prstGeom prst="rect">
            <a:avLst/>
          </a:prstGeom>
          <a:noFill/>
        </p:spPr>
        <p:txBody>
          <a:bodyPr wrap="none" rtlCol="0">
            <a:spAutoFit/>
          </a:bodyPr>
          <a:lstStyle/>
          <a:p>
            <a:pPr lvl="0" algn="ctr" rtl="1">
              <a:lnSpc>
                <a:spcPct val="115000"/>
              </a:lnSpc>
              <a:spcAft>
                <a:spcPts val="800"/>
              </a:spcAft>
              <a:buSzPts val="1000"/>
              <a:tabLst>
                <a:tab pos="457200" algn="l"/>
              </a:tabLst>
            </a:pPr>
            <a:r>
              <a:rPr lang="ar-SA" sz="800" kern="100" dirty="0">
                <a:solidFill>
                  <a:schemeClr val="bg1"/>
                </a:solidFill>
                <a:latin typeface="Aptos"/>
                <a:ea typeface="Aptos"/>
              </a:rPr>
              <a:t>أهمية فهم اختصاصات المحاكم لاختيار المحكمة الصحيحة</a:t>
            </a:r>
            <a:r>
              <a:rPr lang="en-US" sz="800" kern="100" dirty="0">
                <a:solidFill>
                  <a:schemeClr val="bg1"/>
                </a:solidFill>
                <a:latin typeface="Aptos"/>
                <a:ea typeface="Aptos"/>
                <a:cs typeface="Arial" panose="020B0604020202020204" pitchFamily="34" charset="0"/>
              </a:rPr>
              <a:t>.</a:t>
            </a:r>
            <a:endParaRPr lang="en-GB" sz="800" kern="100" dirty="0">
              <a:solidFill>
                <a:schemeClr val="bg1"/>
              </a:solidFill>
              <a:latin typeface="Aptos"/>
              <a:ea typeface="Aptos"/>
              <a:cs typeface="Arial" panose="020B0604020202020204" pitchFamily="34" charset="0"/>
            </a:endParaRPr>
          </a:p>
        </p:txBody>
      </p:sp>
      <p:sp>
        <p:nvSpPr>
          <p:cNvPr id="39" name="TextBox 38"/>
          <p:cNvSpPr txBox="1"/>
          <p:nvPr/>
        </p:nvSpPr>
        <p:spPr>
          <a:xfrm rot="1934138">
            <a:off x="495837" y="5288650"/>
            <a:ext cx="1763623" cy="224805"/>
          </a:xfrm>
          <a:prstGeom prst="rect">
            <a:avLst/>
          </a:prstGeom>
          <a:noFill/>
        </p:spPr>
        <p:txBody>
          <a:bodyPr wrap="none" rtlCol="0">
            <a:spAutoFit/>
          </a:bodyPr>
          <a:lstStyle/>
          <a:p>
            <a:pPr lvl="0" algn="ctr" rtl="1">
              <a:lnSpc>
                <a:spcPct val="115000"/>
              </a:lnSpc>
              <a:spcAft>
                <a:spcPts val="800"/>
              </a:spcAft>
              <a:buSzPts val="1000"/>
              <a:tabLst>
                <a:tab pos="457200" algn="l"/>
              </a:tabLst>
            </a:pPr>
            <a:r>
              <a:rPr lang="ar-SA" sz="800" kern="100" dirty="0">
                <a:solidFill>
                  <a:schemeClr val="bg1"/>
                </a:solidFill>
                <a:latin typeface="Aptos"/>
                <a:ea typeface="Aptos"/>
              </a:rPr>
              <a:t>دور المحامي في كل مرحلة من مراحل التقاضي</a:t>
            </a:r>
            <a:r>
              <a:rPr lang="en-US" sz="800" kern="100" dirty="0">
                <a:solidFill>
                  <a:schemeClr val="bg1"/>
                </a:solidFill>
                <a:latin typeface="Aptos"/>
                <a:ea typeface="Aptos"/>
                <a:cs typeface="Arial" panose="020B0604020202020204" pitchFamily="34" charset="0"/>
              </a:rPr>
              <a:t>.</a:t>
            </a:r>
            <a:endParaRPr lang="en-GB" sz="800" kern="100" dirty="0">
              <a:solidFill>
                <a:schemeClr val="bg1"/>
              </a:solidFill>
              <a:latin typeface="Aptos"/>
              <a:ea typeface="Aptos"/>
              <a:cs typeface="Arial" panose="020B0604020202020204" pitchFamily="34" charset="0"/>
            </a:endParaRPr>
          </a:p>
        </p:txBody>
      </p:sp>
      <p:sp>
        <p:nvSpPr>
          <p:cNvPr id="46" name="Freeform 6"/>
          <p:cNvSpPr>
            <a:spLocks noEditPoints="1"/>
          </p:cNvSpPr>
          <p:nvPr/>
        </p:nvSpPr>
        <p:spPr bwMode="auto">
          <a:xfrm>
            <a:off x="2286217" y="1054588"/>
            <a:ext cx="744849" cy="2405435"/>
          </a:xfrm>
          <a:custGeom>
            <a:avLst/>
            <a:gdLst>
              <a:gd name="T0" fmla="*/ 263 w 343"/>
              <a:gd name="T1" fmla="*/ 181 h 1107"/>
              <a:gd name="T2" fmla="*/ 153 w 343"/>
              <a:gd name="T3" fmla="*/ 318 h 1107"/>
              <a:gd name="T4" fmla="*/ 156 w 343"/>
              <a:gd name="T5" fmla="*/ 232 h 1107"/>
              <a:gd name="T6" fmla="*/ 164 w 343"/>
              <a:gd name="T7" fmla="*/ 205 h 1107"/>
              <a:gd name="T8" fmla="*/ 164 w 343"/>
              <a:gd name="T9" fmla="*/ 186 h 1107"/>
              <a:gd name="T10" fmla="*/ 208 w 343"/>
              <a:gd name="T11" fmla="*/ 106 h 1107"/>
              <a:gd name="T12" fmla="*/ 217 w 343"/>
              <a:gd name="T13" fmla="*/ 67 h 1107"/>
              <a:gd name="T14" fmla="*/ 212 w 343"/>
              <a:gd name="T15" fmla="*/ 27 h 1107"/>
              <a:gd name="T16" fmla="*/ 117 w 343"/>
              <a:gd name="T17" fmla="*/ 16 h 1107"/>
              <a:gd name="T18" fmla="*/ 102 w 343"/>
              <a:gd name="T19" fmla="*/ 64 h 1107"/>
              <a:gd name="T20" fmla="*/ 126 w 343"/>
              <a:gd name="T21" fmla="*/ 137 h 1107"/>
              <a:gd name="T22" fmla="*/ 155 w 343"/>
              <a:gd name="T23" fmla="*/ 188 h 1107"/>
              <a:gd name="T24" fmla="*/ 138 w 343"/>
              <a:gd name="T25" fmla="*/ 238 h 1107"/>
              <a:gd name="T26" fmla="*/ 130 w 343"/>
              <a:gd name="T27" fmla="*/ 171 h 1107"/>
              <a:gd name="T28" fmla="*/ 34 w 343"/>
              <a:gd name="T29" fmla="*/ 235 h 1107"/>
              <a:gd name="T30" fmla="*/ 14 w 343"/>
              <a:gd name="T31" fmla="*/ 331 h 1107"/>
              <a:gd name="T32" fmla="*/ 15 w 343"/>
              <a:gd name="T33" fmla="*/ 412 h 1107"/>
              <a:gd name="T34" fmla="*/ 17 w 343"/>
              <a:gd name="T35" fmla="*/ 467 h 1107"/>
              <a:gd name="T36" fmla="*/ 17 w 343"/>
              <a:gd name="T37" fmla="*/ 567 h 1107"/>
              <a:gd name="T38" fmla="*/ 8 w 343"/>
              <a:gd name="T39" fmla="*/ 684 h 1107"/>
              <a:gd name="T40" fmla="*/ 4 w 343"/>
              <a:gd name="T41" fmla="*/ 790 h 1107"/>
              <a:gd name="T42" fmla="*/ 76 w 343"/>
              <a:gd name="T43" fmla="*/ 875 h 1107"/>
              <a:gd name="T44" fmla="*/ 124 w 343"/>
              <a:gd name="T45" fmla="*/ 930 h 1107"/>
              <a:gd name="T46" fmla="*/ 122 w 343"/>
              <a:gd name="T47" fmla="*/ 978 h 1107"/>
              <a:gd name="T48" fmla="*/ 115 w 343"/>
              <a:gd name="T49" fmla="*/ 1036 h 1107"/>
              <a:gd name="T50" fmla="*/ 121 w 343"/>
              <a:gd name="T51" fmla="*/ 1096 h 1107"/>
              <a:gd name="T52" fmla="*/ 171 w 343"/>
              <a:gd name="T53" fmla="*/ 1031 h 1107"/>
              <a:gd name="T54" fmla="*/ 210 w 343"/>
              <a:gd name="T55" fmla="*/ 1029 h 1107"/>
              <a:gd name="T56" fmla="*/ 205 w 343"/>
              <a:gd name="T57" fmla="*/ 1091 h 1107"/>
              <a:gd name="T58" fmla="*/ 243 w 343"/>
              <a:gd name="T59" fmla="*/ 1049 h 1107"/>
              <a:gd name="T60" fmla="*/ 267 w 343"/>
              <a:gd name="T61" fmla="*/ 943 h 1107"/>
              <a:gd name="T62" fmla="*/ 246 w 343"/>
              <a:gd name="T63" fmla="*/ 912 h 1107"/>
              <a:gd name="T64" fmla="*/ 246 w 343"/>
              <a:gd name="T65" fmla="*/ 890 h 1107"/>
              <a:gd name="T66" fmla="*/ 244 w 343"/>
              <a:gd name="T67" fmla="*/ 808 h 1107"/>
              <a:gd name="T68" fmla="*/ 253 w 343"/>
              <a:gd name="T69" fmla="*/ 649 h 1107"/>
              <a:gd name="T70" fmla="*/ 277 w 343"/>
              <a:gd name="T71" fmla="*/ 540 h 1107"/>
              <a:gd name="T72" fmla="*/ 281 w 343"/>
              <a:gd name="T73" fmla="*/ 461 h 1107"/>
              <a:gd name="T74" fmla="*/ 338 w 343"/>
              <a:gd name="T75" fmla="*/ 384 h 1107"/>
              <a:gd name="T76" fmla="*/ 320 w 343"/>
              <a:gd name="T77" fmla="*/ 207 h 1107"/>
              <a:gd name="T78" fmla="*/ 109 w 343"/>
              <a:gd name="T79" fmla="*/ 770 h 1107"/>
              <a:gd name="T80" fmla="*/ 126 w 343"/>
              <a:gd name="T81" fmla="*/ 694 h 1107"/>
              <a:gd name="T82" fmla="*/ 109 w 343"/>
              <a:gd name="T83" fmla="*/ 770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3" h="1107">
                <a:moveTo>
                  <a:pt x="320" y="207"/>
                </a:moveTo>
                <a:cubicBezTo>
                  <a:pt x="302" y="198"/>
                  <a:pt x="282" y="189"/>
                  <a:pt x="263" y="181"/>
                </a:cubicBezTo>
                <a:cubicBezTo>
                  <a:pt x="246" y="174"/>
                  <a:pt x="226" y="169"/>
                  <a:pt x="212" y="156"/>
                </a:cubicBezTo>
                <a:cubicBezTo>
                  <a:pt x="193" y="210"/>
                  <a:pt x="173" y="264"/>
                  <a:pt x="153" y="318"/>
                </a:cubicBezTo>
                <a:cubicBezTo>
                  <a:pt x="154" y="298"/>
                  <a:pt x="154" y="278"/>
                  <a:pt x="155" y="259"/>
                </a:cubicBezTo>
                <a:cubicBezTo>
                  <a:pt x="156" y="250"/>
                  <a:pt x="156" y="241"/>
                  <a:pt x="156" y="232"/>
                </a:cubicBezTo>
                <a:cubicBezTo>
                  <a:pt x="157" y="228"/>
                  <a:pt x="157" y="223"/>
                  <a:pt x="157" y="219"/>
                </a:cubicBezTo>
                <a:cubicBezTo>
                  <a:pt x="157" y="211"/>
                  <a:pt x="159" y="211"/>
                  <a:pt x="164" y="205"/>
                </a:cubicBezTo>
                <a:cubicBezTo>
                  <a:pt x="165" y="203"/>
                  <a:pt x="170" y="197"/>
                  <a:pt x="168" y="194"/>
                </a:cubicBezTo>
                <a:cubicBezTo>
                  <a:pt x="167" y="192"/>
                  <a:pt x="160" y="189"/>
                  <a:pt x="164" y="186"/>
                </a:cubicBezTo>
                <a:cubicBezTo>
                  <a:pt x="180" y="175"/>
                  <a:pt x="195" y="164"/>
                  <a:pt x="211" y="154"/>
                </a:cubicBezTo>
                <a:cubicBezTo>
                  <a:pt x="195" y="141"/>
                  <a:pt x="212" y="121"/>
                  <a:pt x="208" y="106"/>
                </a:cubicBezTo>
                <a:cubicBezTo>
                  <a:pt x="214" y="111"/>
                  <a:pt x="221" y="88"/>
                  <a:pt x="220" y="81"/>
                </a:cubicBezTo>
                <a:cubicBezTo>
                  <a:pt x="220" y="76"/>
                  <a:pt x="217" y="72"/>
                  <a:pt x="217" y="67"/>
                </a:cubicBezTo>
                <a:cubicBezTo>
                  <a:pt x="217" y="62"/>
                  <a:pt x="221" y="56"/>
                  <a:pt x="218" y="51"/>
                </a:cubicBezTo>
                <a:cubicBezTo>
                  <a:pt x="213" y="43"/>
                  <a:pt x="215" y="35"/>
                  <a:pt x="212" y="27"/>
                </a:cubicBezTo>
                <a:cubicBezTo>
                  <a:pt x="208" y="17"/>
                  <a:pt x="191" y="11"/>
                  <a:pt x="181" y="8"/>
                </a:cubicBezTo>
                <a:cubicBezTo>
                  <a:pt x="159" y="0"/>
                  <a:pt x="136" y="2"/>
                  <a:pt x="117" y="16"/>
                </a:cubicBezTo>
                <a:cubicBezTo>
                  <a:pt x="106" y="23"/>
                  <a:pt x="98" y="31"/>
                  <a:pt x="99" y="45"/>
                </a:cubicBezTo>
                <a:cubicBezTo>
                  <a:pt x="99" y="52"/>
                  <a:pt x="101" y="58"/>
                  <a:pt x="102" y="64"/>
                </a:cubicBezTo>
                <a:cubicBezTo>
                  <a:pt x="103" y="71"/>
                  <a:pt x="105" y="79"/>
                  <a:pt x="97" y="77"/>
                </a:cubicBezTo>
                <a:cubicBezTo>
                  <a:pt x="94" y="101"/>
                  <a:pt x="116" y="118"/>
                  <a:pt x="126" y="137"/>
                </a:cubicBezTo>
                <a:cubicBezTo>
                  <a:pt x="131" y="147"/>
                  <a:pt x="129" y="160"/>
                  <a:pt x="134" y="169"/>
                </a:cubicBezTo>
                <a:cubicBezTo>
                  <a:pt x="139" y="177"/>
                  <a:pt x="148" y="182"/>
                  <a:pt x="155" y="188"/>
                </a:cubicBezTo>
                <a:cubicBezTo>
                  <a:pt x="148" y="189"/>
                  <a:pt x="146" y="190"/>
                  <a:pt x="146" y="198"/>
                </a:cubicBezTo>
                <a:cubicBezTo>
                  <a:pt x="146" y="212"/>
                  <a:pt x="142" y="224"/>
                  <a:pt x="138" y="238"/>
                </a:cubicBezTo>
                <a:cubicBezTo>
                  <a:pt x="129" y="270"/>
                  <a:pt x="119" y="301"/>
                  <a:pt x="110" y="333"/>
                </a:cubicBezTo>
                <a:cubicBezTo>
                  <a:pt x="113" y="278"/>
                  <a:pt x="124" y="225"/>
                  <a:pt x="130" y="171"/>
                </a:cubicBezTo>
                <a:cubicBezTo>
                  <a:pt x="103" y="178"/>
                  <a:pt x="68" y="178"/>
                  <a:pt x="45" y="194"/>
                </a:cubicBezTo>
                <a:cubicBezTo>
                  <a:pt x="33" y="203"/>
                  <a:pt x="35" y="222"/>
                  <a:pt x="34" y="235"/>
                </a:cubicBezTo>
                <a:cubicBezTo>
                  <a:pt x="33" y="260"/>
                  <a:pt x="27" y="284"/>
                  <a:pt x="24" y="309"/>
                </a:cubicBezTo>
                <a:cubicBezTo>
                  <a:pt x="22" y="317"/>
                  <a:pt x="17" y="324"/>
                  <a:pt x="14" y="331"/>
                </a:cubicBezTo>
                <a:cubicBezTo>
                  <a:pt x="10" y="339"/>
                  <a:pt x="11" y="347"/>
                  <a:pt x="9" y="355"/>
                </a:cubicBezTo>
                <a:cubicBezTo>
                  <a:pt x="5" y="373"/>
                  <a:pt x="10" y="394"/>
                  <a:pt x="15" y="412"/>
                </a:cubicBezTo>
                <a:cubicBezTo>
                  <a:pt x="17" y="422"/>
                  <a:pt x="19" y="429"/>
                  <a:pt x="16" y="439"/>
                </a:cubicBezTo>
                <a:cubicBezTo>
                  <a:pt x="12" y="449"/>
                  <a:pt x="17" y="457"/>
                  <a:pt x="17" y="467"/>
                </a:cubicBezTo>
                <a:cubicBezTo>
                  <a:pt x="16" y="492"/>
                  <a:pt x="3" y="515"/>
                  <a:pt x="6" y="540"/>
                </a:cubicBezTo>
                <a:cubicBezTo>
                  <a:pt x="8" y="550"/>
                  <a:pt x="16" y="557"/>
                  <a:pt x="17" y="567"/>
                </a:cubicBezTo>
                <a:cubicBezTo>
                  <a:pt x="18" y="579"/>
                  <a:pt x="16" y="591"/>
                  <a:pt x="15" y="602"/>
                </a:cubicBezTo>
                <a:cubicBezTo>
                  <a:pt x="11" y="630"/>
                  <a:pt x="10" y="657"/>
                  <a:pt x="8" y="684"/>
                </a:cubicBezTo>
                <a:cubicBezTo>
                  <a:pt x="6" y="709"/>
                  <a:pt x="5" y="734"/>
                  <a:pt x="2" y="759"/>
                </a:cubicBezTo>
                <a:cubicBezTo>
                  <a:pt x="1" y="768"/>
                  <a:pt x="0" y="780"/>
                  <a:pt x="4" y="790"/>
                </a:cubicBezTo>
                <a:cubicBezTo>
                  <a:pt x="8" y="800"/>
                  <a:pt x="18" y="808"/>
                  <a:pt x="25" y="816"/>
                </a:cubicBezTo>
                <a:cubicBezTo>
                  <a:pt x="42" y="836"/>
                  <a:pt x="59" y="855"/>
                  <a:pt x="76" y="875"/>
                </a:cubicBezTo>
                <a:cubicBezTo>
                  <a:pt x="85" y="885"/>
                  <a:pt x="93" y="895"/>
                  <a:pt x="101" y="904"/>
                </a:cubicBezTo>
                <a:cubicBezTo>
                  <a:pt x="108" y="912"/>
                  <a:pt x="119" y="921"/>
                  <a:pt x="124" y="930"/>
                </a:cubicBezTo>
                <a:cubicBezTo>
                  <a:pt x="128" y="939"/>
                  <a:pt x="116" y="949"/>
                  <a:pt x="122" y="958"/>
                </a:cubicBezTo>
                <a:cubicBezTo>
                  <a:pt x="128" y="966"/>
                  <a:pt x="126" y="969"/>
                  <a:pt x="122" y="978"/>
                </a:cubicBezTo>
                <a:cubicBezTo>
                  <a:pt x="118" y="987"/>
                  <a:pt x="114" y="997"/>
                  <a:pt x="115" y="1008"/>
                </a:cubicBezTo>
                <a:cubicBezTo>
                  <a:pt x="116" y="1019"/>
                  <a:pt x="121" y="1024"/>
                  <a:pt x="115" y="1036"/>
                </a:cubicBezTo>
                <a:cubicBezTo>
                  <a:pt x="107" y="1053"/>
                  <a:pt x="97" y="1069"/>
                  <a:pt x="92" y="1088"/>
                </a:cubicBezTo>
                <a:cubicBezTo>
                  <a:pt x="90" y="1095"/>
                  <a:pt x="118" y="1096"/>
                  <a:pt x="121" y="1096"/>
                </a:cubicBezTo>
                <a:cubicBezTo>
                  <a:pt x="138" y="1096"/>
                  <a:pt x="143" y="1091"/>
                  <a:pt x="153" y="1078"/>
                </a:cubicBezTo>
                <a:cubicBezTo>
                  <a:pt x="163" y="1067"/>
                  <a:pt x="180" y="1047"/>
                  <a:pt x="171" y="1031"/>
                </a:cubicBezTo>
                <a:cubicBezTo>
                  <a:pt x="187" y="1033"/>
                  <a:pt x="195" y="1012"/>
                  <a:pt x="198" y="1000"/>
                </a:cubicBezTo>
                <a:cubicBezTo>
                  <a:pt x="203" y="1009"/>
                  <a:pt x="211" y="1019"/>
                  <a:pt x="210" y="1029"/>
                </a:cubicBezTo>
                <a:cubicBezTo>
                  <a:pt x="210" y="1036"/>
                  <a:pt x="208" y="1043"/>
                  <a:pt x="206" y="1049"/>
                </a:cubicBezTo>
                <a:cubicBezTo>
                  <a:pt x="204" y="1062"/>
                  <a:pt x="200" y="1078"/>
                  <a:pt x="205" y="1091"/>
                </a:cubicBezTo>
                <a:cubicBezTo>
                  <a:pt x="212" y="1107"/>
                  <a:pt x="221" y="1095"/>
                  <a:pt x="226" y="1085"/>
                </a:cubicBezTo>
                <a:cubicBezTo>
                  <a:pt x="231" y="1073"/>
                  <a:pt x="236" y="1061"/>
                  <a:pt x="243" y="1049"/>
                </a:cubicBezTo>
                <a:cubicBezTo>
                  <a:pt x="255" y="1030"/>
                  <a:pt x="259" y="1019"/>
                  <a:pt x="258" y="996"/>
                </a:cubicBezTo>
                <a:cubicBezTo>
                  <a:pt x="257" y="977"/>
                  <a:pt x="263" y="962"/>
                  <a:pt x="267" y="943"/>
                </a:cubicBezTo>
                <a:cubicBezTo>
                  <a:pt x="268" y="937"/>
                  <a:pt x="270" y="929"/>
                  <a:pt x="267" y="922"/>
                </a:cubicBezTo>
                <a:cubicBezTo>
                  <a:pt x="263" y="914"/>
                  <a:pt x="252" y="916"/>
                  <a:pt x="246" y="912"/>
                </a:cubicBezTo>
                <a:cubicBezTo>
                  <a:pt x="240" y="907"/>
                  <a:pt x="250" y="902"/>
                  <a:pt x="251" y="898"/>
                </a:cubicBezTo>
                <a:cubicBezTo>
                  <a:pt x="251" y="894"/>
                  <a:pt x="247" y="893"/>
                  <a:pt x="246" y="890"/>
                </a:cubicBezTo>
                <a:cubicBezTo>
                  <a:pt x="246" y="885"/>
                  <a:pt x="252" y="881"/>
                  <a:pt x="255" y="877"/>
                </a:cubicBezTo>
                <a:cubicBezTo>
                  <a:pt x="233" y="862"/>
                  <a:pt x="243" y="831"/>
                  <a:pt x="244" y="808"/>
                </a:cubicBezTo>
                <a:cubicBezTo>
                  <a:pt x="245" y="771"/>
                  <a:pt x="247" y="733"/>
                  <a:pt x="249" y="696"/>
                </a:cubicBezTo>
                <a:cubicBezTo>
                  <a:pt x="249" y="683"/>
                  <a:pt x="246" y="660"/>
                  <a:pt x="253" y="649"/>
                </a:cubicBezTo>
                <a:cubicBezTo>
                  <a:pt x="259" y="638"/>
                  <a:pt x="271" y="634"/>
                  <a:pt x="274" y="620"/>
                </a:cubicBezTo>
                <a:cubicBezTo>
                  <a:pt x="280" y="594"/>
                  <a:pt x="271" y="567"/>
                  <a:pt x="277" y="540"/>
                </a:cubicBezTo>
                <a:cubicBezTo>
                  <a:pt x="280" y="528"/>
                  <a:pt x="285" y="516"/>
                  <a:pt x="284" y="503"/>
                </a:cubicBezTo>
                <a:cubicBezTo>
                  <a:pt x="283" y="493"/>
                  <a:pt x="275" y="469"/>
                  <a:pt x="281" y="461"/>
                </a:cubicBezTo>
                <a:cubicBezTo>
                  <a:pt x="295" y="444"/>
                  <a:pt x="324" y="444"/>
                  <a:pt x="336" y="424"/>
                </a:cubicBezTo>
                <a:cubicBezTo>
                  <a:pt x="343" y="412"/>
                  <a:pt x="339" y="397"/>
                  <a:pt x="338" y="384"/>
                </a:cubicBezTo>
                <a:cubicBezTo>
                  <a:pt x="336" y="365"/>
                  <a:pt x="334" y="345"/>
                  <a:pt x="332" y="325"/>
                </a:cubicBezTo>
                <a:cubicBezTo>
                  <a:pt x="328" y="286"/>
                  <a:pt x="324" y="246"/>
                  <a:pt x="320" y="207"/>
                </a:cubicBezTo>
                <a:cubicBezTo>
                  <a:pt x="303" y="198"/>
                  <a:pt x="327" y="273"/>
                  <a:pt x="320" y="207"/>
                </a:cubicBezTo>
                <a:moveTo>
                  <a:pt x="109" y="770"/>
                </a:moveTo>
                <a:cubicBezTo>
                  <a:pt x="108" y="758"/>
                  <a:pt x="99" y="749"/>
                  <a:pt x="105" y="737"/>
                </a:cubicBezTo>
                <a:cubicBezTo>
                  <a:pt x="112" y="723"/>
                  <a:pt x="119" y="709"/>
                  <a:pt x="126" y="694"/>
                </a:cubicBezTo>
                <a:cubicBezTo>
                  <a:pt x="130" y="731"/>
                  <a:pt x="133" y="768"/>
                  <a:pt x="137" y="805"/>
                </a:cubicBezTo>
                <a:cubicBezTo>
                  <a:pt x="128" y="793"/>
                  <a:pt x="118" y="781"/>
                  <a:pt x="109" y="770"/>
                </a:cubicBezTo>
                <a:cubicBezTo>
                  <a:pt x="107" y="755"/>
                  <a:pt x="118" y="781"/>
                  <a:pt x="109" y="770"/>
                </a:cubicBezTo>
              </a:path>
            </a:pathLst>
          </a:custGeom>
          <a:solidFill>
            <a:srgbClr val="3D3D3C"/>
          </a:solidFill>
          <a:ln>
            <a:noFill/>
          </a:ln>
          <a:effectLst>
            <a:outerShdw blurRad="762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7000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37" presetClass="entr" presetSubtype="0" fill="hold" nodeType="withEffect">
                                  <p:stCondLst>
                                    <p:cond delay="11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900" decel="100000" fill="hold"/>
                                        <p:tgtEl>
                                          <p:spTgt spid="12"/>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4" presetID="22" presetClass="entr" presetSubtype="4" fill="hold" grpId="0" nodeType="withEffect">
                                  <p:stCondLst>
                                    <p:cond delay="2000"/>
                                  </p:stCondLst>
                                  <p:childTnLst>
                                    <p:set>
                                      <p:cBhvr>
                                        <p:cTn id="15" dur="1" fill="hold">
                                          <p:stCondLst>
                                            <p:cond delay="0"/>
                                          </p:stCondLst>
                                        </p:cTn>
                                        <p:tgtEl>
                                          <p:spTgt spid="46"/>
                                        </p:tgtEl>
                                        <p:attrNameLst>
                                          <p:attrName>style.visibility</p:attrName>
                                        </p:attrNameLst>
                                      </p:cBhvr>
                                      <p:to>
                                        <p:strVal val="visible"/>
                                      </p:to>
                                    </p:set>
                                    <p:animEffect transition="in" filter="wipe(down)">
                                      <p:cBhvr>
                                        <p:cTn id="16" dur="500"/>
                                        <p:tgtEl>
                                          <p:spTgt spid="46"/>
                                        </p:tgtEl>
                                      </p:cBhvr>
                                    </p:animEffect>
                                  </p:childTnLst>
                                </p:cTn>
                              </p:par>
                              <p:par>
                                <p:cTn id="17" presetID="22" presetClass="entr" presetSubtype="8" fill="hold" nodeType="withEffect">
                                  <p:stCondLst>
                                    <p:cond delay="260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par>
                                <p:cTn id="20" presetID="10" presetClass="entr" presetSubtype="0" fill="hold" grpId="0" nodeType="withEffect">
                                  <p:stCondLst>
                                    <p:cond delay="26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26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26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26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260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7" grpId="0"/>
      <p:bldP spid="38" grpId="0"/>
      <p:bldP spid="39" grpId="0"/>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C15DB1-CFC7-4A95-8E5B-AE4E00A0B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460DA48-9F49-4903-9A71-15A0DF37ABEB}"/>
              </a:ext>
            </a:extLst>
          </p:cNvPr>
          <p:cNvSpPr txBox="1"/>
          <p:nvPr/>
        </p:nvSpPr>
        <p:spPr>
          <a:xfrm>
            <a:off x="7673009" y="4834393"/>
            <a:ext cx="3927944"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r" rtl="1"/>
            <a:r>
              <a:rPr lang="ar-SA" sz="2800" b="1" kern="100" dirty="0">
                <a:ln/>
                <a:solidFill>
                  <a:schemeClr val="accent4"/>
                </a:solidFill>
                <a:latin typeface="Aptos"/>
                <a:ea typeface="Aptos"/>
                <a:cs typeface="Arial" panose="020B0604020202020204" pitchFamily="34" charset="0"/>
              </a:rPr>
              <a:t>الوحدة الثانية:</a:t>
            </a:r>
            <a:endParaRPr lang="en-GB" sz="2800" b="1" dirty="0">
              <a:ln/>
              <a:solidFill>
                <a:schemeClr val="accent4"/>
              </a:solidFill>
            </a:endParaRPr>
          </a:p>
        </p:txBody>
      </p:sp>
      <p:sp>
        <p:nvSpPr>
          <p:cNvPr id="7" name="TextBox 6">
            <a:extLst>
              <a:ext uri="{FF2B5EF4-FFF2-40B4-BE49-F238E27FC236}">
                <a16:creationId xmlns:a16="http://schemas.microsoft.com/office/drawing/2014/main" id="{25411B49-A748-45E0-9ECD-5F417A37951B}"/>
              </a:ext>
            </a:extLst>
          </p:cNvPr>
          <p:cNvSpPr txBox="1"/>
          <p:nvPr/>
        </p:nvSpPr>
        <p:spPr>
          <a:xfrm>
            <a:off x="6965343" y="5352554"/>
            <a:ext cx="4636935" cy="400110"/>
          </a:xfrm>
          <a:prstGeom prst="rect">
            <a:avLst/>
          </a:prstGeom>
          <a:noFill/>
        </p:spPr>
        <p:txBody>
          <a:bodyPr wrap="square" rtlCol="0">
            <a:spAutoFit/>
          </a:bodyPr>
          <a:lstStyle/>
          <a:p>
            <a:pPr algn="r" rtl="1"/>
            <a:r>
              <a:rPr lang="ar-SA" sz="2000" dirty="0">
                <a:effectLst/>
                <a:latin typeface="Aptos"/>
                <a:ea typeface="Aptos"/>
                <a:cs typeface="Arial" panose="020B0604020202020204" pitchFamily="34" charset="0"/>
              </a:rPr>
              <a:t>الهيئات القضائية المتخصصة واللجان شبه القضائية</a:t>
            </a:r>
            <a:endParaRPr lang="en-GB" sz="2000" dirty="0"/>
          </a:p>
        </p:txBody>
      </p:sp>
    </p:spTree>
    <p:extLst>
      <p:ext uri="{BB962C8B-B14F-4D97-AF65-F5344CB8AC3E}">
        <p14:creationId xmlns:p14="http://schemas.microsoft.com/office/powerpoint/2010/main" val="3044419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24200" y="2195630"/>
            <a:ext cx="5943600" cy="1862048"/>
          </a:xfrm>
          <a:prstGeom prst="rect">
            <a:avLst/>
          </a:prstGeom>
          <a:gradFill>
            <a:gsLst>
              <a:gs pos="0">
                <a:srgbClr val="908062"/>
              </a:gs>
              <a:gs pos="0">
                <a:schemeClr val="accent4">
                  <a:lumMod val="40000"/>
                  <a:lumOff val="6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55695" y="2728371"/>
            <a:ext cx="5280613" cy="830997"/>
          </a:xfrm>
          <a:prstGeom prst="rect">
            <a:avLst/>
          </a:prstGeom>
          <a:noFill/>
        </p:spPr>
        <p:txBody>
          <a:bodyPr wrap="none" rtlCol="0">
            <a:spAutoFit/>
          </a:bodyPr>
          <a:lstStyle/>
          <a:p>
            <a:pPr algn="ctr"/>
            <a:r>
              <a:rPr lang="ar-SA" sz="2400" b="1" dirty="0">
                <a:solidFill>
                  <a:schemeClr val="bg1"/>
                </a:solidFill>
                <a:effectLst/>
                <a:latin typeface="Aptos"/>
                <a:ea typeface="Aptos"/>
                <a:cs typeface="Arial" panose="020B0604020202020204" pitchFamily="34" charset="0"/>
              </a:rPr>
              <a:t>الوحدة الثانية: </a:t>
            </a:r>
            <a:endParaRPr lang="en-US" sz="2400" b="1" dirty="0">
              <a:solidFill>
                <a:schemeClr val="bg1"/>
              </a:solidFill>
              <a:effectLst/>
              <a:latin typeface="Aptos"/>
              <a:ea typeface="Aptos"/>
              <a:cs typeface="Arial" panose="020B0604020202020204" pitchFamily="34" charset="0"/>
            </a:endParaRPr>
          </a:p>
          <a:p>
            <a:pPr algn="ctr"/>
            <a:r>
              <a:rPr lang="ar-SA" sz="2400" b="1" dirty="0">
                <a:solidFill>
                  <a:schemeClr val="bg1"/>
                </a:solidFill>
                <a:effectLst/>
                <a:latin typeface="Aptos"/>
                <a:ea typeface="Aptos"/>
                <a:cs typeface="Arial" panose="020B0604020202020204" pitchFamily="34" charset="0"/>
              </a:rPr>
              <a:t>الهيئات القضائية المتخصصة واللجان شبه القضائية</a:t>
            </a:r>
            <a:endParaRPr lang="en-US" sz="16600" b="1" dirty="0">
              <a:solidFill>
                <a:schemeClr val="bg1"/>
              </a:solidFill>
              <a:latin typeface="+mj-lt"/>
            </a:endParaRPr>
          </a:p>
        </p:txBody>
      </p:sp>
      <p:sp>
        <p:nvSpPr>
          <p:cNvPr id="7" name="TextBox 6"/>
          <p:cNvSpPr txBox="1"/>
          <p:nvPr/>
        </p:nvSpPr>
        <p:spPr>
          <a:xfrm>
            <a:off x="3460501" y="4175357"/>
            <a:ext cx="5270995" cy="369332"/>
          </a:xfrm>
          <a:prstGeom prst="rect">
            <a:avLst/>
          </a:prstGeom>
          <a:noFill/>
        </p:spPr>
        <p:txBody>
          <a:bodyPr wrap="square" rtlCol="0">
            <a:spAutoFit/>
          </a:bodyPr>
          <a:lstStyle/>
          <a:p>
            <a:pPr algn="ctr"/>
            <a:r>
              <a:rPr lang="ar-SA" sz="1800" b="1" dirty="0">
                <a:solidFill>
                  <a:schemeClr val="bg1"/>
                </a:solidFill>
                <a:effectLst/>
                <a:latin typeface="Aptos"/>
                <a:ea typeface="Aptos"/>
                <a:cs typeface="Arial" panose="020B0604020202020204" pitchFamily="34" charset="0"/>
              </a:rPr>
              <a:t>دورة تأسيسية في التقاضي في المملكة العربية السعودية</a:t>
            </a:r>
            <a:endParaRPr lang="en-US" b="1" spc="300" dirty="0">
              <a:solidFill>
                <a:schemeClr val="bg1"/>
              </a:solidFill>
            </a:endParaRPr>
          </a:p>
        </p:txBody>
      </p:sp>
      <p:grpSp>
        <p:nvGrpSpPr>
          <p:cNvPr id="12" name="Group 11"/>
          <p:cNvGrpSpPr/>
          <p:nvPr/>
        </p:nvGrpSpPr>
        <p:grpSpPr>
          <a:xfrm>
            <a:off x="3124200" y="4057677"/>
            <a:ext cx="5943600" cy="604693"/>
            <a:chOff x="3124200" y="3640048"/>
            <a:chExt cx="5943600" cy="501184"/>
          </a:xfrm>
        </p:grpSpPr>
        <p:cxnSp>
          <p:nvCxnSpPr>
            <p:cNvPr id="9" name="Straight Connector 8"/>
            <p:cNvCxnSpPr/>
            <p:nvPr/>
          </p:nvCxnSpPr>
          <p:spPr>
            <a:xfrm>
              <a:off x="3124200" y="3640048"/>
              <a:ext cx="0" cy="5011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067800" y="3640048"/>
              <a:ext cx="0" cy="5011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3124200" y="4662370"/>
            <a:ext cx="594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124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558800"/>
            <a:ext cx="3238500" cy="53594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1571" y="4561970"/>
            <a:ext cx="2360067" cy="523220"/>
          </a:xfrm>
          <a:prstGeom prst="rect">
            <a:avLst/>
          </a:prstGeom>
          <a:noFill/>
        </p:spPr>
        <p:txBody>
          <a:bodyPr wrap="square" rtlCol="0">
            <a:spAutoFit/>
          </a:bodyPr>
          <a:lstStyle/>
          <a:p>
            <a:pPr algn="r"/>
            <a:r>
              <a:rPr lang="ar-SA" sz="2800" b="1" dirty="0">
                <a:solidFill>
                  <a:schemeClr val="bg1"/>
                </a:solidFill>
                <a:effectLst/>
                <a:latin typeface="Aptos"/>
                <a:ea typeface="Aptos"/>
                <a:cs typeface="Arial" panose="020B0604020202020204" pitchFamily="34" charset="0"/>
              </a:rPr>
              <a:t>فهرس المحتويات</a:t>
            </a:r>
            <a:endParaRPr lang="en-US" sz="5400" b="1" dirty="0">
              <a:solidFill>
                <a:schemeClr val="bg1"/>
              </a:solidFill>
              <a:latin typeface="+mj-lt"/>
            </a:endParaRPr>
          </a:p>
        </p:txBody>
      </p:sp>
      <p:sp>
        <p:nvSpPr>
          <p:cNvPr id="8" name="Rectangle 7"/>
          <p:cNvSpPr/>
          <p:nvPr/>
        </p:nvSpPr>
        <p:spPr>
          <a:xfrm>
            <a:off x="4541703" y="789387"/>
            <a:ext cx="6438900" cy="5371920"/>
          </a:xfrm>
          <a:prstGeom prst="rect">
            <a:avLst/>
          </a:prstGeom>
        </p:spPr>
        <p:txBody>
          <a:bodyPr wrap="square">
            <a:spAutoFit/>
          </a:bodyPr>
          <a:lstStyle/>
          <a:p>
            <a:pPr marL="342900" marR="0" lvl="0" indent="-342900" algn="r" rtl="1">
              <a:lnSpc>
                <a:spcPct val="115000"/>
              </a:lnSpc>
              <a:spcBef>
                <a:spcPts val="0"/>
              </a:spcBef>
              <a:spcAft>
                <a:spcPts val="800"/>
              </a:spcAft>
              <a:buClr>
                <a:schemeClr val="accent4"/>
              </a:buClr>
              <a:buFont typeface="+mj-lt"/>
              <a:buAutoNum type="arabicPeriod"/>
              <a:tabLst>
                <a:tab pos="457200" algn="l"/>
              </a:tabLst>
            </a:pPr>
            <a:r>
              <a:rPr lang="ar-SA" sz="1600" kern="100" dirty="0">
                <a:effectLst/>
                <a:latin typeface="Aptos"/>
                <a:ea typeface="Aptos"/>
                <a:cs typeface="Arial" panose="020B0604020202020204" pitchFamily="34" charset="0"/>
              </a:rPr>
              <a:t>مقدمة عن الهيئات القضائية المتخصصة واللجان شبه القضائية</a:t>
            </a:r>
            <a:endParaRPr lang="en-GB" sz="16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buClr>
              <a:buFont typeface="+mj-lt"/>
              <a:buAutoNum type="arabicPeriod"/>
              <a:tabLst>
                <a:tab pos="457200" algn="l"/>
              </a:tabLst>
            </a:pPr>
            <a:r>
              <a:rPr lang="ar-SA" sz="1600" kern="100" dirty="0">
                <a:effectLst/>
                <a:latin typeface="Aptos"/>
                <a:ea typeface="Aptos"/>
                <a:cs typeface="Arial" panose="020B0604020202020204" pitchFamily="34" charset="0"/>
              </a:rPr>
              <a:t>اللجنة المصرفية</a:t>
            </a:r>
            <a:endParaRPr lang="en-GB" sz="16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buClr>
              <a:buFont typeface="+mj-lt"/>
              <a:buAutoNum type="arabicPeriod"/>
              <a:tabLst>
                <a:tab pos="457200" algn="l"/>
              </a:tabLst>
            </a:pPr>
            <a:r>
              <a:rPr lang="ar-SA" sz="1600" kern="100" dirty="0">
                <a:effectLst/>
                <a:latin typeface="Aptos"/>
                <a:ea typeface="Aptos"/>
                <a:cs typeface="Arial" panose="020B0604020202020204" pitchFamily="34" charset="0"/>
              </a:rPr>
              <a:t>لجان الفصل في منازعات الأوراق المالية</a:t>
            </a:r>
            <a:endParaRPr lang="en-GB" sz="16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buClr>
              <a:buFont typeface="+mj-lt"/>
              <a:buAutoNum type="arabicPeriod"/>
              <a:tabLst>
                <a:tab pos="457200" algn="l"/>
              </a:tabLst>
            </a:pPr>
            <a:r>
              <a:rPr lang="ar-SA" sz="1600" kern="100" dirty="0">
                <a:effectLst/>
                <a:latin typeface="Aptos"/>
                <a:ea typeface="Aptos"/>
                <a:cs typeface="Arial" panose="020B0604020202020204" pitchFamily="34" charset="0"/>
              </a:rPr>
              <a:t>اللجان الجمركية</a:t>
            </a:r>
            <a:endParaRPr lang="en-GB" sz="16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buClr>
              <a:buFont typeface="+mj-lt"/>
              <a:buAutoNum type="arabicPeriod"/>
              <a:tabLst>
                <a:tab pos="457200" algn="l"/>
              </a:tabLst>
            </a:pPr>
            <a:r>
              <a:rPr lang="ar-SA" sz="1600" kern="100" dirty="0">
                <a:effectLst/>
                <a:latin typeface="Aptos"/>
                <a:ea typeface="Aptos"/>
                <a:cs typeface="Arial" panose="020B0604020202020204" pitchFamily="34" charset="0"/>
              </a:rPr>
              <a:t>اللجان الضريبية</a:t>
            </a:r>
            <a:endParaRPr lang="en-GB" sz="16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buClr>
              <a:buFont typeface="+mj-lt"/>
              <a:buAutoNum type="arabicPeriod"/>
              <a:tabLst>
                <a:tab pos="457200" algn="l"/>
              </a:tabLst>
            </a:pPr>
            <a:r>
              <a:rPr lang="ar-SA" sz="1600" kern="100" dirty="0">
                <a:effectLst/>
                <a:latin typeface="Aptos"/>
                <a:ea typeface="Aptos"/>
                <a:cs typeface="Arial" panose="020B0604020202020204" pitchFamily="34" charset="0"/>
              </a:rPr>
              <a:t>إجراءات التقاضي أمام الهيئات واللجان المتخصصة</a:t>
            </a:r>
            <a:endParaRPr lang="en-GB" sz="16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buClr>
              <a:buFont typeface="+mj-lt"/>
              <a:buAutoNum type="arabicPeriod"/>
              <a:tabLst>
                <a:tab pos="457200" algn="l"/>
              </a:tabLst>
            </a:pPr>
            <a:r>
              <a:rPr lang="ar-SA" sz="1600" kern="100" dirty="0">
                <a:effectLst/>
                <a:latin typeface="Aptos"/>
                <a:ea typeface="Aptos"/>
                <a:cs typeface="Arial" panose="020B0604020202020204" pitchFamily="34" charset="0"/>
              </a:rPr>
              <a:t>مقارنة بين الهيئات واللجان المتخصصة</a:t>
            </a:r>
            <a:endParaRPr lang="en-GB" sz="16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buClr>
              <a:buFont typeface="+mj-lt"/>
              <a:buAutoNum type="arabicPeriod"/>
              <a:tabLst>
                <a:tab pos="457200" algn="l"/>
              </a:tabLst>
            </a:pPr>
            <a:r>
              <a:rPr lang="ar-SA" sz="1600" kern="100" dirty="0">
                <a:effectLst/>
                <a:latin typeface="Aptos"/>
                <a:ea typeface="Aptos"/>
                <a:cs typeface="Arial" panose="020B0604020202020204" pitchFamily="34" charset="0"/>
              </a:rPr>
              <a:t>تحديات التقاضي أمام الهيئات واللجان المتخصصة</a:t>
            </a:r>
            <a:endParaRPr lang="en-GB" sz="16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buClr>
              <a:buFont typeface="+mj-lt"/>
              <a:buAutoNum type="arabicPeriod"/>
              <a:tabLst>
                <a:tab pos="457200" algn="l"/>
              </a:tabLst>
            </a:pPr>
            <a:r>
              <a:rPr lang="ar-SA" sz="1600" kern="100" dirty="0">
                <a:effectLst/>
                <a:latin typeface="Aptos"/>
                <a:ea typeface="Aptos"/>
                <a:cs typeface="Arial" panose="020B0604020202020204" pitchFamily="34" charset="0"/>
              </a:rPr>
              <a:t>نصائح للمحامين المتعاملين مع الهيئات واللجان المتخصصة</a:t>
            </a:r>
            <a:endParaRPr lang="en-GB" sz="16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buClr>
              <a:buFont typeface="+mj-lt"/>
              <a:buAutoNum type="arabicPeriod"/>
              <a:tabLst>
                <a:tab pos="457200" algn="l"/>
              </a:tabLst>
            </a:pPr>
            <a:r>
              <a:rPr lang="ar-SA" sz="1600" kern="100" dirty="0">
                <a:effectLst/>
                <a:latin typeface="Aptos"/>
                <a:ea typeface="Aptos"/>
                <a:cs typeface="Arial" panose="020B0604020202020204" pitchFamily="34" charset="0"/>
              </a:rPr>
              <a:t>ملخص الوحدة</a:t>
            </a:r>
            <a:endParaRPr lang="en-GB" sz="16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buClr>
              <a:buFont typeface="+mj-lt"/>
              <a:buAutoNum type="arabicPeriod"/>
              <a:tabLst>
                <a:tab pos="457200" algn="l"/>
              </a:tabLst>
            </a:pPr>
            <a:r>
              <a:rPr lang="ar-SA" sz="1600" kern="100" dirty="0">
                <a:effectLst/>
                <a:latin typeface="Aptos"/>
                <a:ea typeface="Aptos"/>
                <a:cs typeface="Arial" panose="020B0604020202020204" pitchFamily="34" charset="0"/>
              </a:rPr>
              <a:t>أسئلة تقييمية</a:t>
            </a:r>
            <a:endParaRPr lang="en-GB" sz="16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buClr>
              <a:buFont typeface="+mj-lt"/>
              <a:buAutoNum type="arabicPeriod"/>
              <a:tabLst>
                <a:tab pos="457200" algn="l"/>
              </a:tabLst>
            </a:pPr>
            <a:r>
              <a:rPr lang="ar-SA" sz="1600" kern="100" dirty="0">
                <a:effectLst/>
                <a:latin typeface="Aptos"/>
                <a:ea typeface="Aptos"/>
                <a:cs typeface="Arial" panose="020B0604020202020204" pitchFamily="34" charset="0"/>
              </a:rPr>
              <a:t>سؤال تطبيقي</a:t>
            </a:r>
            <a:endParaRPr lang="en-GB" sz="16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buClr>
              <a:buFont typeface="+mj-lt"/>
              <a:buAutoNum type="arabicPeriod"/>
              <a:tabLst>
                <a:tab pos="457200" algn="l"/>
              </a:tabLst>
            </a:pPr>
            <a:r>
              <a:rPr lang="ar-SA" sz="1600" kern="100" dirty="0">
                <a:effectLst/>
                <a:latin typeface="Aptos"/>
                <a:ea typeface="Aptos"/>
                <a:cs typeface="Arial" panose="020B0604020202020204" pitchFamily="34" charset="0"/>
              </a:rPr>
              <a:t>موارد إضافية</a:t>
            </a:r>
            <a:endParaRPr lang="en-GB" sz="16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buClr>
              <a:buFont typeface="+mj-lt"/>
              <a:buAutoNum type="arabicPeriod"/>
              <a:tabLst>
                <a:tab pos="457200" algn="l"/>
              </a:tabLst>
            </a:pPr>
            <a:r>
              <a:rPr lang="ar-SA" sz="1600" kern="100" dirty="0">
                <a:effectLst/>
                <a:latin typeface="Aptos"/>
                <a:ea typeface="Aptos"/>
                <a:cs typeface="Arial" panose="020B0604020202020204" pitchFamily="34" charset="0"/>
              </a:rPr>
              <a:t>الشريحة الختامية</a:t>
            </a:r>
            <a:endParaRPr lang="en-GB" sz="1600" kern="100" dirty="0">
              <a:effectLst/>
              <a:latin typeface="Aptos"/>
              <a:ea typeface="Aptos"/>
              <a:cs typeface="Arial" panose="020B0604020202020204" pitchFamily="34" charset="0"/>
            </a:endParaRPr>
          </a:p>
        </p:txBody>
      </p:sp>
      <p:sp>
        <p:nvSpPr>
          <p:cNvPr id="9" name="Plus 8"/>
          <p:cNvSpPr/>
          <p:nvPr/>
        </p:nvSpPr>
        <p:spPr>
          <a:xfrm>
            <a:off x="3860800" y="4140200"/>
            <a:ext cx="698500" cy="698500"/>
          </a:xfrm>
          <a:prstGeom prst="mathPlus">
            <a:avLst>
              <a:gd name="adj1" fmla="val 7273"/>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498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495800" y="0"/>
            <a:ext cx="7696200" cy="45593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2641600" y="393700"/>
            <a:ext cx="1193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641600" y="393700"/>
            <a:ext cx="0" cy="403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775131" y="542632"/>
            <a:ext cx="2420856" cy="769441"/>
          </a:xfrm>
          <a:prstGeom prst="rect">
            <a:avLst/>
          </a:prstGeom>
          <a:noFill/>
        </p:spPr>
        <p:txBody>
          <a:bodyPr wrap="none" rtlCol="0">
            <a:spAutoFit/>
          </a:bodyPr>
          <a:lstStyle/>
          <a:p>
            <a:pPr algn="l" rtl="1"/>
            <a:r>
              <a:rPr lang="ar-SA" sz="4400" b="1" dirty="0">
                <a:solidFill>
                  <a:schemeClr val="bg1"/>
                </a:solidFill>
                <a:effectLst/>
                <a:latin typeface="Aptos"/>
                <a:ea typeface="Aptos"/>
                <a:cs typeface="Arial" panose="020B0604020202020204" pitchFamily="34" charset="0"/>
              </a:rPr>
              <a:t>أهداف التعلم</a:t>
            </a:r>
            <a:endParaRPr lang="en-US" sz="8000" b="1" dirty="0">
              <a:solidFill>
                <a:schemeClr val="bg1"/>
              </a:solidFill>
              <a:latin typeface="+mj-lt"/>
            </a:endParaRPr>
          </a:p>
        </p:txBody>
      </p:sp>
      <p:sp>
        <p:nvSpPr>
          <p:cNvPr id="10" name="Rectangle 9"/>
          <p:cNvSpPr/>
          <p:nvPr/>
        </p:nvSpPr>
        <p:spPr>
          <a:xfrm>
            <a:off x="5176299" y="1359482"/>
            <a:ext cx="5979933" cy="2712024"/>
          </a:xfrm>
          <a:prstGeom prst="rect">
            <a:avLst/>
          </a:prstGeom>
        </p:spPr>
        <p:txBody>
          <a:bodyPr wrap="square">
            <a:spAutoFit/>
          </a:bodyPr>
          <a:lstStyle/>
          <a:p>
            <a:pPr marL="0" marR="0" algn="just" rtl="1">
              <a:lnSpc>
                <a:spcPct val="115000"/>
              </a:lnSpc>
              <a:spcBef>
                <a:spcPts val="0"/>
              </a:spcBef>
              <a:spcAft>
                <a:spcPts val="800"/>
              </a:spcAft>
            </a:pPr>
            <a:r>
              <a:rPr lang="ar-SA" sz="1800" b="1" kern="100" dirty="0">
                <a:solidFill>
                  <a:schemeClr val="bg1"/>
                </a:solidFill>
                <a:effectLst/>
                <a:latin typeface="Aptos"/>
                <a:ea typeface="Aptos"/>
                <a:cs typeface="Arial" panose="020B0604020202020204" pitchFamily="34" charset="0"/>
              </a:rPr>
              <a:t>بعد إكمال هذه الوحدة، سيكون المتدرب قادرًا على</a:t>
            </a:r>
            <a:r>
              <a:rPr lang="en-US" sz="1800" b="1" kern="100" dirty="0">
                <a:solidFill>
                  <a:schemeClr val="bg1"/>
                </a:solidFill>
                <a:effectLst/>
                <a:latin typeface="Aptos"/>
                <a:ea typeface="Aptos"/>
                <a:cs typeface="Arial" panose="020B0604020202020204" pitchFamily="34" charset="0"/>
              </a:rPr>
              <a:t>:</a:t>
            </a:r>
            <a:endParaRPr lang="en-GB" sz="1800" b="1" kern="100" dirty="0">
              <a:solidFill>
                <a:schemeClr val="bg1"/>
              </a:solidFill>
              <a:effectLst/>
              <a:latin typeface="Aptos"/>
              <a:ea typeface="Aptos"/>
              <a:cs typeface="Arial" panose="020B0604020202020204" pitchFamily="34" charset="0"/>
            </a:endParaRPr>
          </a:p>
          <a:p>
            <a:pPr marL="342900" marR="0" lvl="0" indent="-342900" algn="just" rtl="1">
              <a:lnSpc>
                <a:spcPct val="115000"/>
              </a:lnSpc>
              <a:spcBef>
                <a:spcPts val="0"/>
              </a:spcBef>
              <a:spcAft>
                <a:spcPts val="800"/>
              </a:spcAft>
              <a:buClr>
                <a:schemeClr val="bg1"/>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تحديد الهيئات القضائية المتخصصة واللجان شبه القضائية الرئيسية في المملكة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just" rtl="1">
              <a:lnSpc>
                <a:spcPct val="115000"/>
              </a:lnSpc>
              <a:spcBef>
                <a:spcPts val="0"/>
              </a:spcBef>
              <a:spcAft>
                <a:spcPts val="800"/>
              </a:spcAft>
              <a:buClr>
                <a:schemeClr val="bg1"/>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شرح اختصاصات كل هيئة ولجنة متخصصة بالتفصيل</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just" rtl="1">
              <a:lnSpc>
                <a:spcPct val="115000"/>
              </a:lnSpc>
              <a:spcBef>
                <a:spcPts val="0"/>
              </a:spcBef>
              <a:spcAft>
                <a:spcPts val="800"/>
              </a:spcAft>
              <a:buClr>
                <a:schemeClr val="bg1"/>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وصف إجراءات التقاضي الأساسية أمام هذه الهيئات واللجان</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just" rtl="1">
              <a:lnSpc>
                <a:spcPct val="115000"/>
              </a:lnSpc>
              <a:spcBef>
                <a:spcPts val="0"/>
              </a:spcBef>
              <a:spcAft>
                <a:spcPts val="800"/>
              </a:spcAft>
              <a:buClr>
                <a:schemeClr val="bg1"/>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التمييز بين الهيئات القضائية المتخصصة والمحاكم العامة فيما يتعلق بالاختصاصات والإجراءات</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p:txBody>
      </p:sp>
      <p:grpSp>
        <p:nvGrpSpPr>
          <p:cNvPr id="19" name="Group 18">
            <a:extLst>
              <a:ext uri="{FF2B5EF4-FFF2-40B4-BE49-F238E27FC236}">
                <a16:creationId xmlns:a16="http://schemas.microsoft.com/office/drawing/2014/main" id="{9E44A338-5BE7-4289-BE15-970C92BB1AE2}"/>
              </a:ext>
            </a:extLst>
          </p:cNvPr>
          <p:cNvGrpSpPr/>
          <p:nvPr/>
        </p:nvGrpSpPr>
        <p:grpSpPr>
          <a:xfrm>
            <a:off x="-36880" y="3339209"/>
            <a:ext cx="5213179" cy="3562440"/>
            <a:chOff x="582425" y="2159094"/>
            <a:chExt cx="5963026" cy="4074850"/>
          </a:xfrm>
        </p:grpSpPr>
        <p:sp>
          <p:nvSpPr>
            <p:cNvPr id="24" name="Freeform 16">
              <a:extLst>
                <a:ext uri="{FF2B5EF4-FFF2-40B4-BE49-F238E27FC236}">
                  <a16:creationId xmlns:a16="http://schemas.microsoft.com/office/drawing/2014/main" id="{26F5FCC2-4009-4936-BF8C-C2B4F1DBBBA5}"/>
                </a:ext>
              </a:extLst>
            </p:cNvPr>
            <p:cNvSpPr>
              <a:spLocks/>
            </p:cNvSpPr>
            <p:nvPr/>
          </p:nvSpPr>
          <p:spPr bwMode="auto">
            <a:xfrm>
              <a:off x="582425" y="4563957"/>
              <a:ext cx="3921089" cy="1669987"/>
            </a:xfrm>
            <a:custGeom>
              <a:avLst/>
              <a:gdLst>
                <a:gd name="T0" fmla="*/ 0 w 3421"/>
                <a:gd name="T1" fmla="*/ 398 h 1457"/>
                <a:gd name="T2" fmla="*/ 1644 w 3421"/>
                <a:gd name="T3" fmla="*/ 1457 h 1457"/>
                <a:gd name="T4" fmla="*/ 3421 w 3421"/>
                <a:gd name="T5" fmla="*/ 987 h 1457"/>
                <a:gd name="T6" fmla="*/ 1789 w 3421"/>
                <a:gd name="T7" fmla="*/ 0 h 1457"/>
                <a:gd name="T8" fmla="*/ 0 w 3421"/>
                <a:gd name="T9" fmla="*/ 398 h 1457"/>
              </a:gdLst>
              <a:ahLst/>
              <a:cxnLst>
                <a:cxn ang="0">
                  <a:pos x="T0" y="T1"/>
                </a:cxn>
                <a:cxn ang="0">
                  <a:pos x="T2" y="T3"/>
                </a:cxn>
                <a:cxn ang="0">
                  <a:pos x="T4" y="T5"/>
                </a:cxn>
                <a:cxn ang="0">
                  <a:pos x="T6" y="T7"/>
                </a:cxn>
                <a:cxn ang="0">
                  <a:pos x="T8" y="T9"/>
                </a:cxn>
              </a:cxnLst>
              <a:rect l="0" t="0" r="r" b="b"/>
              <a:pathLst>
                <a:path w="3421" h="1457">
                  <a:moveTo>
                    <a:pt x="0" y="398"/>
                  </a:moveTo>
                  <a:lnTo>
                    <a:pt x="1644" y="1457"/>
                  </a:lnTo>
                  <a:lnTo>
                    <a:pt x="3421" y="987"/>
                  </a:lnTo>
                  <a:lnTo>
                    <a:pt x="1789" y="0"/>
                  </a:lnTo>
                  <a:lnTo>
                    <a:pt x="0" y="398"/>
                  </a:lnTo>
                  <a:close/>
                </a:path>
              </a:pathLst>
            </a:custGeom>
            <a:solidFill>
              <a:srgbClr val="CFBEAF"/>
            </a:solidFill>
            <a:ln>
              <a:noFill/>
            </a:ln>
            <a:effectLst>
              <a:glow rad="939800">
                <a:schemeClr val="bg1">
                  <a:lumMod val="85000"/>
                  <a:alpha val="52000"/>
                </a:scheme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25" name="Group 24">
              <a:extLst>
                <a:ext uri="{FF2B5EF4-FFF2-40B4-BE49-F238E27FC236}">
                  <a16:creationId xmlns:a16="http://schemas.microsoft.com/office/drawing/2014/main" id="{92032501-D801-4A7B-816C-1EF569EFC9A8}"/>
                </a:ext>
              </a:extLst>
            </p:cNvPr>
            <p:cNvGrpSpPr/>
            <p:nvPr/>
          </p:nvGrpSpPr>
          <p:grpSpPr>
            <a:xfrm>
              <a:off x="582425" y="4188009"/>
              <a:ext cx="3921089" cy="2045935"/>
              <a:chOff x="582425" y="4188009"/>
              <a:chExt cx="3921089" cy="2045935"/>
            </a:xfrm>
          </p:grpSpPr>
          <p:sp>
            <p:nvSpPr>
              <p:cNvPr id="55" name="Freeform 17">
                <a:extLst>
                  <a:ext uri="{FF2B5EF4-FFF2-40B4-BE49-F238E27FC236}">
                    <a16:creationId xmlns:a16="http://schemas.microsoft.com/office/drawing/2014/main" id="{F9E9CCCB-B434-49AF-B95C-A5D5269BE04A}"/>
                  </a:ext>
                </a:extLst>
              </p:cNvPr>
              <p:cNvSpPr>
                <a:spLocks/>
              </p:cNvSpPr>
              <p:nvPr/>
            </p:nvSpPr>
            <p:spPr bwMode="auto">
              <a:xfrm>
                <a:off x="582425" y="4644189"/>
                <a:ext cx="1884323" cy="1589755"/>
              </a:xfrm>
              <a:custGeom>
                <a:avLst/>
                <a:gdLst>
                  <a:gd name="T0" fmla="*/ 0 w 1644"/>
                  <a:gd name="T1" fmla="*/ 0 h 1387"/>
                  <a:gd name="T2" fmla="*/ 0 w 1644"/>
                  <a:gd name="T3" fmla="*/ 328 h 1387"/>
                  <a:gd name="T4" fmla="*/ 1644 w 1644"/>
                  <a:gd name="T5" fmla="*/ 1387 h 1387"/>
                  <a:gd name="T6" fmla="*/ 1644 w 1644"/>
                  <a:gd name="T7" fmla="*/ 1057 h 1387"/>
                  <a:gd name="T8" fmla="*/ 0 w 1644"/>
                  <a:gd name="T9" fmla="*/ 0 h 1387"/>
                </a:gdLst>
                <a:ahLst/>
                <a:cxnLst>
                  <a:cxn ang="0">
                    <a:pos x="T0" y="T1"/>
                  </a:cxn>
                  <a:cxn ang="0">
                    <a:pos x="T2" y="T3"/>
                  </a:cxn>
                  <a:cxn ang="0">
                    <a:pos x="T4" y="T5"/>
                  </a:cxn>
                  <a:cxn ang="0">
                    <a:pos x="T6" y="T7"/>
                  </a:cxn>
                  <a:cxn ang="0">
                    <a:pos x="T8" y="T9"/>
                  </a:cxn>
                </a:cxnLst>
                <a:rect l="0" t="0" r="r" b="b"/>
                <a:pathLst>
                  <a:path w="1644" h="1387">
                    <a:moveTo>
                      <a:pt x="0" y="0"/>
                    </a:moveTo>
                    <a:lnTo>
                      <a:pt x="0" y="328"/>
                    </a:lnTo>
                    <a:lnTo>
                      <a:pt x="1644" y="1387"/>
                    </a:lnTo>
                    <a:lnTo>
                      <a:pt x="1644" y="1057"/>
                    </a:lnTo>
                    <a:lnTo>
                      <a:pt x="0" y="0"/>
                    </a:ln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Freeform 18">
                <a:extLst>
                  <a:ext uri="{FF2B5EF4-FFF2-40B4-BE49-F238E27FC236}">
                    <a16:creationId xmlns:a16="http://schemas.microsoft.com/office/drawing/2014/main" id="{96743C67-9E2A-4EBD-8C6A-55D7C5CD9D73}"/>
                  </a:ext>
                </a:extLst>
              </p:cNvPr>
              <p:cNvSpPr>
                <a:spLocks/>
              </p:cNvSpPr>
              <p:nvPr/>
            </p:nvSpPr>
            <p:spPr bwMode="auto">
              <a:xfrm>
                <a:off x="2466748" y="5342214"/>
                <a:ext cx="1923294" cy="848175"/>
              </a:xfrm>
              <a:custGeom>
                <a:avLst/>
                <a:gdLst>
                  <a:gd name="T0" fmla="*/ 1678 w 1678"/>
                  <a:gd name="T1" fmla="*/ 287 h 740"/>
                  <a:gd name="T2" fmla="*/ 1678 w 1678"/>
                  <a:gd name="T3" fmla="*/ 0 h 740"/>
                  <a:gd name="T4" fmla="*/ 0 w 1678"/>
                  <a:gd name="T5" fmla="*/ 448 h 740"/>
                  <a:gd name="T6" fmla="*/ 0 w 1678"/>
                  <a:gd name="T7" fmla="*/ 740 h 740"/>
                  <a:gd name="T8" fmla="*/ 1678 w 1678"/>
                  <a:gd name="T9" fmla="*/ 287 h 740"/>
                </a:gdLst>
                <a:ahLst/>
                <a:cxnLst>
                  <a:cxn ang="0">
                    <a:pos x="T0" y="T1"/>
                  </a:cxn>
                  <a:cxn ang="0">
                    <a:pos x="T2" y="T3"/>
                  </a:cxn>
                  <a:cxn ang="0">
                    <a:pos x="T4" y="T5"/>
                  </a:cxn>
                  <a:cxn ang="0">
                    <a:pos x="T6" y="T7"/>
                  </a:cxn>
                  <a:cxn ang="0">
                    <a:pos x="T8" y="T9"/>
                  </a:cxn>
                </a:cxnLst>
                <a:rect l="0" t="0" r="r" b="b"/>
                <a:pathLst>
                  <a:path w="1678" h="740">
                    <a:moveTo>
                      <a:pt x="1678" y="287"/>
                    </a:moveTo>
                    <a:lnTo>
                      <a:pt x="1678" y="0"/>
                    </a:lnTo>
                    <a:lnTo>
                      <a:pt x="0" y="448"/>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Freeform 19">
                <a:extLst>
                  <a:ext uri="{FF2B5EF4-FFF2-40B4-BE49-F238E27FC236}">
                    <a16:creationId xmlns:a16="http://schemas.microsoft.com/office/drawing/2014/main" id="{01DA34EF-92CA-4BDA-8C5D-3A7737888D48}"/>
                  </a:ext>
                </a:extLst>
              </p:cNvPr>
              <p:cNvSpPr>
                <a:spLocks/>
              </p:cNvSpPr>
              <p:nvPr/>
            </p:nvSpPr>
            <p:spPr bwMode="auto">
              <a:xfrm>
                <a:off x="582425" y="4188009"/>
                <a:ext cx="3921089" cy="1667695"/>
              </a:xfrm>
              <a:custGeom>
                <a:avLst/>
                <a:gdLst>
                  <a:gd name="T0" fmla="*/ 0 w 3421"/>
                  <a:gd name="T1" fmla="*/ 398 h 1455"/>
                  <a:gd name="T2" fmla="*/ 1644 w 3421"/>
                  <a:gd name="T3" fmla="*/ 1455 h 1455"/>
                  <a:gd name="T4" fmla="*/ 3421 w 3421"/>
                  <a:gd name="T5" fmla="*/ 987 h 1455"/>
                  <a:gd name="T6" fmla="*/ 1789 w 3421"/>
                  <a:gd name="T7" fmla="*/ 0 h 1455"/>
                  <a:gd name="T8" fmla="*/ 0 w 3421"/>
                  <a:gd name="T9" fmla="*/ 398 h 1455"/>
                </a:gdLst>
                <a:ahLst/>
                <a:cxnLst>
                  <a:cxn ang="0">
                    <a:pos x="T0" y="T1"/>
                  </a:cxn>
                  <a:cxn ang="0">
                    <a:pos x="T2" y="T3"/>
                  </a:cxn>
                  <a:cxn ang="0">
                    <a:pos x="T4" y="T5"/>
                  </a:cxn>
                  <a:cxn ang="0">
                    <a:pos x="T6" y="T7"/>
                  </a:cxn>
                  <a:cxn ang="0">
                    <a:pos x="T8" y="T9"/>
                  </a:cxn>
                </a:cxnLst>
                <a:rect l="0" t="0" r="r" b="b"/>
                <a:pathLst>
                  <a:path w="3421" h="1455">
                    <a:moveTo>
                      <a:pt x="0" y="398"/>
                    </a:moveTo>
                    <a:lnTo>
                      <a:pt x="1644" y="1455"/>
                    </a:lnTo>
                    <a:lnTo>
                      <a:pt x="3421" y="987"/>
                    </a:lnTo>
                    <a:lnTo>
                      <a:pt x="1789" y="0"/>
                    </a:lnTo>
                    <a:lnTo>
                      <a:pt x="0" y="398"/>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6" name="Group 25">
              <a:extLst>
                <a:ext uri="{FF2B5EF4-FFF2-40B4-BE49-F238E27FC236}">
                  <a16:creationId xmlns:a16="http://schemas.microsoft.com/office/drawing/2014/main" id="{6193514B-D389-4452-835D-2EF66130330E}"/>
                </a:ext>
              </a:extLst>
            </p:cNvPr>
            <p:cNvGrpSpPr/>
            <p:nvPr/>
          </p:nvGrpSpPr>
          <p:grpSpPr>
            <a:xfrm>
              <a:off x="1167737" y="3651022"/>
              <a:ext cx="3921089" cy="2043643"/>
              <a:chOff x="870117" y="3893440"/>
              <a:chExt cx="3921089" cy="2043643"/>
            </a:xfrm>
          </p:grpSpPr>
          <p:sp>
            <p:nvSpPr>
              <p:cNvPr id="50" name="Freeform 20">
                <a:extLst>
                  <a:ext uri="{FF2B5EF4-FFF2-40B4-BE49-F238E27FC236}">
                    <a16:creationId xmlns:a16="http://schemas.microsoft.com/office/drawing/2014/main" id="{CD4BEA8D-B155-4733-B5FA-B04223624D7B}"/>
                  </a:ext>
                </a:extLst>
              </p:cNvPr>
              <p:cNvSpPr>
                <a:spLocks/>
              </p:cNvSpPr>
              <p:nvPr/>
            </p:nvSpPr>
            <p:spPr bwMode="auto">
              <a:xfrm>
                <a:off x="870117" y="4269388"/>
                <a:ext cx="3921089" cy="1667695"/>
              </a:xfrm>
              <a:custGeom>
                <a:avLst/>
                <a:gdLst>
                  <a:gd name="T0" fmla="*/ 0 w 3421"/>
                  <a:gd name="T1" fmla="*/ 398 h 1455"/>
                  <a:gd name="T2" fmla="*/ 1644 w 3421"/>
                  <a:gd name="T3" fmla="*/ 1455 h 1455"/>
                  <a:gd name="T4" fmla="*/ 3421 w 3421"/>
                  <a:gd name="T5" fmla="*/ 986 h 1455"/>
                  <a:gd name="T6" fmla="*/ 1788 w 3421"/>
                  <a:gd name="T7" fmla="*/ 0 h 1455"/>
                  <a:gd name="T8" fmla="*/ 0 w 3421"/>
                  <a:gd name="T9" fmla="*/ 398 h 1455"/>
                </a:gdLst>
                <a:ahLst/>
                <a:cxnLst>
                  <a:cxn ang="0">
                    <a:pos x="T0" y="T1"/>
                  </a:cxn>
                  <a:cxn ang="0">
                    <a:pos x="T2" y="T3"/>
                  </a:cxn>
                  <a:cxn ang="0">
                    <a:pos x="T4" y="T5"/>
                  </a:cxn>
                  <a:cxn ang="0">
                    <a:pos x="T6" y="T7"/>
                  </a:cxn>
                  <a:cxn ang="0">
                    <a:pos x="T8" y="T9"/>
                  </a:cxn>
                </a:cxnLst>
                <a:rect l="0" t="0" r="r" b="b"/>
                <a:pathLst>
                  <a:path w="3421" h="1455">
                    <a:moveTo>
                      <a:pt x="0" y="398"/>
                    </a:moveTo>
                    <a:lnTo>
                      <a:pt x="1644" y="1455"/>
                    </a:lnTo>
                    <a:lnTo>
                      <a:pt x="3421" y="986"/>
                    </a:lnTo>
                    <a:lnTo>
                      <a:pt x="1788"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51" name="Group 50">
                <a:extLst>
                  <a:ext uri="{FF2B5EF4-FFF2-40B4-BE49-F238E27FC236}">
                    <a16:creationId xmlns:a16="http://schemas.microsoft.com/office/drawing/2014/main" id="{DB7293A2-91AD-4B5B-AD29-530FCFA0000E}"/>
                  </a:ext>
                </a:extLst>
              </p:cNvPr>
              <p:cNvGrpSpPr/>
              <p:nvPr/>
            </p:nvGrpSpPr>
            <p:grpSpPr>
              <a:xfrm>
                <a:off x="870117" y="3893440"/>
                <a:ext cx="3921089" cy="2043643"/>
                <a:chOff x="870117" y="3893440"/>
                <a:chExt cx="3921089" cy="2043643"/>
              </a:xfrm>
            </p:grpSpPr>
            <p:sp>
              <p:nvSpPr>
                <p:cNvPr id="52" name="Freeform 21">
                  <a:extLst>
                    <a:ext uri="{FF2B5EF4-FFF2-40B4-BE49-F238E27FC236}">
                      <a16:creationId xmlns:a16="http://schemas.microsoft.com/office/drawing/2014/main" id="{E6731082-4A5D-4E79-88D5-FABD522A6B7D}"/>
                    </a:ext>
                  </a:extLst>
                </p:cNvPr>
                <p:cNvSpPr>
                  <a:spLocks/>
                </p:cNvSpPr>
                <p:nvPr/>
              </p:nvSpPr>
              <p:spPr bwMode="auto">
                <a:xfrm>
                  <a:off x="870117" y="4349621"/>
                  <a:ext cx="1884323" cy="1587462"/>
                </a:xfrm>
                <a:custGeom>
                  <a:avLst/>
                  <a:gdLst>
                    <a:gd name="T0" fmla="*/ 0 w 1644"/>
                    <a:gd name="T1" fmla="*/ 0 h 1385"/>
                    <a:gd name="T2" fmla="*/ 0 w 1644"/>
                    <a:gd name="T3" fmla="*/ 328 h 1385"/>
                    <a:gd name="T4" fmla="*/ 1644 w 1644"/>
                    <a:gd name="T5" fmla="*/ 1385 h 1385"/>
                    <a:gd name="T6" fmla="*/ 1644 w 1644"/>
                    <a:gd name="T7" fmla="*/ 1057 h 1385"/>
                    <a:gd name="T8" fmla="*/ 0 w 1644"/>
                    <a:gd name="T9" fmla="*/ 0 h 1385"/>
                  </a:gdLst>
                  <a:ahLst/>
                  <a:cxnLst>
                    <a:cxn ang="0">
                      <a:pos x="T0" y="T1"/>
                    </a:cxn>
                    <a:cxn ang="0">
                      <a:pos x="T2" y="T3"/>
                    </a:cxn>
                    <a:cxn ang="0">
                      <a:pos x="T4" y="T5"/>
                    </a:cxn>
                    <a:cxn ang="0">
                      <a:pos x="T6" y="T7"/>
                    </a:cxn>
                    <a:cxn ang="0">
                      <a:pos x="T8" y="T9"/>
                    </a:cxn>
                  </a:cxnLst>
                  <a:rect l="0" t="0" r="r" b="b"/>
                  <a:pathLst>
                    <a:path w="1644" h="1385">
                      <a:moveTo>
                        <a:pt x="0" y="0"/>
                      </a:moveTo>
                      <a:lnTo>
                        <a:pt x="0" y="328"/>
                      </a:lnTo>
                      <a:lnTo>
                        <a:pt x="1644" y="1385"/>
                      </a:lnTo>
                      <a:lnTo>
                        <a:pt x="1644" y="1057"/>
                      </a:lnTo>
                      <a:lnTo>
                        <a:pt x="0" y="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3" name="Freeform 22">
                  <a:extLst>
                    <a:ext uri="{FF2B5EF4-FFF2-40B4-BE49-F238E27FC236}">
                      <a16:creationId xmlns:a16="http://schemas.microsoft.com/office/drawing/2014/main" id="{1FDB753C-81CE-404D-BBFE-EA13CC8FDDDD}"/>
                    </a:ext>
                  </a:extLst>
                </p:cNvPr>
                <p:cNvSpPr>
                  <a:spLocks/>
                </p:cNvSpPr>
                <p:nvPr/>
              </p:nvSpPr>
              <p:spPr bwMode="auto">
                <a:xfrm>
                  <a:off x="2754440" y="5045353"/>
                  <a:ext cx="1922147" cy="848175"/>
                </a:xfrm>
                <a:custGeom>
                  <a:avLst/>
                  <a:gdLst>
                    <a:gd name="T0" fmla="*/ 1677 w 1677"/>
                    <a:gd name="T1" fmla="*/ 287 h 740"/>
                    <a:gd name="T2" fmla="*/ 1677 w 1677"/>
                    <a:gd name="T3" fmla="*/ 0 h 740"/>
                    <a:gd name="T4" fmla="*/ 0 w 1677"/>
                    <a:gd name="T5" fmla="*/ 450 h 740"/>
                    <a:gd name="T6" fmla="*/ 0 w 1677"/>
                    <a:gd name="T7" fmla="*/ 740 h 740"/>
                    <a:gd name="T8" fmla="*/ 1677 w 1677"/>
                    <a:gd name="T9" fmla="*/ 287 h 740"/>
                  </a:gdLst>
                  <a:ahLst/>
                  <a:cxnLst>
                    <a:cxn ang="0">
                      <a:pos x="T0" y="T1"/>
                    </a:cxn>
                    <a:cxn ang="0">
                      <a:pos x="T2" y="T3"/>
                    </a:cxn>
                    <a:cxn ang="0">
                      <a:pos x="T4" y="T5"/>
                    </a:cxn>
                    <a:cxn ang="0">
                      <a:pos x="T6" y="T7"/>
                    </a:cxn>
                    <a:cxn ang="0">
                      <a:pos x="T8" y="T9"/>
                    </a:cxn>
                  </a:cxnLst>
                  <a:rect l="0" t="0" r="r" b="b"/>
                  <a:pathLst>
                    <a:path w="1677" h="740">
                      <a:moveTo>
                        <a:pt x="1677" y="287"/>
                      </a:moveTo>
                      <a:lnTo>
                        <a:pt x="1677" y="0"/>
                      </a:lnTo>
                      <a:lnTo>
                        <a:pt x="0" y="450"/>
                      </a:lnTo>
                      <a:lnTo>
                        <a:pt x="0" y="740"/>
                      </a:lnTo>
                      <a:lnTo>
                        <a:pt x="1677" y="287"/>
                      </a:lnTo>
                      <a:close/>
                    </a:path>
                  </a:pathLst>
                </a:custGeom>
                <a:solidFill>
                  <a:srgbClr val="EDE2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 name="Freeform 23">
                  <a:extLst>
                    <a:ext uri="{FF2B5EF4-FFF2-40B4-BE49-F238E27FC236}">
                      <a16:creationId xmlns:a16="http://schemas.microsoft.com/office/drawing/2014/main" id="{BFEC968D-78A5-4D7C-8423-805881AC9937}"/>
                    </a:ext>
                  </a:extLst>
                </p:cNvPr>
                <p:cNvSpPr>
                  <a:spLocks/>
                </p:cNvSpPr>
                <p:nvPr/>
              </p:nvSpPr>
              <p:spPr bwMode="auto">
                <a:xfrm>
                  <a:off x="870117" y="3893440"/>
                  <a:ext cx="3921089" cy="1667695"/>
                </a:xfrm>
                <a:custGeom>
                  <a:avLst/>
                  <a:gdLst>
                    <a:gd name="T0" fmla="*/ 0 w 3421"/>
                    <a:gd name="T1" fmla="*/ 398 h 1455"/>
                    <a:gd name="T2" fmla="*/ 1644 w 3421"/>
                    <a:gd name="T3" fmla="*/ 1455 h 1455"/>
                    <a:gd name="T4" fmla="*/ 3421 w 3421"/>
                    <a:gd name="T5" fmla="*/ 985 h 1455"/>
                    <a:gd name="T6" fmla="*/ 1788 w 3421"/>
                    <a:gd name="T7" fmla="*/ 0 h 1455"/>
                    <a:gd name="T8" fmla="*/ 0 w 3421"/>
                    <a:gd name="T9" fmla="*/ 398 h 1455"/>
                  </a:gdLst>
                  <a:ahLst/>
                  <a:cxnLst>
                    <a:cxn ang="0">
                      <a:pos x="T0" y="T1"/>
                    </a:cxn>
                    <a:cxn ang="0">
                      <a:pos x="T2" y="T3"/>
                    </a:cxn>
                    <a:cxn ang="0">
                      <a:pos x="T4" y="T5"/>
                    </a:cxn>
                    <a:cxn ang="0">
                      <a:pos x="T6" y="T7"/>
                    </a:cxn>
                    <a:cxn ang="0">
                      <a:pos x="T8" y="T9"/>
                    </a:cxn>
                  </a:cxnLst>
                  <a:rect l="0" t="0" r="r" b="b"/>
                  <a:pathLst>
                    <a:path w="3421" h="1455">
                      <a:moveTo>
                        <a:pt x="0" y="398"/>
                      </a:moveTo>
                      <a:lnTo>
                        <a:pt x="1644" y="1455"/>
                      </a:lnTo>
                      <a:lnTo>
                        <a:pt x="3421" y="985"/>
                      </a:lnTo>
                      <a:lnTo>
                        <a:pt x="1788" y="0"/>
                      </a:lnTo>
                      <a:lnTo>
                        <a:pt x="0" y="39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27" name="Group 26">
              <a:extLst>
                <a:ext uri="{FF2B5EF4-FFF2-40B4-BE49-F238E27FC236}">
                  <a16:creationId xmlns:a16="http://schemas.microsoft.com/office/drawing/2014/main" id="{7853B8BF-2A65-4CAC-8A8F-A9DAD43EC482}"/>
                </a:ext>
              </a:extLst>
            </p:cNvPr>
            <p:cNvGrpSpPr/>
            <p:nvPr/>
          </p:nvGrpSpPr>
          <p:grpSpPr>
            <a:xfrm>
              <a:off x="1639410" y="3166362"/>
              <a:ext cx="3921089" cy="2043643"/>
              <a:chOff x="596179" y="3246993"/>
              <a:chExt cx="3921089" cy="2043643"/>
            </a:xfrm>
          </p:grpSpPr>
          <p:sp>
            <p:nvSpPr>
              <p:cNvPr id="45" name="Freeform 24">
                <a:extLst>
                  <a:ext uri="{FF2B5EF4-FFF2-40B4-BE49-F238E27FC236}">
                    <a16:creationId xmlns:a16="http://schemas.microsoft.com/office/drawing/2014/main" id="{16047EED-6A63-4612-955C-53D86DFF957A}"/>
                  </a:ext>
                </a:extLst>
              </p:cNvPr>
              <p:cNvSpPr>
                <a:spLocks/>
              </p:cNvSpPr>
              <p:nvPr/>
            </p:nvSpPr>
            <p:spPr bwMode="auto">
              <a:xfrm>
                <a:off x="596179" y="3622941"/>
                <a:ext cx="3921089" cy="1667695"/>
              </a:xfrm>
              <a:custGeom>
                <a:avLst/>
                <a:gdLst>
                  <a:gd name="T0" fmla="*/ 0 w 3421"/>
                  <a:gd name="T1" fmla="*/ 398 h 1455"/>
                  <a:gd name="T2" fmla="*/ 1644 w 3421"/>
                  <a:gd name="T3" fmla="*/ 1455 h 1455"/>
                  <a:gd name="T4" fmla="*/ 3421 w 3421"/>
                  <a:gd name="T5" fmla="*/ 986 h 1455"/>
                  <a:gd name="T6" fmla="*/ 1788 w 3421"/>
                  <a:gd name="T7" fmla="*/ 0 h 1455"/>
                  <a:gd name="T8" fmla="*/ 0 w 3421"/>
                  <a:gd name="T9" fmla="*/ 398 h 1455"/>
                </a:gdLst>
                <a:ahLst/>
                <a:cxnLst>
                  <a:cxn ang="0">
                    <a:pos x="T0" y="T1"/>
                  </a:cxn>
                  <a:cxn ang="0">
                    <a:pos x="T2" y="T3"/>
                  </a:cxn>
                  <a:cxn ang="0">
                    <a:pos x="T4" y="T5"/>
                  </a:cxn>
                  <a:cxn ang="0">
                    <a:pos x="T6" y="T7"/>
                  </a:cxn>
                  <a:cxn ang="0">
                    <a:pos x="T8" y="T9"/>
                  </a:cxn>
                </a:cxnLst>
                <a:rect l="0" t="0" r="r" b="b"/>
                <a:pathLst>
                  <a:path w="3421" h="1455">
                    <a:moveTo>
                      <a:pt x="0" y="398"/>
                    </a:moveTo>
                    <a:lnTo>
                      <a:pt x="1644" y="1455"/>
                    </a:lnTo>
                    <a:lnTo>
                      <a:pt x="3421" y="986"/>
                    </a:lnTo>
                    <a:lnTo>
                      <a:pt x="1788"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46" name="Group 45">
                <a:extLst>
                  <a:ext uri="{FF2B5EF4-FFF2-40B4-BE49-F238E27FC236}">
                    <a16:creationId xmlns:a16="http://schemas.microsoft.com/office/drawing/2014/main" id="{429D3C3B-AC2A-49FC-9541-6B52D6837CC6}"/>
                  </a:ext>
                </a:extLst>
              </p:cNvPr>
              <p:cNvGrpSpPr/>
              <p:nvPr/>
            </p:nvGrpSpPr>
            <p:grpSpPr>
              <a:xfrm>
                <a:off x="596179" y="3246993"/>
                <a:ext cx="3921089" cy="2043643"/>
                <a:chOff x="596179" y="3246993"/>
                <a:chExt cx="3921089" cy="2043643"/>
              </a:xfrm>
            </p:grpSpPr>
            <p:sp>
              <p:nvSpPr>
                <p:cNvPr id="47" name="Freeform 25">
                  <a:extLst>
                    <a:ext uri="{FF2B5EF4-FFF2-40B4-BE49-F238E27FC236}">
                      <a16:creationId xmlns:a16="http://schemas.microsoft.com/office/drawing/2014/main" id="{ACAFF09D-E745-4699-ADE7-35FF60DDFFA4}"/>
                    </a:ext>
                  </a:extLst>
                </p:cNvPr>
                <p:cNvSpPr>
                  <a:spLocks/>
                </p:cNvSpPr>
                <p:nvPr/>
              </p:nvSpPr>
              <p:spPr bwMode="auto">
                <a:xfrm>
                  <a:off x="596179" y="3703174"/>
                  <a:ext cx="1884323" cy="1587462"/>
                </a:xfrm>
                <a:custGeom>
                  <a:avLst/>
                  <a:gdLst>
                    <a:gd name="T0" fmla="*/ 0 w 1644"/>
                    <a:gd name="T1" fmla="*/ 0 h 1385"/>
                    <a:gd name="T2" fmla="*/ 0 w 1644"/>
                    <a:gd name="T3" fmla="*/ 328 h 1385"/>
                    <a:gd name="T4" fmla="*/ 1644 w 1644"/>
                    <a:gd name="T5" fmla="*/ 1385 h 1385"/>
                    <a:gd name="T6" fmla="*/ 1644 w 1644"/>
                    <a:gd name="T7" fmla="*/ 1057 h 1385"/>
                    <a:gd name="T8" fmla="*/ 0 w 1644"/>
                    <a:gd name="T9" fmla="*/ 0 h 1385"/>
                  </a:gdLst>
                  <a:ahLst/>
                  <a:cxnLst>
                    <a:cxn ang="0">
                      <a:pos x="T0" y="T1"/>
                    </a:cxn>
                    <a:cxn ang="0">
                      <a:pos x="T2" y="T3"/>
                    </a:cxn>
                    <a:cxn ang="0">
                      <a:pos x="T4" y="T5"/>
                    </a:cxn>
                    <a:cxn ang="0">
                      <a:pos x="T6" y="T7"/>
                    </a:cxn>
                    <a:cxn ang="0">
                      <a:pos x="T8" y="T9"/>
                    </a:cxn>
                  </a:cxnLst>
                  <a:rect l="0" t="0" r="r" b="b"/>
                  <a:pathLst>
                    <a:path w="1644" h="1385">
                      <a:moveTo>
                        <a:pt x="0" y="0"/>
                      </a:moveTo>
                      <a:lnTo>
                        <a:pt x="0" y="328"/>
                      </a:lnTo>
                      <a:lnTo>
                        <a:pt x="1644" y="1385"/>
                      </a:lnTo>
                      <a:lnTo>
                        <a:pt x="1644" y="1057"/>
                      </a:lnTo>
                      <a:lnTo>
                        <a:pt x="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26">
                  <a:extLst>
                    <a:ext uri="{FF2B5EF4-FFF2-40B4-BE49-F238E27FC236}">
                      <a16:creationId xmlns:a16="http://schemas.microsoft.com/office/drawing/2014/main" id="{6A7A7B4F-924F-4BE4-8679-A122C809C70D}"/>
                    </a:ext>
                  </a:extLst>
                </p:cNvPr>
                <p:cNvSpPr>
                  <a:spLocks/>
                </p:cNvSpPr>
                <p:nvPr/>
              </p:nvSpPr>
              <p:spPr bwMode="auto">
                <a:xfrm>
                  <a:off x="2480503" y="4398906"/>
                  <a:ext cx="1922147" cy="848175"/>
                </a:xfrm>
                <a:custGeom>
                  <a:avLst/>
                  <a:gdLst>
                    <a:gd name="T0" fmla="*/ 1677 w 1677"/>
                    <a:gd name="T1" fmla="*/ 287 h 740"/>
                    <a:gd name="T2" fmla="*/ 1677 w 1677"/>
                    <a:gd name="T3" fmla="*/ 0 h 740"/>
                    <a:gd name="T4" fmla="*/ 0 w 1677"/>
                    <a:gd name="T5" fmla="*/ 450 h 740"/>
                    <a:gd name="T6" fmla="*/ 0 w 1677"/>
                    <a:gd name="T7" fmla="*/ 740 h 740"/>
                    <a:gd name="T8" fmla="*/ 1677 w 1677"/>
                    <a:gd name="T9" fmla="*/ 287 h 740"/>
                  </a:gdLst>
                  <a:ahLst/>
                  <a:cxnLst>
                    <a:cxn ang="0">
                      <a:pos x="T0" y="T1"/>
                    </a:cxn>
                    <a:cxn ang="0">
                      <a:pos x="T2" y="T3"/>
                    </a:cxn>
                    <a:cxn ang="0">
                      <a:pos x="T4" y="T5"/>
                    </a:cxn>
                    <a:cxn ang="0">
                      <a:pos x="T6" y="T7"/>
                    </a:cxn>
                    <a:cxn ang="0">
                      <a:pos x="T8" y="T9"/>
                    </a:cxn>
                  </a:cxnLst>
                  <a:rect l="0" t="0" r="r" b="b"/>
                  <a:pathLst>
                    <a:path w="1677" h="740">
                      <a:moveTo>
                        <a:pt x="1677" y="287"/>
                      </a:moveTo>
                      <a:lnTo>
                        <a:pt x="1677" y="0"/>
                      </a:lnTo>
                      <a:lnTo>
                        <a:pt x="0" y="450"/>
                      </a:lnTo>
                      <a:lnTo>
                        <a:pt x="0" y="740"/>
                      </a:lnTo>
                      <a:lnTo>
                        <a:pt x="1677" y="287"/>
                      </a:lnTo>
                      <a:close/>
                    </a:path>
                  </a:pathLst>
                </a:custGeom>
                <a:solidFill>
                  <a:srgbClr val="EDE2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27">
                  <a:extLst>
                    <a:ext uri="{FF2B5EF4-FFF2-40B4-BE49-F238E27FC236}">
                      <a16:creationId xmlns:a16="http://schemas.microsoft.com/office/drawing/2014/main" id="{3A65A36E-141A-4C03-812B-FE61C49259A8}"/>
                    </a:ext>
                  </a:extLst>
                </p:cNvPr>
                <p:cNvSpPr>
                  <a:spLocks/>
                </p:cNvSpPr>
                <p:nvPr/>
              </p:nvSpPr>
              <p:spPr bwMode="auto">
                <a:xfrm>
                  <a:off x="596179" y="3246993"/>
                  <a:ext cx="3921089" cy="1667695"/>
                </a:xfrm>
                <a:custGeom>
                  <a:avLst/>
                  <a:gdLst>
                    <a:gd name="T0" fmla="*/ 0 w 3421"/>
                    <a:gd name="T1" fmla="*/ 398 h 1455"/>
                    <a:gd name="T2" fmla="*/ 1644 w 3421"/>
                    <a:gd name="T3" fmla="*/ 1455 h 1455"/>
                    <a:gd name="T4" fmla="*/ 3421 w 3421"/>
                    <a:gd name="T5" fmla="*/ 985 h 1455"/>
                    <a:gd name="T6" fmla="*/ 1788 w 3421"/>
                    <a:gd name="T7" fmla="*/ 0 h 1455"/>
                    <a:gd name="T8" fmla="*/ 0 w 3421"/>
                    <a:gd name="T9" fmla="*/ 398 h 1455"/>
                  </a:gdLst>
                  <a:ahLst/>
                  <a:cxnLst>
                    <a:cxn ang="0">
                      <a:pos x="T0" y="T1"/>
                    </a:cxn>
                    <a:cxn ang="0">
                      <a:pos x="T2" y="T3"/>
                    </a:cxn>
                    <a:cxn ang="0">
                      <a:pos x="T4" y="T5"/>
                    </a:cxn>
                    <a:cxn ang="0">
                      <a:pos x="T6" y="T7"/>
                    </a:cxn>
                    <a:cxn ang="0">
                      <a:pos x="T8" y="T9"/>
                    </a:cxn>
                  </a:cxnLst>
                  <a:rect l="0" t="0" r="r" b="b"/>
                  <a:pathLst>
                    <a:path w="3421" h="1455">
                      <a:moveTo>
                        <a:pt x="0" y="398"/>
                      </a:moveTo>
                      <a:lnTo>
                        <a:pt x="1644" y="1455"/>
                      </a:lnTo>
                      <a:lnTo>
                        <a:pt x="3421" y="985"/>
                      </a:lnTo>
                      <a:lnTo>
                        <a:pt x="1788" y="0"/>
                      </a:lnTo>
                      <a:lnTo>
                        <a:pt x="0" y="39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28" name="Group 27">
              <a:extLst>
                <a:ext uri="{FF2B5EF4-FFF2-40B4-BE49-F238E27FC236}">
                  <a16:creationId xmlns:a16="http://schemas.microsoft.com/office/drawing/2014/main" id="{8C105710-11CB-44C1-ABF8-6A01E1D4A198}"/>
                </a:ext>
              </a:extLst>
            </p:cNvPr>
            <p:cNvGrpSpPr/>
            <p:nvPr/>
          </p:nvGrpSpPr>
          <p:grpSpPr>
            <a:xfrm>
              <a:off x="2117163" y="2636564"/>
              <a:ext cx="3921089" cy="2045935"/>
              <a:chOff x="827708" y="2824052"/>
              <a:chExt cx="3921089" cy="2045935"/>
            </a:xfrm>
          </p:grpSpPr>
          <p:sp>
            <p:nvSpPr>
              <p:cNvPr id="40" name="Freeform 28">
                <a:extLst>
                  <a:ext uri="{FF2B5EF4-FFF2-40B4-BE49-F238E27FC236}">
                    <a16:creationId xmlns:a16="http://schemas.microsoft.com/office/drawing/2014/main" id="{18C5DA35-9C11-421F-B16F-C6E487B07CD4}"/>
                  </a:ext>
                </a:extLst>
              </p:cNvPr>
              <p:cNvSpPr>
                <a:spLocks/>
              </p:cNvSpPr>
              <p:nvPr/>
            </p:nvSpPr>
            <p:spPr bwMode="auto">
              <a:xfrm>
                <a:off x="827708" y="3201146"/>
                <a:ext cx="3921089" cy="1668841"/>
              </a:xfrm>
              <a:custGeom>
                <a:avLst/>
                <a:gdLst>
                  <a:gd name="T0" fmla="*/ 0 w 3421"/>
                  <a:gd name="T1" fmla="*/ 398 h 1456"/>
                  <a:gd name="T2" fmla="*/ 1644 w 3421"/>
                  <a:gd name="T3" fmla="*/ 1456 h 1456"/>
                  <a:gd name="T4" fmla="*/ 3421 w 3421"/>
                  <a:gd name="T5" fmla="*/ 987 h 1456"/>
                  <a:gd name="T6" fmla="*/ 1789 w 3421"/>
                  <a:gd name="T7" fmla="*/ 0 h 1456"/>
                  <a:gd name="T8" fmla="*/ 0 w 3421"/>
                  <a:gd name="T9" fmla="*/ 398 h 1456"/>
                </a:gdLst>
                <a:ahLst/>
                <a:cxnLst>
                  <a:cxn ang="0">
                    <a:pos x="T0" y="T1"/>
                  </a:cxn>
                  <a:cxn ang="0">
                    <a:pos x="T2" y="T3"/>
                  </a:cxn>
                  <a:cxn ang="0">
                    <a:pos x="T4" y="T5"/>
                  </a:cxn>
                  <a:cxn ang="0">
                    <a:pos x="T6" y="T7"/>
                  </a:cxn>
                  <a:cxn ang="0">
                    <a:pos x="T8" y="T9"/>
                  </a:cxn>
                </a:cxnLst>
                <a:rect l="0" t="0" r="r" b="b"/>
                <a:pathLst>
                  <a:path w="3421" h="1456">
                    <a:moveTo>
                      <a:pt x="0" y="398"/>
                    </a:moveTo>
                    <a:lnTo>
                      <a:pt x="1644" y="1456"/>
                    </a:lnTo>
                    <a:lnTo>
                      <a:pt x="3421" y="987"/>
                    </a:lnTo>
                    <a:lnTo>
                      <a:pt x="1789"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41" name="Group 40">
                <a:extLst>
                  <a:ext uri="{FF2B5EF4-FFF2-40B4-BE49-F238E27FC236}">
                    <a16:creationId xmlns:a16="http://schemas.microsoft.com/office/drawing/2014/main" id="{E3B3CC91-F072-4E76-A534-AAA89FACA8C8}"/>
                  </a:ext>
                </a:extLst>
              </p:cNvPr>
              <p:cNvGrpSpPr/>
              <p:nvPr/>
            </p:nvGrpSpPr>
            <p:grpSpPr>
              <a:xfrm>
                <a:off x="827708" y="2824052"/>
                <a:ext cx="3921089" cy="2045935"/>
                <a:chOff x="827708" y="2824052"/>
                <a:chExt cx="3921089" cy="2045935"/>
              </a:xfrm>
            </p:grpSpPr>
            <p:sp>
              <p:nvSpPr>
                <p:cNvPr id="42" name="Freeform 29">
                  <a:extLst>
                    <a:ext uri="{FF2B5EF4-FFF2-40B4-BE49-F238E27FC236}">
                      <a16:creationId xmlns:a16="http://schemas.microsoft.com/office/drawing/2014/main" id="{DE364A6B-F629-4D65-9E4D-B781D6A1B08F}"/>
                    </a:ext>
                  </a:extLst>
                </p:cNvPr>
                <p:cNvSpPr>
                  <a:spLocks/>
                </p:cNvSpPr>
                <p:nvPr/>
              </p:nvSpPr>
              <p:spPr bwMode="auto">
                <a:xfrm>
                  <a:off x="827708" y="3281379"/>
                  <a:ext cx="1884323" cy="1588608"/>
                </a:xfrm>
                <a:custGeom>
                  <a:avLst/>
                  <a:gdLst>
                    <a:gd name="T0" fmla="*/ 0 w 1644"/>
                    <a:gd name="T1" fmla="*/ 0 h 1386"/>
                    <a:gd name="T2" fmla="*/ 0 w 1644"/>
                    <a:gd name="T3" fmla="*/ 328 h 1386"/>
                    <a:gd name="T4" fmla="*/ 1644 w 1644"/>
                    <a:gd name="T5" fmla="*/ 1386 h 1386"/>
                    <a:gd name="T6" fmla="*/ 1644 w 1644"/>
                    <a:gd name="T7" fmla="*/ 1056 h 1386"/>
                    <a:gd name="T8" fmla="*/ 0 w 1644"/>
                    <a:gd name="T9" fmla="*/ 0 h 1386"/>
                  </a:gdLst>
                  <a:ahLst/>
                  <a:cxnLst>
                    <a:cxn ang="0">
                      <a:pos x="T0" y="T1"/>
                    </a:cxn>
                    <a:cxn ang="0">
                      <a:pos x="T2" y="T3"/>
                    </a:cxn>
                    <a:cxn ang="0">
                      <a:pos x="T4" y="T5"/>
                    </a:cxn>
                    <a:cxn ang="0">
                      <a:pos x="T6" y="T7"/>
                    </a:cxn>
                    <a:cxn ang="0">
                      <a:pos x="T8" y="T9"/>
                    </a:cxn>
                  </a:cxnLst>
                  <a:rect l="0" t="0" r="r" b="b"/>
                  <a:pathLst>
                    <a:path w="1644" h="1386">
                      <a:moveTo>
                        <a:pt x="0" y="0"/>
                      </a:moveTo>
                      <a:lnTo>
                        <a:pt x="0" y="328"/>
                      </a:lnTo>
                      <a:lnTo>
                        <a:pt x="1644" y="1386"/>
                      </a:lnTo>
                      <a:lnTo>
                        <a:pt x="1644" y="1056"/>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30">
                  <a:extLst>
                    <a:ext uri="{FF2B5EF4-FFF2-40B4-BE49-F238E27FC236}">
                      <a16:creationId xmlns:a16="http://schemas.microsoft.com/office/drawing/2014/main" id="{2E60B624-B27D-4705-BDB7-32BABA00CD19}"/>
                    </a:ext>
                  </a:extLst>
                </p:cNvPr>
                <p:cNvSpPr>
                  <a:spLocks/>
                </p:cNvSpPr>
                <p:nvPr/>
              </p:nvSpPr>
              <p:spPr bwMode="auto">
                <a:xfrm>
                  <a:off x="2712031" y="3978258"/>
                  <a:ext cx="1923294" cy="848175"/>
                </a:xfrm>
                <a:custGeom>
                  <a:avLst/>
                  <a:gdLst>
                    <a:gd name="T0" fmla="*/ 1678 w 1678"/>
                    <a:gd name="T1" fmla="*/ 287 h 740"/>
                    <a:gd name="T2" fmla="*/ 1678 w 1678"/>
                    <a:gd name="T3" fmla="*/ 0 h 740"/>
                    <a:gd name="T4" fmla="*/ 0 w 1678"/>
                    <a:gd name="T5" fmla="*/ 448 h 740"/>
                    <a:gd name="T6" fmla="*/ 0 w 1678"/>
                    <a:gd name="T7" fmla="*/ 740 h 740"/>
                    <a:gd name="T8" fmla="*/ 1678 w 1678"/>
                    <a:gd name="T9" fmla="*/ 287 h 740"/>
                  </a:gdLst>
                  <a:ahLst/>
                  <a:cxnLst>
                    <a:cxn ang="0">
                      <a:pos x="T0" y="T1"/>
                    </a:cxn>
                    <a:cxn ang="0">
                      <a:pos x="T2" y="T3"/>
                    </a:cxn>
                    <a:cxn ang="0">
                      <a:pos x="T4" y="T5"/>
                    </a:cxn>
                    <a:cxn ang="0">
                      <a:pos x="T6" y="T7"/>
                    </a:cxn>
                    <a:cxn ang="0">
                      <a:pos x="T8" y="T9"/>
                    </a:cxn>
                  </a:cxnLst>
                  <a:rect l="0" t="0" r="r" b="b"/>
                  <a:pathLst>
                    <a:path w="1678" h="740">
                      <a:moveTo>
                        <a:pt x="1678" y="287"/>
                      </a:moveTo>
                      <a:lnTo>
                        <a:pt x="1678" y="0"/>
                      </a:lnTo>
                      <a:lnTo>
                        <a:pt x="0" y="448"/>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31">
                  <a:extLst>
                    <a:ext uri="{FF2B5EF4-FFF2-40B4-BE49-F238E27FC236}">
                      <a16:creationId xmlns:a16="http://schemas.microsoft.com/office/drawing/2014/main" id="{70ED78C4-D997-4F74-8077-D3AA481289EE}"/>
                    </a:ext>
                  </a:extLst>
                </p:cNvPr>
                <p:cNvSpPr>
                  <a:spLocks/>
                </p:cNvSpPr>
                <p:nvPr/>
              </p:nvSpPr>
              <p:spPr bwMode="auto">
                <a:xfrm>
                  <a:off x="827708" y="2824052"/>
                  <a:ext cx="3921089" cy="1667695"/>
                </a:xfrm>
                <a:custGeom>
                  <a:avLst/>
                  <a:gdLst>
                    <a:gd name="T0" fmla="*/ 0 w 3421"/>
                    <a:gd name="T1" fmla="*/ 399 h 1455"/>
                    <a:gd name="T2" fmla="*/ 1644 w 3421"/>
                    <a:gd name="T3" fmla="*/ 1455 h 1455"/>
                    <a:gd name="T4" fmla="*/ 3421 w 3421"/>
                    <a:gd name="T5" fmla="*/ 987 h 1455"/>
                    <a:gd name="T6" fmla="*/ 1789 w 3421"/>
                    <a:gd name="T7" fmla="*/ 0 h 1455"/>
                    <a:gd name="T8" fmla="*/ 0 w 3421"/>
                    <a:gd name="T9" fmla="*/ 399 h 1455"/>
                  </a:gdLst>
                  <a:ahLst/>
                  <a:cxnLst>
                    <a:cxn ang="0">
                      <a:pos x="T0" y="T1"/>
                    </a:cxn>
                    <a:cxn ang="0">
                      <a:pos x="T2" y="T3"/>
                    </a:cxn>
                    <a:cxn ang="0">
                      <a:pos x="T4" y="T5"/>
                    </a:cxn>
                    <a:cxn ang="0">
                      <a:pos x="T6" y="T7"/>
                    </a:cxn>
                    <a:cxn ang="0">
                      <a:pos x="T8" y="T9"/>
                    </a:cxn>
                  </a:cxnLst>
                  <a:rect l="0" t="0" r="r" b="b"/>
                  <a:pathLst>
                    <a:path w="3421" h="1455">
                      <a:moveTo>
                        <a:pt x="0" y="399"/>
                      </a:moveTo>
                      <a:lnTo>
                        <a:pt x="1644" y="1455"/>
                      </a:lnTo>
                      <a:lnTo>
                        <a:pt x="3421" y="987"/>
                      </a:lnTo>
                      <a:lnTo>
                        <a:pt x="1789" y="0"/>
                      </a:lnTo>
                      <a:lnTo>
                        <a:pt x="0" y="39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29" name="Group 28">
              <a:extLst>
                <a:ext uri="{FF2B5EF4-FFF2-40B4-BE49-F238E27FC236}">
                  <a16:creationId xmlns:a16="http://schemas.microsoft.com/office/drawing/2014/main" id="{A9F92433-E66D-41D0-8673-D41E404CE596}"/>
                </a:ext>
              </a:extLst>
            </p:cNvPr>
            <p:cNvGrpSpPr/>
            <p:nvPr/>
          </p:nvGrpSpPr>
          <p:grpSpPr>
            <a:xfrm>
              <a:off x="2626654" y="2159094"/>
              <a:ext cx="3918797" cy="2043643"/>
              <a:chOff x="1101645" y="2520314"/>
              <a:chExt cx="3918797" cy="2043643"/>
            </a:xfrm>
          </p:grpSpPr>
          <p:sp>
            <p:nvSpPr>
              <p:cNvPr id="35" name="Freeform 32">
                <a:extLst>
                  <a:ext uri="{FF2B5EF4-FFF2-40B4-BE49-F238E27FC236}">
                    <a16:creationId xmlns:a16="http://schemas.microsoft.com/office/drawing/2014/main" id="{9F262E07-3024-4D47-B8BD-2648DBC27066}"/>
                  </a:ext>
                </a:extLst>
              </p:cNvPr>
              <p:cNvSpPr>
                <a:spLocks/>
              </p:cNvSpPr>
              <p:nvPr/>
            </p:nvSpPr>
            <p:spPr bwMode="auto">
              <a:xfrm>
                <a:off x="1101645" y="2896262"/>
                <a:ext cx="3918797" cy="1667695"/>
              </a:xfrm>
              <a:custGeom>
                <a:avLst/>
                <a:gdLst>
                  <a:gd name="T0" fmla="*/ 0 w 3419"/>
                  <a:gd name="T1" fmla="*/ 399 h 1455"/>
                  <a:gd name="T2" fmla="*/ 1643 w 3419"/>
                  <a:gd name="T3" fmla="*/ 1455 h 1455"/>
                  <a:gd name="T4" fmla="*/ 3419 w 3419"/>
                  <a:gd name="T5" fmla="*/ 988 h 1455"/>
                  <a:gd name="T6" fmla="*/ 1787 w 3419"/>
                  <a:gd name="T7" fmla="*/ 0 h 1455"/>
                  <a:gd name="T8" fmla="*/ 0 w 3419"/>
                  <a:gd name="T9" fmla="*/ 399 h 1455"/>
                </a:gdLst>
                <a:ahLst/>
                <a:cxnLst>
                  <a:cxn ang="0">
                    <a:pos x="T0" y="T1"/>
                  </a:cxn>
                  <a:cxn ang="0">
                    <a:pos x="T2" y="T3"/>
                  </a:cxn>
                  <a:cxn ang="0">
                    <a:pos x="T4" y="T5"/>
                  </a:cxn>
                  <a:cxn ang="0">
                    <a:pos x="T6" y="T7"/>
                  </a:cxn>
                  <a:cxn ang="0">
                    <a:pos x="T8" y="T9"/>
                  </a:cxn>
                </a:cxnLst>
                <a:rect l="0" t="0" r="r" b="b"/>
                <a:pathLst>
                  <a:path w="3419" h="1455">
                    <a:moveTo>
                      <a:pt x="0" y="399"/>
                    </a:moveTo>
                    <a:lnTo>
                      <a:pt x="1643" y="1455"/>
                    </a:lnTo>
                    <a:lnTo>
                      <a:pt x="3419" y="988"/>
                    </a:lnTo>
                    <a:lnTo>
                      <a:pt x="1787" y="0"/>
                    </a:lnTo>
                    <a:lnTo>
                      <a:pt x="0" y="399"/>
                    </a:lnTo>
                    <a:close/>
                  </a:path>
                </a:pathLst>
              </a:custGeom>
              <a:solidFill>
                <a:srgbClr val="CFBE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6" name="Group 35">
                <a:extLst>
                  <a:ext uri="{FF2B5EF4-FFF2-40B4-BE49-F238E27FC236}">
                    <a16:creationId xmlns:a16="http://schemas.microsoft.com/office/drawing/2014/main" id="{FACDA8DC-631F-4118-9A37-556E24A59832}"/>
                  </a:ext>
                </a:extLst>
              </p:cNvPr>
              <p:cNvGrpSpPr/>
              <p:nvPr/>
            </p:nvGrpSpPr>
            <p:grpSpPr>
              <a:xfrm>
                <a:off x="1101645" y="2520314"/>
                <a:ext cx="3918797" cy="2043642"/>
                <a:chOff x="1101645" y="2520314"/>
                <a:chExt cx="3918797" cy="2043642"/>
              </a:xfrm>
            </p:grpSpPr>
            <p:sp>
              <p:nvSpPr>
                <p:cNvPr id="37" name="Freeform 33">
                  <a:extLst>
                    <a:ext uri="{FF2B5EF4-FFF2-40B4-BE49-F238E27FC236}">
                      <a16:creationId xmlns:a16="http://schemas.microsoft.com/office/drawing/2014/main" id="{BB1AB82B-E29B-4098-8F11-91AC6296391E}"/>
                    </a:ext>
                  </a:extLst>
                </p:cNvPr>
                <p:cNvSpPr>
                  <a:spLocks/>
                </p:cNvSpPr>
                <p:nvPr/>
              </p:nvSpPr>
              <p:spPr bwMode="auto">
                <a:xfrm>
                  <a:off x="1101645" y="2976494"/>
                  <a:ext cx="1883177" cy="1587462"/>
                </a:xfrm>
                <a:custGeom>
                  <a:avLst/>
                  <a:gdLst>
                    <a:gd name="T0" fmla="*/ 0 w 1643"/>
                    <a:gd name="T1" fmla="*/ 0 h 1385"/>
                    <a:gd name="T2" fmla="*/ 0 w 1643"/>
                    <a:gd name="T3" fmla="*/ 329 h 1385"/>
                    <a:gd name="T4" fmla="*/ 1643 w 1643"/>
                    <a:gd name="T5" fmla="*/ 1385 h 1385"/>
                    <a:gd name="T6" fmla="*/ 1643 w 1643"/>
                    <a:gd name="T7" fmla="*/ 1057 h 1385"/>
                    <a:gd name="T8" fmla="*/ 0 w 1643"/>
                    <a:gd name="T9" fmla="*/ 0 h 1385"/>
                  </a:gdLst>
                  <a:ahLst/>
                  <a:cxnLst>
                    <a:cxn ang="0">
                      <a:pos x="T0" y="T1"/>
                    </a:cxn>
                    <a:cxn ang="0">
                      <a:pos x="T2" y="T3"/>
                    </a:cxn>
                    <a:cxn ang="0">
                      <a:pos x="T4" y="T5"/>
                    </a:cxn>
                    <a:cxn ang="0">
                      <a:pos x="T6" y="T7"/>
                    </a:cxn>
                    <a:cxn ang="0">
                      <a:pos x="T8" y="T9"/>
                    </a:cxn>
                  </a:cxnLst>
                  <a:rect l="0" t="0" r="r" b="b"/>
                  <a:pathLst>
                    <a:path w="1643" h="1385">
                      <a:moveTo>
                        <a:pt x="0" y="0"/>
                      </a:moveTo>
                      <a:lnTo>
                        <a:pt x="0" y="329"/>
                      </a:lnTo>
                      <a:lnTo>
                        <a:pt x="1643" y="1385"/>
                      </a:lnTo>
                      <a:lnTo>
                        <a:pt x="1643" y="105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34">
                  <a:extLst>
                    <a:ext uri="{FF2B5EF4-FFF2-40B4-BE49-F238E27FC236}">
                      <a16:creationId xmlns:a16="http://schemas.microsoft.com/office/drawing/2014/main" id="{41A32D0F-6C72-43A6-944E-F90034355D29}"/>
                    </a:ext>
                  </a:extLst>
                </p:cNvPr>
                <p:cNvSpPr>
                  <a:spLocks/>
                </p:cNvSpPr>
                <p:nvPr/>
              </p:nvSpPr>
              <p:spPr bwMode="auto">
                <a:xfrm>
                  <a:off x="2984823" y="3672227"/>
                  <a:ext cx="1923294" cy="848175"/>
                </a:xfrm>
                <a:custGeom>
                  <a:avLst/>
                  <a:gdLst>
                    <a:gd name="T0" fmla="*/ 1678 w 1678"/>
                    <a:gd name="T1" fmla="*/ 287 h 740"/>
                    <a:gd name="T2" fmla="*/ 1678 w 1678"/>
                    <a:gd name="T3" fmla="*/ 0 h 740"/>
                    <a:gd name="T4" fmla="*/ 0 w 1678"/>
                    <a:gd name="T5" fmla="*/ 450 h 740"/>
                    <a:gd name="T6" fmla="*/ 0 w 1678"/>
                    <a:gd name="T7" fmla="*/ 740 h 740"/>
                    <a:gd name="T8" fmla="*/ 1678 w 1678"/>
                    <a:gd name="T9" fmla="*/ 287 h 740"/>
                  </a:gdLst>
                  <a:ahLst/>
                  <a:cxnLst>
                    <a:cxn ang="0">
                      <a:pos x="T0" y="T1"/>
                    </a:cxn>
                    <a:cxn ang="0">
                      <a:pos x="T2" y="T3"/>
                    </a:cxn>
                    <a:cxn ang="0">
                      <a:pos x="T4" y="T5"/>
                    </a:cxn>
                    <a:cxn ang="0">
                      <a:pos x="T6" y="T7"/>
                    </a:cxn>
                    <a:cxn ang="0">
                      <a:pos x="T8" y="T9"/>
                    </a:cxn>
                  </a:cxnLst>
                  <a:rect l="0" t="0" r="r" b="b"/>
                  <a:pathLst>
                    <a:path w="1678" h="740">
                      <a:moveTo>
                        <a:pt x="1678" y="287"/>
                      </a:moveTo>
                      <a:lnTo>
                        <a:pt x="1678" y="0"/>
                      </a:lnTo>
                      <a:lnTo>
                        <a:pt x="0" y="450"/>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35">
                  <a:extLst>
                    <a:ext uri="{FF2B5EF4-FFF2-40B4-BE49-F238E27FC236}">
                      <a16:creationId xmlns:a16="http://schemas.microsoft.com/office/drawing/2014/main" id="{F985B6B6-0B99-484B-822E-4985A33443DB}"/>
                    </a:ext>
                  </a:extLst>
                </p:cNvPr>
                <p:cNvSpPr>
                  <a:spLocks/>
                </p:cNvSpPr>
                <p:nvPr/>
              </p:nvSpPr>
              <p:spPr bwMode="auto">
                <a:xfrm>
                  <a:off x="1101645" y="2520314"/>
                  <a:ext cx="3918797" cy="1667695"/>
                </a:xfrm>
                <a:custGeom>
                  <a:avLst/>
                  <a:gdLst>
                    <a:gd name="T0" fmla="*/ 0 w 3419"/>
                    <a:gd name="T1" fmla="*/ 398 h 1455"/>
                    <a:gd name="T2" fmla="*/ 1643 w 3419"/>
                    <a:gd name="T3" fmla="*/ 1455 h 1455"/>
                    <a:gd name="T4" fmla="*/ 3419 w 3419"/>
                    <a:gd name="T5" fmla="*/ 987 h 1455"/>
                    <a:gd name="T6" fmla="*/ 1787 w 3419"/>
                    <a:gd name="T7" fmla="*/ 0 h 1455"/>
                    <a:gd name="T8" fmla="*/ 0 w 3419"/>
                    <a:gd name="T9" fmla="*/ 398 h 1455"/>
                  </a:gdLst>
                  <a:ahLst/>
                  <a:cxnLst>
                    <a:cxn ang="0">
                      <a:pos x="T0" y="T1"/>
                    </a:cxn>
                    <a:cxn ang="0">
                      <a:pos x="T2" y="T3"/>
                    </a:cxn>
                    <a:cxn ang="0">
                      <a:pos x="T4" y="T5"/>
                    </a:cxn>
                    <a:cxn ang="0">
                      <a:pos x="T6" y="T7"/>
                    </a:cxn>
                    <a:cxn ang="0">
                      <a:pos x="T8" y="T9"/>
                    </a:cxn>
                  </a:cxnLst>
                  <a:rect l="0" t="0" r="r" b="b"/>
                  <a:pathLst>
                    <a:path w="3419" h="1455">
                      <a:moveTo>
                        <a:pt x="0" y="398"/>
                      </a:moveTo>
                      <a:lnTo>
                        <a:pt x="1643" y="1455"/>
                      </a:lnTo>
                      <a:lnTo>
                        <a:pt x="3419" y="987"/>
                      </a:lnTo>
                      <a:lnTo>
                        <a:pt x="1787" y="0"/>
                      </a:lnTo>
                      <a:lnTo>
                        <a:pt x="0" y="39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grpSp>
        <p:nvGrpSpPr>
          <p:cNvPr id="21" name="Group 20">
            <a:extLst>
              <a:ext uri="{FF2B5EF4-FFF2-40B4-BE49-F238E27FC236}">
                <a16:creationId xmlns:a16="http://schemas.microsoft.com/office/drawing/2014/main" id="{12DC3A8C-0865-4B9A-9403-D0165C492718}"/>
              </a:ext>
            </a:extLst>
          </p:cNvPr>
          <p:cNvGrpSpPr/>
          <p:nvPr/>
        </p:nvGrpSpPr>
        <p:grpSpPr>
          <a:xfrm>
            <a:off x="2915615" y="2886080"/>
            <a:ext cx="389221" cy="1191248"/>
            <a:chOff x="3901681" y="1632533"/>
            <a:chExt cx="445205" cy="1362592"/>
          </a:xfrm>
        </p:grpSpPr>
        <p:sp>
          <p:nvSpPr>
            <p:cNvPr id="22" name="Freeform 12">
              <a:extLst>
                <a:ext uri="{FF2B5EF4-FFF2-40B4-BE49-F238E27FC236}">
                  <a16:creationId xmlns:a16="http://schemas.microsoft.com/office/drawing/2014/main" id="{E507DAC4-7FE5-4A80-A3EF-07CA2F4CBA23}"/>
                </a:ext>
              </a:extLst>
            </p:cNvPr>
            <p:cNvSpPr>
              <a:spLocks/>
            </p:cNvSpPr>
            <p:nvPr/>
          </p:nvSpPr>
          <p:spPr bwMode="auto">
            <a:xfrm>
              <a:off x="4013108" y="1632533"/>
              <a:ext cx="132133" cy="201176"/>
            </a:xfrm>
            <a:custGeom>
              <a:avLst/>
              <a:gdLst>
                <a:gd name="T0" fmla="*/ 18 w 110"/>
                <a:gd name="T1" fmla="*/ 157 h 167"/>
                <a:gd name="T2" fmla="*/ 59 w 110"/>
                <a:gd name="T3" fmla="*/ 166 h 167"/>
                <a:gd name="T4" fmla="*/ 81 w 110"/>
                <a:gd name="T5" fmla="*/ 157 h 167"/>
                <a:gd name="T6" fmla="*/ 94 w 110"/>
                <a:gd name="T7" fmla="*/ 148 h 167"/>
                <a:gd name="T8" fmla="*/ 105 w 110"/>
                <a:gd name="T9" fmla="*/ 101 h 167"/>
                <a:gd name="T10" fmla="*/ 110 w 110"/>
                <a:gd name="T11" fmla="*/ 62 h 167"/>
                <a:gd name="T12" fmla="*/ 38 w 110"/>
                <a:gd name="T13" fmla="*/ 9 h 167"/>
                <a:gd name="T14" fmla="*/ 3 w 110"/>
                <a:gd name="T15" fmla="*/ 84 h 167"/>
                <a:gd name="T16" fmla="*/ 8 w 110"/>
                <a:gd name="T17" fmla="*/ 113 h 167"/>
                <a:gd name="T18" fmla="*/ 13 w 110"/>
                <a:gd name="T19" fmla="*/ 125 h 167"/>
                <a:gd name="T20" fmla="*/ 18 w 110"/>
                <a:gd name="T21" fmla="*/ 157 h 167"/>
                <a:gd name="T22" fmla="*/ 18 w 110"/>
                <a:gd name="T23" fmla="*/ 1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67">
                  <a:moveTo>
                    <a:pt x="18" y="157"/>
                  </a:moveTo>
                  <a:cubicBezTo>
                    <a:pt x="15" y="164"/>
                    <a:pt x="55" y="167"/>
                    <a:pt x="59" y="166"/>
                  </a:cubicBezTo>
                  <a:cubicBezTo>
                    <a:pt x="67" y="164"/>
                    <a:pt x="75" y="161"/>
                    <a:pt x="81" y="157"/>
                  </a:cubicBezTo>
                  <a:cubicBezTo>
                    <a:pt x="85" y="155"/>
                    <a:pt x="90" y="149"/>
                    <a:pt x="94" y="148"/>
                  </a:cubicBezTo>
                  <a:cubicBezTo>
                    <a:pt x="86" y="141"/>
                    <a:pt x="102" y="109"/>
                    <a:pt x="105" y="101"/>
                  </a:cubicBezTo>
                  <a:cubicBezTo>
                    <a:pt x="109" y="88"/>
                    <a:pt x="110" y="76"/>
                    <a:pt x="110" y="62"/>
                  </a:cubicBezTo>
                  <a:cubicBezTo>
                    <a:pt x="108" y="23"/>
                    <a:pt x="77" y="0"/>
                    <a:pt x="38" y="9"/>
                  </a:cubicBezTo>
                  <a:cubicBezTo>
                    <a:pt x="3" y="17"/>
                    <a:pt x="0" y="55"/>
                    <a:pt x="3" y="84"/>
                  </a:cubicBezTo>
                  <a:cubicBezTo>
                    <a:pt x="4" y="94"/>
                    <a:pt x="7" y="103"/>
                    <a:pt x="8" y="113"/>
                  </a:cubicBezTo>
                  <a:cubicBezTo>
                    <a:pt x="8" y="118"/>
                    <a:pt x="10" y="121"/>
                    <a:pt x="13" y="125"/>
                  </a:cubicBezTo>
                  <a:cubicBezTo>
                    <a:pt x="20" y="135"/>
                    <a:pt x="21" y="145"/>
                    <a:pt x="18" y="157"/>
                  </a:cubicBezTo>
                  <a:cubicBezTo>
                    <a:pt x="18" y="157"/>
                    <a:pt x="26" y="131"/>
                    <a:pt x="18" y="15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13">
              <a:extLst>
                <a:ext uri="{FF2B5EF4-FFF2-40B4-BE49-F238E27FC236}">
                  <a16:creationId xmlns:a16="http://schemas.microsoft.com/office/drawing/2014/main" id="{0B284152-4E8E-441D-AF88-87A84EDADAF0}"/>
                </a:ext>
              </a:extLst>
            </p:cNvPr>
            <p:cNvSpPr>
              <a:spLocks/>
            </p:cNvSpPr>
            <p:nvPr/>
          </p:nvSpPr>
          <p:spPr bwMode="auto">
            <a:xfrm>
              <a:off x="3901681" y="1827353"/>
              <a:ext cx="445205" cy="1167772"/>
            </a:xfrm>
            <a:custGeom>
              <a:avLst/>
              <a:gdLst>
                <a:gd name="T0" fmla="*/ 356 w 369"/>
                <a:gd name="T1" fmla="*/ 203 h 968"/>
                <a:gd name="T2" fmla="*/ 311 w 369"/>
                <a:gd name="T3" fmla="*/ 42 h 968"/>
                <a:gd name="T4" fmla="*/ 282 w 369"/>
                <a:gd name="T5" fmla="*/ 26 h 968"/>
                <a:gd name="T6" fmla="*/ 193 w 369"/>
                <a:gd name="T7" fmla="*/ 47 h 968"/>
                <a:gd name="T8" fmla="*/ 211 w 369"/>
                <a:gd name="T9" fmla="*/ 184 h 968"/>
                <a:gd name="T10" fmla="*/ 246 w 369"/>
                <a:gd name="T11" fmla="*/ 325 h 968"/>
                <a:gd name="T12" fmla="*/ 89 w 369"/>
                <a:gd name="T13" fmla="*/ 364 h 968"/>
                <a:gd name="T14" fmla="*/ 74 w 369"/>
                <a:gd name="T15" fmla="*/ 327 h 968"/>
                <a:gd name="T16" fmla="*/ 109 w 369"/>
                <a:gd name="T17" fmla="*/ 132 h 968"/>
                <a:gd name="T18" fmla="*/ 114 w 369"/>
                <a:gd name="T19" fmla="*/ 15 h 968"/>
                <a:gd name="T20" fmla="*/ 20 w 369"/>
                <a:gd name="T21" fmla="*/ 81 h 968"/>
                <a:gd name="T22" fmla="*/ 3 w 369"/>
                <a:gd name="T23" fmla="*/ 444 h 968"/>
                <a:gd name="T24" fmla="*/ 17 w 369"/>
                <a:gd name="T25" fmla="*/ 514 h 968"/>
                <a:gd name="T26" fmla="*/ 40 w 369"/>
                <a:gd name="T27" fmla="*/ 530 h 968"/>
                <a:gd name="T28" fmla="*/ 35 w 369"/>
                <a:gd name="T29" fmla="*/ 500 h 968"/>
                <a:gd name="T30" fmla="*/ 44 w 369"/>
                <a:gd name="T31" fmla="*/ 502 h 968"/>
                <a:gd name="T32" fmla="*/ 55 w 369"/>
                <a:gd name="T33" fmla="*/ 503 h 968"/>
                <a:gd name="T34" fmla="*/ 54 w 369"/>
                <a:gd name="T35" fmla="*/ 470 h 968"/>
                <a:gd name="T36" fmla="*/ 60 w 369"/>
                <a:gd name="T37" fmla="*/ 444 h 968"/>
                <a:gd name="T38" fmla="*/ 69 w 369"/>
                <a:gd name="T39" fmla="*/ 534 h 968"/>
                <a:gd name="T40" fmla="*/ 86 w 369"/>
                <a:gd name="T41" fmla="*/ 773 h 968"/>
                <a:gd name="T42" fmla="*/ 118 w 369"/>
                <a:gd name="T43" fmla="*/ 871 h 968"/>
                <a:gd name="T44" fmla="*/ 89 w 369"/>
                <a:gd name="T45" fmla="*/ 928 h 968"/>
                <a:gd name="T46" fmla="*/ 151 w 369"/>
                <a:gd name="T47" fmla="*/ 916 h 968"/>
                <a:gd name="T48" fmla="*/ 177 w 369"/>
                <a:gd name="T49" fmla="*/ 873 h 968"/>
                <a:gd name="T50" fmla="*/ 176 w 369"/>
                <a:gd name="T51" fmla="*/ 824 h 968"/>
                <a:gd name="T52" fmla="*/ 170 w 369"/>
                <a:gd name="T53" fmla="*/ 706 h 968"/>
                <a:gd name="T54" fmla="*/ 171 w 369"/>
                <a:gd name="T55" fmla="*/ 499 h 968"/>
                <a:gd name="T56" fmla="*/ 241 w 369"/>
                <a:gd name="T57" fmla="*/ 837 h 968"/>
                <a:gd name="T58" fmla="*/ 268 w 369"/>
                <a:gd name="T59" fmla="*/ 894 h 968"/>
                <a:gd name="T60" fmla="*/ 262 w 369"/>
                <a:gd name="T61" fmla="*/ 922 h 968"/>
                <a:gd name="T62" fmla="*/ 355 w 369"/>
                <a:gd name="T63" fmla="*/ 949 h 968"/>
                <a:gd name="T64" fmla="*/ 334 w 369"/>
                <a:gd name="T65" fmla="*/ 877 h 968"/>
                <a:gd name="T66" fmla="*/ 329 w 369"/>
                <a:gd name="T67" fmla="*/ 738 h 968"/>
                <a:gd name="T68" fmla="*/ 308 w 369"/>
                <a:gd name="T69" fmla="*/ 622 h 968"/>
                <a:gd name="T70" fmla="*/ 296 w 369"/>
                <a:gd name="T71" fmla="*/ 484 h 968"/>
                <a:gd name="T72" fmla="*/ 281 w 369"/>
                <a:gd name="T73" fmla="*/ 399 h 968"/>
                <a:gd name="T74" fmla="*/ 284 w 369"/>
                <a:gd name="T75" fmla="*/ 405 h 968"/>
                <a:gd name="T76" fmla="*/ 316 w 369"/>
                <a:gd name="T77" fmla="*/ 343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9" h="968">
                  <a:moveTo>
                    <a:pt x="316" y="343"/>
                  </a:moveTo>
                  <a:cubicBezTo>
                    <a:pt x="338" y="301"/>
                    <a:pt x="358" y="252"/>
                    <a:pt x="356" y="203"/>
                  </a:cubicBezTo>
                  <a:cubicBezTo>
                    <a:pt x="356" y="183"/>
                    <a:pt x="350" y="164"/>
                    <a:pt x="344" y="145"/>
                  </a:cubicBezTo>
                  <a:cubicBezTo>
                    <a:pt x="334" y="110"/>
                    <a:pt x="323" y="76"/>
                    <a:pt x="311" y="42"/>
                  </a:cubicBezTo>
                  <a:cubicBezTo>
                    <a:pt x="310" y="38"/>
                    <a:pt x="309" y="34"/>
                    <a:pt x="307" y="30"/>
                  </a:cubicBezTo>
                  <a:cubicBezTo>
                    <a:pt x="305" y="28"/>
                    <a:pt x="285" y="27"/>
                    <a:pt x="282" y="26"/>
                  </a:cubicBezTo>
                  <a:cubicBezTo>
                    <a:pt x="256" y="21"/>
                    <a:pt x="231" y="11"/>
                    <a:pt x="207" y="0"/>
                  </a:cubicBezTo>
                  <a:cubicBezTo>
                    <a:pt x="213" y="7"/>
                    <a:pt x="192" y="37"/>
                    <a:pt x="193" y="47"/>
                  </a:cubicBezTo>
                  <a:cubicBezTo>
                    <a:pt x="194" y="55"/>
                    <a:pt x="195" y="64"/>
                    <a:pt x="197" y="73"/>
                  </a:cubicBezTo>
                  <a:cubicBezTo>
                    <a:pt x="201" y="110"/>
                    <a:pt x="206" y="147"/>
                    <a:pt x="211" y="184"/>
                  </a:cubicBezTo>
                  <a:cubicBezTo>
                    <a:pt x="214" y="212"/>
                    <a:pt x="218" y="239"/>
                    <a:pt x="226" y="266"/>
                  </a:cubicBezTo>
                  <a:cubicBezTo>
                    <a:pt x="232" y="286"/>
                    <a:pt x="239" y="305"/>
                    <a:pt x="246" y="325"/>
                  </a:cubicBezTo>
                  <a:cubicBezTo>
                    <a:pt x="248" y="331"/>
                    <a:pt x="254" y="355"/>
                    <a:pt x="261" y="357"/>
                  </a:cubicBezTo>
                  <a:cubicBezTo>
                    <a:pt x="212" y="385"/>
                    <a:pt x="139" y="393"/>
                    <a:pt x="89" y="364"/>
                  </a:cubicBezTo>
                  <a:cubicBezTo>
                    <a:pt x="84" y="361"/>
                    <a:pt x="71" y="356"/>
                    <a:pt x="72" y="349"/>
                  </a:cubicBezTo>
                  <a:cubicBezTo>
                    <a:pt x="73" y="341"/>
                    <a:pt x="73" y="334"/>
                    <a:pt x="74" y="327"/>
                  </a:cubicBezTo>
                  <a:cubicBezTo>
                    <a:pt x="78" y="302"/>
                    <a:pt x="81" y="278"/>
                    <a:pt x="85" y="254"/>
                  </a:cubicBezTo>
                  <a:cubicBezTo>
                    <a:pt x="92" y="213"/>
                    <a:pt x="104" y="173"/>
                    <a:pt x="109" y="132"/>
                  </a:cubicBezTo>
                  <a:cubicBezTo>
                    <a:pt x="113" y="107"/>
                    <a:pt x="116" y="82"/>
                    <a:pt x="119" y="58"/>
                  </a:cubicBezTo>
                  <a:cubicBezTo>
                    <a:pt x="120" y="41"/>
                    <a:pt x="118" y="31"/>
                    <a:pt x="114" y="15"/>
                  </a:cubicBezTo>
                  <a:cubicBezTo>
                    <a:pt x="94" y="36"/>
                    <a:pt x="64" y="49"/>
                    <a:pt x="39" y="62"/>
                  </a:cubicBezTo>
                  <a:cubicBezTo>
                    <a:pt x="24" y="69"/>
                    <a:pt x="21" y="67"/>
                    <a:pt x="20" y="81"/>
                  </a:cubicBezTo>
                  <a:cubicBezTo>
                    <a:pt x="15" y="130"/>
                    <a:pt x="11" y="178"/>
                    <a:pt x="7" y="226"/>
                  </a:cubicBezTo>
                  <a:cubicBezTo>
                    <a:pt x="0" y="298"/>
                    <a:pt x="3" y="372"/>
                    <a:pt x="3" y="444"/>
                  </a:cubicBezTo>
                  <a:cubicBezTo>
                    <a:pt x="7" y="444"/>
                    <a:pt x="11" y="444"/>
                    <a:pt x="15" y="444"/>
                  </a:cubicBezTo>
                  <a:cubicBezTo>
                    <a:pt x="12" y="467"/>
                    <a:pt x="5" y="492"/>
                    <a:pt x="17" y="514"/>
                  </a:cubicBezTo>
                  <a:cubicBezTo>
                    <a:pt x="21" y="521"/>
                    <a:pt x="25" y="529"/>
                    <a:pt x="32" y="535"/>
                  </a:cubicBezTo>
                  <a:cubicBezTo>
                    <a:pt x="39" y="541"/>
                    <a:pt x="44" y="539"/>
                    <a:pt x="40" y="530"/>
                  </a:cubicBezTo>
                  <a:cubicBezTo>
                    <a:pt x="41" y="532"/>
                    <a:pt x="60" y="531"/>
                    <a:pt x="48" y="521"/>
                  </a:cubicBezTo>
                  <a:cubicBezTo>
                    <a:pt x="40" y="514"/>
                    <a:pt x="36" y="511"/>
                    <a:pt x="35" y="500"/>
                  </a:cubicBezTo>
                  <a:cubicBezTo>
                    <a:pt x="34" y="496"/>
                    <a:pt x="33" y="488"/>
                    <a:pt x="36" y="485"/>
                  </a:cubicBezTo>
                  <a:cubicBezTo>
                    <a:pt x="40" y="482"/>
                    <a:pt x="42" y="499"/>
                    <a:pt x="44" y="502"/>
                  </a:cubicBezTo>
                  <a:cubicBezTo>
                    <a:pt x="45" y="505"/>
                    <a:pt x="60" y="519"/>
                    <a:pt x="59" y="507"/>
                  </a:cubicBezTo>
                  <a:cubicBezTo>
                    <a:pt x="59" y="506"/>
                    <a:pt x="56" y="504"/>
                    <a:pt x="55" y="503"/>
                  </a:cubicBezTo>
                  <a:cubicBezTo>
                    <a:pt x="53" y="499"/>
                    <a:pt x="52" y="494"/>
                    <a:pt x="52" y="490"/>
                  </a:cubicBezTo>
                  <a:cubicBezTo>
                    <a:pt x="52" y="484"/>
                    <a:pt x="54" y="477"/>
                    <a:pt x="54" y="470"/>
                  </a:cubicBezTo>
                  <a:cubicBezTo>
                    <a:pt x="54" y="460"/>
                    <a:pt x="49" y="452"/>
                    <a:pt x="48" y="442"/>
                  </a:cubicBezTo>
                  <a:cubicBezTo>
                    <a:pt x="53" y="442"/>
                    <a:pt x="60" y="439"/>
                    <a:pt x="60" y="444"/>
                  </a:cubicBezTo>
                  <a:cubicBezTo>
                    <a:pt x="61" y="450"/>
                    <a:pt x="62" y="457"/>
                    <a:pt x="62" y="463"/>
                  </a:cubicBezTo>
                  <a:cubicBezTo>
                    <a:pt x="65" y="487"/>
                    <a:pt x="67" y="511"/>
                    <a:pt x="69" y="534"/>
                  </a:cubicBezTo>
                  <a:cubicBezTo>
                    <a:pt x="73" y="574"/>
                    <a:pt x="77" y="614"/>
                    <a:pt x="80" y="653"/>
                  </a:cubicBezTo>
                  <a:cubicBezTo>
                    <a:pt x="84" y="693"/>
                    <a:pt x="84" y="733"/>
                    <a:pt x="86" y="773"/>
                  </a:cubicBezTo>
                  <a:cubicBezTo>
                    <a:pt x="87" y="785"/>
                    <a:pt x="86" y="797"/>
                    <a:pt x="90" y="808"/>
                  </a:cubicBezTo>
                  <a:cubicBezTo>
                    <a:pt x="99" y="829"/>
                    <a:pt x="109" y="850"/>
                    <a:pt x="118" y="871"/>
                  </a:cubicBezTo>
                  <a:cubicBezTo>
                    <a:pt x="120" y="876"/>
                    <a:pt x="112" y="881"/>
                    <a:pt x="109" y="885"/>
                  </a:cubicBezTo>
                  <a:cubicBezTo>
                    <a:pt x="100" y="897"/>
                    <a:pt x="89" y="912"/>
                    <a:pt x="89" y="928"/>
                  </a:cubicBezTo>
                  <a:cubicBezTo>
                    <a:pt x="90" y="952"/>
                    <a:pt x="132" y="946"/>
                    <a:pt x="145" y="936"/>
                  </a:cubicBezTo>
                  <a:cubicBezTo>
                    <a:pt x="150" y="932"/>
                    <a:pt x="149" y="921"/>
                    <a:pt x="151" y="916"/>
                  </a:cubicBezTo>
                  <a:cubicBezTo>
                    <a:pt x="154" y="908"/>
                    <a:pt x="159" y="908"/>
                    <a:pt x="167" y="908"/>
                  </a:cubicBezTo>
                  <a:cubicBezTo>
                    <a:pt x="185" y="907"/>
                    <a:pt x="179" y="885"/>
                    <a:pt x="177" y="873"/>
                  </a:cubicBezTo>
                  <a:cubicBezTo>
                    <a:pt x="175" y="862"/>
                    <a:pt x="181" y="856"/>
                    <a:pt x="187" y="847"/>
                  </a:cubicBezTo>
                  <a:cubicBezTo>
                    <a:pt x="192" y="840"/>
                    <a:pt x="181" y="831"/>
                    <a:pt x="176" y="824"/>
                  </a:cubicBezTo>
                  <a:cubicBezTo>
                    <a:pt x="170" y="815"/>
                    <a:pt x="173" y="796"/>
                    <a:pt x="173" y="786"/>
                  </a:cubicBezTo>
                  <a:cubicBezTo>
                    <a:pt x="172" y="759"/>
                    <a:pt x="171" y="733"/>
                    <a:pt x="170" y="706"/>
                  </a:cubicBezTo>
                  <a:cubicBezTo>
                    <a:pt x="169" y="676"/>
                    <a:pt x="169" y="647"/>
                    <a:pt x="169" y="618"/>
                  </a:cubicBezTo>
                  <a:cubicBezTo>
                    <a:pt x="170" y="578"/>
                    <a:pt x="171" y="539"/>
                    <a:pt x="171" y="499"/>
                  </a:cubicBezTo>
                  <a:cubicBezTo>
                    <a:pt x="191" y="565"/>
                    <a:pt x="217" y="632"/>
                    <a:pt x="226" y="699"/>
                  </a:cubicBezTo>
                  <a:cubicBezTo>
                    <a:pt x="232" y="745"/>
                    <a:pt x="236" y="791"/>
                    <a:pt x="241" y="837"/>
                  </a:cubicBezTo>
                  <a:cubicBezTo>
                    <a:pt x="242" y="848"/>
                    <a:pt x="241" y="861"/>
                    <a:pt x="248" y="870"/>
                  </a:cubicBezTo>
                  <a:cubicBezTo>
                    <a:pt x="255" y="878"/>
                    <a:pt x="264" y="885"/>
                    <a:pt x="268" y="894"/>
                  </a:cubicBezTo>
                  <a:cubicBezTo>
                    <a:pt x="272" y="902"/>
                    <a:pt x="268" y="915"/>
                    <a:pt x="267" y="923"/>
                  </a:cubicBezTo>
                  <a:cubicBezTo>
                    <a:pt x="265" y="923"/>
                    <a:pt x="264" y="922"/>
                    <a:pt x="262" y="922"/>
                  </a:cubicBezTo>
                  <a:cubicBezTo>
                    <a:pt x="285" y="928"/>
                    <a:pt x="298" y="961"/>
                    <a:pt x="322" y="964"/>
                  </a:cubicBezTo>
                  <a:cubicBezTo>
                    <a:pt x="338" y="967"/>
                    <a:pt x="353" y="968"/>
                    <a:pt x="355" y="949"/>
                  </a:cubicBezTo>
                  <a:cubicBezTo>
                    <a:pt x="358" y="928"/>
                    <a:pt x="346" y="917"/>
                    <a:pt x="335" y="900"/>
                  </a:cubicBezTo>
                  <a:cubicBezTo>
                    <a:pt x="330" y="891"/>
                    <a:pt x="332" y="887"/>
                    <a:pt x="334" y="877"/>
                  </a:cubicBezTo>
                  <a:cubicBezTo>
                    <a:pt x="336" y="863"/>
                    <a:pt x="337" y="849"/>
                    <a:pt x="337" y="835"/>
                  </a:cubicBezTo>
                  <a:cubicBezTo>
                    <a:pt x="337" y="802"/>
                    <a:pt x="333" y="770"/>
                    <a:pt x="329" y="738"/>
                  </a:cubicBezTo>
                  <a:cubicBezTo>
                    <a:pt x="325" y="713"/>
                    <a:pt x="321" y="687"/>
                    <a:pt x="316" y="662"/>
                  </a:cubicBezTo>
                  <a:cubicBezTo>
                    <a:pt x="313" y="649"/>
                    <a:pt x="305" y="636"/>
                    <a:pt x="308" y="622"/>
                  </a:cubicBezTo>
                  <a:cubicBezTo>
                    <a:pt x="312" y="604"/>
                    <a:pt x="310" y="586"/>
                    <a:pt x="308" y="568"/>
                  </a:cubicBezTo>
                  <a:cubicBezTo>
                    <a:pt x="305" y="540"/>
                    <a:pt x="300" y="512"/>
                    <a:pt x="296" y="484"/>
                  </a:cubicBezTo>
                  <a:cubicBezTo>
                    <a:pt x="292" y="462"/>
                    <a:pt x="288" y="440"/>
                    <a:pt x="284" y="417"/>
                  </a:cubicBezTo>
                  <a:cubicBezTo>
                    <a:pt x="283" y="411"/>
                    <a:pt x="282" y="405"/>
                    <a:pt x="281" y="399"/>
                  </a:cubicBezTo>
                  <a:cubicBezTo>
                    <a:pt x="280" y="394"/>
                    <a:pt x="287" y="393"/>
                    <a:pt x="291" y="391"/>
                  </a:cubicBezTo>
                  <a:cubicBezTo>
                    <a:pt x="289" y="396"/>
                    <a:pt x="286" y="400"/>
                    <a:pt x="284" y="405"/>
                  </a:cubicBezTo>
                  <a:cubicBezTo>
                    <a:pt x="294" y="384"/>
                    <a:pt x="306" y="364"/>
                    <a:pt x="316" y="343"/>
                  </a:cubicBezTo>
                  <a:cubicBezTo>
                    <a:pt x="369" y="242"/>
                    <a:pt x="264" y="444"/>
                    <a:pt x="316" y="343"/>
                  </a:cubicBezTo>
                </a:path>
              </a:pathLst>
            </a:custGeom>
            <a:solidFill>
              <a:schemeClr val="tx1"/>
            </a:solidFill>
            <a:ln>
              <a:noFill/>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425383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112532" y="1831416"/>
            <a:ext cx="72368" cy="1724584"/>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88264" y="1200417"/>
            <a:ext cx="4715123" cy="954107"/>
          </a:xfrm>
          <a:prstGeom prst="rect">
            <a:avLst/>
          </a:prstGeom>
          <a:noFill/>
        </p:spPr>
        <p:txBody>
          <a:bodyPr wrap="square" rtlCol="0">
            <a:spAutoFit/>
          </a:bodyPr>
          <a:lstStyle/>
          <a:p>
            <a:pPr algn="r"/>
            <a:r>
              <a:rPr lang="ar-SA" sz="2800" dirty="0">
                <a:solidFill>
                  <a:schemeClr val="accent4">
                    <a:lumMod val="75000"/>
                  </a:schemeClr>
                </a:solidFill>
                <a:effectLst/>
                <a:latin typeface="Aptos"/>
                <a:ea typeface="Aptos"/>
                <a:cs typeface="Arial" panose="020B0604020202020204" pitchFamily="34" charset="0"/>
              </a:rPr>
              <a:t>مقدمة عن الهيئات القضائية المتخصصة واللجان شبه القضائية</a:t>
            </a:r>
            <a:endParaRPr lang="en-US" sz="5400" b="1" dirty="0">
              <a:solidFill>
                <a:schemeClr val="accent4">
                  <a:lumMod val="75000"/>
                </a:schemeClr>
              </a:solidFill>
              <a:latin typeface="+mj-lt"/>
            </a:endParaRPr>
          </a:p>
        </p:txBody>
      </p:sp>
      <p:sp>
        <p:nvSpPr>
          <p:cNvPr id="6" name="Rectangle 5"/>
          <p:cNvSpPr/>
          <p:nvPr/>
        </p:nvSpPr>
        <p:spPr>
          <a:xfrm>
            <a:off x="736672" y="2236054"/>
            <a:ext cx="4960853" cy="1027461"/>
          </a:xfrm>
          <a:prstGeom prst="rect">
            <a:avLst/>
          </a:prstGeom>
        </p:spPr>
        <p:txBody>
          <a:bodyPr wrap="square">
            <a:spAutoFit/>
          </a:bodyPr>
          <a:lstStyle/>
          <a:p>
            <a:pPr marL="0" marR="0" algn="justLow" rtl="1">
              <a:lnSpc>
                <a:spcPct val="115000"/>
              </a:lnSpc>
              <a:spcBef>
                <a:spcPts val="0"/>
              </a:spcBef>
              <a:spcAft>
                <a:spcPts val="800"/>
              </a:spcAft>
            </a:pPr>
            <a:r>
              <a:rPr lang="ar-SA" sz="1800" b="1" kern="100" dirty="0">
                <a:effectLst/>
                <a:latin typeface="Aptos"/>
                <a:ea typeface="Aptos"/>
                <a:cs typeface="Arial" panose="020B0604020202020204" pitchFamily="34" charset="0"/>
              </a:rPr>
              <a:t>نصيحة عملية</a:t>
            </a:r>
            <a:r>
              <a:rPr lang="en-US" sz="1800" b="1" kern="100" dirty="0">
                <a:effectLst/>
                <a:latin typeface="Aptos"/>
                <a:ea typeface="Aptos"/>
                <a:cs typeface="Arial" panose="020B0604020202020204" pitchFamily="34" charset="0"/>
              </a:rPr>
              <a:t>:</a:t>
            </a:r>
            <a:br>
              <a:rPr lang="en-US" sz="1800" b="1" kern="100" dirty="0">
                <a:effectLst/>
                <a:latin typeface="Aptos"/>
                <a:ea typeface="Aptos"/>
                <a:cs typeface="Arial" panose="020B0604020202020204" pitchFamily="34" charset="0"/>
              </a:rPr>
            </a:br>
            <a:r>
              <a:rPr lang="ar-SA" sz="1800" kern="100" dirty="0">
                <a:effectLst/>
                <a:latin typeface="Aptos"/>
                <a:ea typeface="Aptos"/>
                <a:cs typeface="Arial" panose="020B0604020202020204" pitchFamily="34" charset="0"/>
              </a:rPr>
              <a:t>عند التعامل مع قضايا متخصصة، تأكد من معرفة الهيئة أو اللجنة المختصة لتوجيه الدعوى بشكل صحيح</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p:txBody>
      </p:sp>
      <p:sp>
        <p:nvSpPr>
          <p:cNvPr id="7" name="Rectangle 6"/>
          <p:cNvSpPr/>
          <p:nvPr/>
        </p:nvSpPr>
        <p:spPr>
          <a:xfrm>
            <a:off x="6742706" y="2623308"/>
            <a:ext cx="4633109" cy="2540567"/>
          </a:xfrm>
          <a:prstGeom prst="rect">
            <a:avLst/>
          </a:prstGeom>
        </p:spPr>
        <p:txBody>
          <a:bodyPr wrap="square">
            <a:spAutoFit/>
          </a:bodyPr>
          <a:lstStyle/>
          <a:p>
            <a:pPr algn="justLow" rtl="1">
              <a:lnSpc>
                <a:spcPct val="150000"/>
              </a:lnSpc>
            </a:pPr>
            <a:r>
              <a:rPr lang="ar-SA" sz="1800" dirty="0">
                <a:effectLst/>
                <a:latin typeface="Aptos"/>
                <a:ea typeface="Aptos"/>
                <a:cs typeface="Arial" panose="020B0604020202020204" pitchFamily="34" charset="0"/>
              </a:rPr>
              <a:t>تكمل الهيئات القضائية المتخصصة واللجان شبه القضائية المنظومة القضائية العامة، حيث تختص بمجالات محددة تتطلب خبرة فنية خاصة. تهدف هذه الهيئات واللجان إلى تسريع الفصل في القضايا المتخصصة وتتمتع بصلاحيات قضائية أو شبه قضائية</a:t>
            </a:r>
            <a:r>
              <a:rPr lang="en-US" sz="1800" dirty="0">
                <a:effectLst/>
                <a:latin typeface="Aptos"/>
                <a:ea typeface="Aptos"/>
                <a:cs typeface="Arial" panose="020B0604020202020204" pitchFamily="34" charset="0"/>
              </a:rPr>
              <a:t>.</a:t>
            </a:r>
            <a:br>
              <a:rPr lang="en-US" sz="1800" dirty="0">
                <a:effectLst/>
                <a:latin typeface="Aptos"/>
                <a:ea typeface="Aptos"/>
                <a:cs typeface="Arial" panose="020B0604020202020204" pitchFamily="34" charset="0"/>
              </a:rPr>
            </a:br>
            <a:r>
              <a:rPr lang="ar-SA" sz="1800" dirty="0">
                <a:effectLst/>
                <a:latin typeface="Aptos"/>
                <a:ea typeface="Aptos"/>
                <a:cs typeface="Arial" panose="020B0604020202020204" pitchFamily="34" charset="0"/>
              </a:rPr>
              <a:t>المادة النظامية</a:t>
            </a:r>
            <a:r>
              <a:rPr lang="en-US" sz="1800" dirty="0">
                <a:effectLst/>
                <a:latin typeface="Aptos"/>
                <a:ea typeface="Aptos"/>
                <a:cs typeface="Arial" panose="020B0604020202020204" pitchFamily="34" charset="0"/>
              </a:rPr>
              <a:t>: </a:t>
            </a:r>
            <a:r>
              <a:rPr lang="ar-SA" sz="1800" dirty="0">
                <a:effectLst/>
                <a:latin typeface="Aptos"/>
                <a:ea typeface="Aptos"/>
                <a:cs typeface="Arial" panose="020B0604020202020204" pitchFamily="34" charset="0"/>
              </a:rPr>
              <a:t>المادة 34 من نظام المرافعات الشرعية</a:t>
            </a:r>
            <a:r>
              <a:rPr lang="en-US" sz="1800" b="1" dirty="0">
                <a:effectLst/>
                <a:latin typeface="Aptos"/>
                <a:ea typeface="Aptos"/>
                <a:cs typeface="Arial" panose="020B0604020202020204" pitchFamily="34" charset="0"/>
              </a:rPr>
              <a:t>.</a:t>
            </a:r>
            <a:endParaRPr lang="en-US" sz="1000" dirty="0">
              <a:solidFill>
                <a:schemeClr val="bg1">
                  <a:lumMod val="65000"/>
                </a:schemeClr>
              </a:solidFill>
            </a:endParaRPr>
          </a:p>
        </p:txBody>
      </p:sp>
    </p:spTree>
    <p:extLst>
      <p:ext uri="{BB962C8B-B14F-4D97-AF65-F5344CB8AC3E}">
        <p14:creationId xmlns:p14="http://schemas.microsoft.com/office/powerpoint/2010/main" val="2475388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571500"/>
            <a:ext cx="2260600" cy="56388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02141" y="1796589"/>
            <a:ext cx="4962165" cy="2290884"/>
          </a:xfrm>
          <a:prstGeom prst="rect">
            <a:avLst/>
          </a:prstGeom>
        </p:spPr>
        <p:txBody>
          <a:bodyPr wrap="square">
            <a:spAutoFit/>
          </a:bodyPr>
          <a:lstStyle/>
          <a:p>
            <a:pPr marL="0" marR="0" algn="r" rtl="1">
              <a:lnSpc>
                <a:spcPct val="115000"/>
              </a:lnSpc>
              <a:spcBef>
                <a:spcPts val="0"/>
              </a:spcBef>
              <a:spcAft>
                <a:spcPts val="800"/>
              </a:spcAft>
            </a:pPr>
            <a:r>
              <a:rPr lang="ar-SA" sz="1800" b="1" kern="100" dirty="0">
                <a:effectLst/>
                <a:latin typeface="Aptos"/>
                <a:ea typeface="Aptos"/>
                <a:cs typeface="Arial" panose="020B0604020202020204" pitchFamily="34" charset="0"/>
              </a:rPr>
              <a:t>اللجنة المصرفية تختص بالنظر في المخالفات والمنازعات المصرفية التي تشمل</a:t>
            </a:r>
            <a:r>
              <a:rPr lang="en-US" sz="1800" b="1" kern="100" dirty="0">
                <a:effectLst/>
                <a:latin typeface="Aptos"/>
                <a:ea typeface="Aptos"/>
                <a:cs typeface="Arial" panose="020B0604020202020204" pitchFamily="34" charset="0"/>
              </a:rPr>
              <a:t>:</a:t>
            </a:r>
            <a:endParaRPr lang="en-GB" sz="1800" b="1"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lumMod val="75000"/>
                </a:schemeClr>
              </a:buClr>
              <a:buSzPts val="1000"/>
              <a:buFont typeface="Symbol" panose="05050102010706020507" pitchFamily="18" charset="2"/>
              <a:buChar char=""/>
              <a:tabLst>
                <a:tab pos="457200" algn="l"/>
              </a:tabLst>
            </a:pPr>
            <a:r>
              <a:rPr lang="ar-SA" sz="1800" kern="100" dirty="0">
                <a:solidFill>
                  <a:schemeClr val="bg1">
                    <a:lumMod val="50000"/>
                  </a:schemeClr>
                </a:solidFill>
                <a:effectLst/>
                <a:latin typeface="Aptos"/>
                <a:ea typeface="Aptos"/>
                <a:cs typeface="Arial" panose="020B0604020202020204" pitchFamily="34" charset="0"/>
              </a:rPr>
              <a:t>مخالفات نظام مراقبة البنوك</a:t>
            </a:r>
            <a:r>
              <a:rPr lang="en-US" sz="1800" kern="100" dirty="0">
                <a:solidFill>
                  <a:schemeClr val="bg1">
                    <a:lumMod val="50000"/>
                  </a:schemeClr>
                </a:solidFill>
                <a:effectLst/>
                <a:latin typeface="Aptos"/>
                <a:ea typeface="Aptos"/>
                <a:cs typeface="Arial" panose="020B0604020202020204" pitchFamily="34" charset="0"/>
              </a:rPr>
              <a:t>.</a:t>
            </a:r>
            <a:endParaRPr lang="en-GB" sz="18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lumMod val="75000"/>
                </a:schemeClr>
              </a:buClr>
              <a:buSzPts val="1000"/>
              <a:buFont typeface="Symbol" panose="05050102010706020507" pitchFamily="18" charset="2"/>
              <a:buChar char=""/>
              <a:tabLst>
                <a:tab pos="457200" algn="l"/>
              </a:tabLst>
            </a:pPr>
            <a:r>
              <a:rPr lang="ar-SA" sz="1800" kern="100" dirty="0">
                <a:solidFill>
                  <a:schemeClr val="bg1">
                    <a:lumMod val="50000"/>
                  </a:schemeClr>
                </a:solidFill>
                <a:effectLst/>
                <a:latin typeface="Aptos"/>
                <a:ea typeface="Aptos"/>
                <a:cs typeface="Arial" panose="020B0604020202020204" pitchFamily="34" charset="0"/>
              </a:rPr>
              <a:t>الفصل في المنازعات بين البنوك وعملائها</a:t>
            </a:r>
            <a:r>
              <a:rPr lang="en-US" sz="1800" kern="100" dirty="0">
                <a:solidFill>
                  <a:schemeClr val="bg1">
                    <a:lumMod val="50000"/>
                  </a:schemeClr>
                </a:solidFill>
                <a:effectLst/>
                <a:latin typeface="Aptos"/>
                <a:ea typeface="Aptos"/>
                <a:cs typeface="Arial" panose="020B0604020202020204" pitchFamily="34" charset="0"/>
              </a:rPr>
              <a:t>.</a:t>
            </a:r>
            <a:endParaRPr lang="en-GB" sz="18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lumMod val="75000"/>
                </a:schemeClr>
              </a:buClr>
              <a:buSzPts val="1000"/>
              <a:buFont typeface="Symbol" panose="05050102010706020507" pitchFamily="18" charset="2"/>
              <a:buChar char=""/>
              <a:tabLst>
                <a:tab pos="457200" algn="l"/>
              </a:tabLst>
            </a:pPr>
            <a:r>
              <a:rPr lang="ar-SA" sz="1800" kern="100" dirty="0">
                <a:solidFill>
                  <a:schemeClr val="bg1">
                    <a:lumMod val="50000"/>
                  </a:schemeClr>
                </a:solidFill>
                <a:effectLst/>
                <a:latin typeface="Aptos"/>
                <a:ea typeface="Aptos"/>
                <a:cs typeface="Arial" panose="020B0604020202020204" pitchFamily="34" charset="0"/>
              </a:rPr>
              <a:t>إيقاع العقوبات على المخالفين للأنظمة المصرفية</a:t>
            </a:r>
            <a:r>
              <a:rPr lang="en-US" sz="1800" kern="100" dirty="0">
                <a:solidFill>
                  <a:schemeClr val="bg1">
                    <a:lumMod val="50000"/>
                  </a:schemeClr>
                </a:solidFill>
                <a:effectLst/>
                <a:latin typeface="Aptos"/>
                <a:ea typeface="Aptos"/>
                <a:cs typeface="Arial" panose="020B0604020202020204" pitchFamily="34" charset="0"/>
              </a:rPr>
              <a:t>.</a:t>
            </a:r>
            <a:br>
              <a:rPr lang="en-US" sz="1800" kern="100" dirty="0">
                <a:solidFill>
                  <a:schemeClr val="bg1">
                    <a:lumMod val="50000"/>
                  </a:schemeClr>
                </a:solidFill>
                <a:effectLst/>
                <a:latin typeface="Aptos"/>
                <a:ea typeface="Aptos"/>
                <a:cs typeface="Arial" panose="020B0604020202020204" pitchFamily="34" charset="0"/>
              </a:rPr>
            </a:br>
            <a:r>
              <a:rPr lang="ar-SA" sz="1800" kern="100" dirty="0">
                <a:solidFill>
                  <a:schemeClr val="bg1">
                    <a:lumMod val="50000"/>
                  </a:schemeClr>
                </a:solidFill>
                <a:effectLst/>
                <a:latin typeface="Aptos"/>
                <a:ea typeface="Aptos"/>
                <a:cs typeface="Arial" panose="020B0604020202020204" pitchFamily="34" charset="0"/>
              </a:rPr>
              <a:t>المادة النظامية</a:t>
            </a:r>
            <a:r>
              <a:rPr lang="en-US" sz="1800" kern="100" dirty="0">
                <a:solidFill>
                  <a:schemeClr val="bg1">
                    <a:lumMod val="50000"/>
                  </a:schemeClr>
                </a:solidFill>
                <a:effectLst/>
                <a:latin typeface="Aptos"/>
                <a:ea typeface="Aptos"/>
                <a:cs typeface="Arial" panose="020B0604020202020204" pitchFamily="34" charset="0"/>
              </a:rPr>
              <a:t>: </a:t>
            </a:r>
            <a:r>
              <a:rPr lang="ar-SA" sz="1800" kern="100" dirty="0">
                <a:solidFill>
                  <a:schemeClr val="bg1">
                    <a:lumMod val="50000"/>
                  </a:schemeClr>
                </a:solidFill>
                <a:effectLst/>
                <a:latin typeface="Aptos"/>
                <a:ea typeface="Aptos"/>
                <a:cs typeface="Arial" panose="020B0604020202020204" pitchFamily="34" charset="0"/>
              </a:rPr>
              <a:t>المادة 25 من نظام السوق المالية</a:t>
            </a:r>
            <a:r>
              <a:rPr lang="en-US" sz="1800" kern="100" dirty="0">
                <a:solidFill>
                  <a:schemeClr val="bg1">
                    <a:lumMod val="50000"/>
                  </a:schemeClr>
                </a:solidFill>
                <a:effectLst/>
                <a:latin typeface="Aptos"/>
                <a:ea typeface="Aptos"/>
                <a:cs typeface="Arial" panose="020B0604020202020204" pitchFamily="34" charset="0"/>
              </a:rPr>
              <a:t>.</a:t>
            </a:r>
            <a:endParaRPr lang="en-GB" sz="1800" kern="100" dirty="0">
              <a:solidFill>
                <a:schemeClr val="bg1">
                  <a:lumMod val="50000"/>
                </a:schemeClr>
              </a:solidFill>
              <a:effectLst/>
              <a:latin typeface="Aptos"/>
              <a:ea typeface="Aptos"/>
              <a:cs typeface="Arial" panose="020B0604020202020204" pitchFamily="34" charset="0"/>
            </a:endParaRPr>
          </a:p>
        </p:txBody>
      </p:sp>
      <p:sp>
        <p:nvSpPr>
          <p:cNvPr id="2" name="TextBox 1">
            <a:extLst>
              <a:ext uri="{FF2B5EF4-FFF2-40B4-BE49-F238E27FC236}">
                <a16:creationId xmlns:a16="http://schemas.microsoft.com/office/drawing/2014/main" id="{C32FC437-A958-4180-84EA-04B2E0517324}"/>
              </a:ext>
            </a:extLst>
          </p:cNvPr>
          <p:cNvSpPr txBox="1"/>
          <p:nvPr/>
        </p:nvSpPr>
        <p:spPr>
          <a:xfrm>
            <a:off x="6660194" y="1127437"/>
            <a:ext cx="4304112" cy="523220"/>
          </a:xfrm>
          <a:prstGeom prst="rect">
            <a:avLst/>
          </a:prstGeom>
          <a:noFill/>
        </p:spPr>
        <p:txBody>
          <a:bodyPr wrap="square" rtlCol="0">
            <a:spAutoFit/>
          </a:bodyPr>
          <a:lstStyle/>
          <a:p>
            <a:pPr algn="r" rtl="1"/>
            <a:r>
              <a:rPr lang="ar-SA" sz="2800" b="1" dirty="0">
                <a:solidFill>
                  <a:srgbClr val="9B8357"/>
                </a:solidFill>
                <a:effectLst/>
                <a:latin typeface="Aptos"/>
                <a:ea typeface="Aptos"/>
                <a:cs typeface="Arial" panose="020B0604020202020204" pitchFamily="34" charset="0"/>
              </a:rPr>
              <a:t>اللجنة المصرفية</a:t>
            </a:r>
            <a:endParaRPr lang="en-US" sz="5400" b="1" dirty="0">
              <a:solidFill>
                <a:srgbClr val="9B8357"/>
              </a:solidFill>
              <a:latin typeface="+mj-lt"/>
            </a:endParaRPr>
          </a:p>
        </p:txBody>
      </p:sp>
      <p:sp>
        <p:nvSpPr>
          <p:cNvPr id="16" name="TextBox 15">
            <a:extLst>
              <a:ext uri="{FF2B5EF4-FFF2-40B4-BE49-F238E27FC236}">
                <a16:creationId xmlns:a16="http://schemas.microsoft.com/office/drawing/2014/main" id="{B5A37629-E339-4001-8417-698AC88480BA}"/>
              </a:ext>
            </a:extLst>
          </p:cNvPr>
          <p:cNvSpPr txBox="1"/>
          <p:nvPr/>
        </p:nvSpPr>
        <p:spPr>
          <a:xfrm>
            <a:off x="5120640" y="4389120"/>
            <a:ext cx="5843666" cy="1027461"/>
          </a:xfrm>
          <a:prstGeom prst="rect">
            <a:avLst/>
          </a:prstGeom>
          <a:noFill/>
        </p:spPr>
        <p:txBody>
          <a:bodyPr wrap="square" rtlCol="0">
            <a:spAutoFit/>
          </a:bodyPr>
          <a:lstStyle/>
          <a:p>
            <a:pPr marL="0" marR="0" algn="r" rtl="1">
              <a:lnSpc>
                <a:spcPct val="115000"/>
              </a:lnSpc>
              <a:spcBef>
                <a:spcPts val="0"/>
              </a:spcBef>
              <a:spcAft>
                <a:spcPts val="800"/>
              </a:spcAft>
            </a:pPr>
            <a:r>
              <a:rPr lang="ar-SA" sz="1800" b="1" kern="100" dirty="0">
                <a:effectLst/>
                <a:latin typeface="Aptos"/>
                <a:ea typeface="Aptos"/>
                <a:cs typeface="Arial" panose="020B0604020202020204" pitchFamily="34" charset="0"/>
              </a:rPr>
              <a:t>نصيحة عملية</a:t>
            </a:r>
            <a:r>
              <a:rPr lang="en-US" sz="1800" b="1" kern="100" dirty="0">
                <a:effectLst/>
                <a:latin typeface="Aptos"/>
                <a:ea typeface="Aptos"/>
                <a:cs typeface="Arial" panose="020B0604020202020204" pitchFamily="34" charset="0"/>
              </a:rPr>
              <a:t>:</a:t>
            </a:r>
            <a:br>
              <a:rPr lang="en-US" sz="1800" b="1" kern="100" dirty="0">
                <a:effectLst/>
                <a:latin typeface="Aptos"/>
                <a:ea typeface="Aptos"/>
                <a:cs typeface="Arial" panose="020B0604020202020204" pitchFamily="34" charset="0"/>
              </a:rPr>
            </a:br>
            <a:r>
              <a:rPr lang="ar-SA" sz="1800" kern="100" dirty="0">
                <a:solidFill>
                  <a:srgbClr val="9B8357"/>
                </a:solidFill>
                <a:effectLst/>
                <a:latin typeface="Aptos"/>
                <a:ea typeface="Aptos"/>
                <a:cs typeface="Arial" panose="020B0604020202020204" pitchFamily="34" charset="0"/>
              </a:rPr>
              <a:t>عند تقديم دعوى أمام اللجنة المصرفية، تأكد من تقديم جميع المستندات الداعمة مثل عقود البنوك وسجلات المعاملات</a:t>
            </a:r>
            <a:r>
              <a:rPr lang="en-US" sz="1800" kern="100" dirty="0">
                <a:solidFill>
                  <a:srgbClr val="9B8357"/>
                </a:solidFill>
                <a:effectLst/>
                <a:latin typeface="Aptos"/>
                <a:ea typeface="Aptos"/>
                <a:cs typeface="Arial" panose="020B0604020202020204" pitchFamily="34" charset="0"/>
              </a:rPr>
              <a:t>.</a:t>
            </a:r>
            <a:endParaRPr lang="en-GB" sz="1800" kern="100" dirty="0">
              <a:solidFill>
                <a:srgbClr val="9B8357"/>
              </a:solidFill>
              <a:effectLst/>
              <a:latin typeface="Aptos"/>
              <a:ea typeface="Aptos"/>
              <a:cs typeface="Arial" panose="020B0604020202020204" pitchFamily="34" charset="0"/>
            </a:endParaRPr>
          </a:p>
        </p:txBody>
      </p:sp>
    </p:spTree>
    <p:extLst>
      <p:ext uri="{BB962C8B-B14F-4D97-AF65-F5344CB8AC3E}">
        <p14:creationId xmlns:p14="http://schemas.microsoft.com/office/powerpoint/2010/main" val="2951425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978990" y="1660770"/>
            <a:ext cx="4655937" cy="4062841"/>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28204" y="772454"/>
            <a:ext cx="4735592" cy="523220"/>
          </a:xfrm>
          <a:prstGeom prst="rect">
            <a:avLst/>
          </a:prstGeom>
          <a:noFill/>
        </p:spPr>
        <p:txBody>
          <a:bodyPr wrap="none" rtlCol="0">
            <a:spAutoFit/>
          </a:bodyPr>
          <a:lstStyle/>
          <a:p>
            <a:r>
              <a:rPr lang="ar-SA" sz="2800" b="1" dirty="0">
                <a:solidFill>
                  <a:schemeClr val="bg1">
                    <a:lumMod val="50000"/>
                  </a:schemeClr>
                </a:solidFill>
                <a:effectLst/>
                <a:latin typeface="Aptos"/>
                <a:ea typeface="Aptos"/>
                <a:cs typeface="Arial" panose="020B0604020202020204" pitchFamily="34" charset="0"/>
              </a:rPr>
              <a:t>إجراءات التقاضي أمام اللجنة المصرفية</a:t>
            </a:r>
            <a:endParaRPr lang="en-US" sz="5400" b="1" dirty="0">
              <a:solidFill>
                <a:schemeClr val="bg1">
                  <a:lumMod val="50000"/>
                </a:schemeClr>
              </a:solidFill>
              <a:latin typeface="+mj-lt"/>
            </a:endParaRPr>
          </a:p>
        </p:txBody>
      </p:sp>
      <p:sp>
        <p:nvSpPr>
          <p:cNvPr id="7" name="Rectangle 6"/>
          <p:cNvSpPr/>
          <p:nvPr/>
        </p:nvSpPr>
        <p:spPr>
          <a:xfrm>
            <a:off x="6345140" y="1667718"/>
            <a:ext cx="4959067" cy="4331186"/>
          </a:xfrm>
          <a:prstGeom prst="rect">
            <a:avLst/>
          </a:prstGeom>
        </p:spPr>
        <p:txBody>
          <a:bodyPr wrap="square">
            <a:spAutoFit/>
          </a:bodyPr>
          <a:lstStyle/>
          <a:p>
            <a:pPr marL="0" marR="0" algn="r" rtl="1">
              <a:lnSpc>
                <a:spcPct val="115000"/>
              </a:lnSpc>
              <a:spcBef>
                <a:spcPts val="0"/>
              </a:spcBef>
              <a:spcAft>
                <a:spcPts val="800"/>
              </a:spcAft>
            </a:pPr>
            <a:r>
              <a:rPr lang="ar-SA" sz="2000" b="1" kern="100" dirty="0">
                <a:solidFill>
                  <a:srgbClr val="9B8357"/>
                </a:solidFill>
                <a:effectLst/>
                <a:latin typeface="Aptos"/>
                <a:ea typeface="Aptos"/>
                <a:cs typeface="Arial" panose="020B0604020202020204" pitchFamily="34" charset="0"/>
              </a:rPr>
              <a:t>إجراءات التقاضي أمام اللجنة المصرفية تشمل</a:t>
            </a:r>
            <a:r>
              <a:rPr lang="en-US" sz="2000" b="1" kern="100" dirty="0">
                <a:solidFill>
                  <a:srgbClr val="9B8357"/>
                </a:solidFill>
                <a:effectLst/>
                <a:latin typeface="Aptos"/>
                <a:ea typeface="Aptos"/>
                <a:cs typeface="Arial" panose="020B0604020202020204" pitchFamily="34" charset="0"/>
              </a:rPr>
              <a:t>:</a:t>
            </a:r>
            <a:endParaRPr lang="en-GB" sz="2000" b="1" kern="100" dirty="0">
              <a:solidFill>
                <a:srgbClr val="9B8357"/>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rgbClr val="9B8357"/>
              </a:buClr>
              <a:buFont typeface="+mj-lt"/>
              <a:buAutoNum type="arabicPeriod"/>
              <a:tabLst>
                <a:tab pos="457200" algn="l"/>
              </a:tabLst>
            </a:pPr>
            <a:r>
              <a:rPr lang="ar-SA" sz="1800" kern="100" dirty="0">
                <a:solidFill>
                  <a:schemeClr val="bg1">
                    <a:lumMod val="50000"/>
                  </a:schemeClr>
                </a:solidFill>
                <a:effectLst/>
                <a:latin typeface="Aptos"/>
                <a:ea typeface="Aptos"/>
                <a:cs typeface="Arial" panose="020B0604020202020204" pitchFamily="34" charset="0"/>
              </a:rPr>
              <a:t>تقديم الشكوى أو الدعوى إلى أمانة اللجنة</a:t>
            </a:r>
            <a:r>
              <a:rPr lang="en-US" sz="1800" kern="100" dirty="0">
                <a:solidFill>
                  <a:schemeClr val="bg1">
                    <a:lumMod val="50000"/>
                  </a:schemeClr>
                </a:solidFill>
                <a:effectLst/>
                <a:latin typeface="Aptos"/>
                <a:ea typeface="Aptos"/>
                <a:cs typeface="Arial" panose="020B0604020202020204" pitchFamily="34" charset="0"/>
              </a:rPr>
              <a:t>.</a:t>
            </a:r>
            <a:endParaRPr lang="en-GB" sz="18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rgbClr val="9B8357"/>
              </a:buClr>
              <a:buFont typeface="+mj-lt"/>
              <a:buAutoNum type="arabicPeriod"/>
              <a:tabLst>
                <a:tab pos="457200" algn="l"/>
              </a:tabLst>
            </a:pPr>
            <a:r>
              <a:rPr lang="ar-SA" sz="1800" kern="100" dirty="0">
                <a:solidFill>
                  <a:schemeClr val="bg1">
                    <a:lumMod val="50000"/>
                  </a:schemeClr>
                </a:solidFill>
                <a:effectLst/>
                <a:latin typeface="Aptos"/>
                <a:ea typeface="Aptos"/>
                <a:cs typeface="Arial" panose="020B0604020202020204" pitchFamily="34" charset="0"/>
              </a:rPr>
              <a:t>تحديد موعد للجلسة وإبلاغ الأطراف</a:t>
            </a:r>
            <a:r>
              <a:rPr lang="en-US" sz="1800" kern="100" dirty="0">
                <a:solidFill>
                  <a:schemeClr val="bg1">
                    <a:lumMod val="50000"/>
                  </a:schemeClr>
                </a:solidFill>
                <a:effectLst/>
                <a:latin typeface="Aptos"/>
                <a:ea typeface="Aptos"/>
                <a:cs typeface="Arial" panose="020B0604020202020204" pitchFamily="34" charset="0"/>
              </a:rPr>
              <a:t>.</a:t>
            </a:r>
            <a:endParaRPr lang="en-GB" sz="18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rgbClr val="9B8357"/>
              </a:buClr>
              <a:buFont typeface="+mj-lt"/>
              <a:buAutoNum type="arabicPeriod"/>
              <a:tabLst>
                <a:tab pos="457200" algn="l"/>
              </a:tabLst>
            </a:pPr>
            <a:r>
              <a:rPr lang="ar-SA" sz="1800" kern="100" dirty="0">
                <a:solidFill>
                  <a:schemeClr val="bg1">
                    <a:lumMod val="50000"/>
                  </a:schemeClr>
                </a:solidFill>
                <a:effectLst/>
                <a:latin typeface="Aptos"/>
                <a:ea typeface="Aptos"/>
                <a:cs typeface="Arial" panose="020B0604020202020204" pitchFamily="34" charset="0"/>
              </a:rPr>
              <a:t>عقد جلسات المرافعة وتقديم الأدلة والدفوع</a:t>
            </a:r>
            <a:r>
              <a:rPr lang="en-US" sz="1800" kern="100" dirty="0">
                <a:solidFill>
                  <a:schemeClr val="bg1">
                    <a:lumMod val="50000"/>
                  </a:schemeClr>
                </a:solidFill>
                <a:effectLst/>
                <a:latin typeface="Aptos"/>
                <a:ea typeface="Aptos"/>
                <a:cs typeface="Arial" panose="020B0604020202020204" pitchFamily="34" charset="0"/>
              </a:rPr>
              <a:t>.</a:t>
            </a:r>
            <a:endParaRPr lang="en-GB" sz="18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rgbClr val="9B8357"/>
              </a:buClr>
              <a:buFont typeface="+mj-lt"/>
              <a:buAutoNum type="arabicPeriod"/>
              <a:tabLst>
                <a:tab pos="457200" algn="l"/>
              </a:tabLst>
            </a:pPr>
            <a:r>
              <a:rPr lang="ar-SA" sz="1800" kern="100" dirty="0">
                <a:solidFill>
                  <a:schemeClr val="bg1">
                    <a:lumMod val="50000"/>
                  </a:schemeClr>
                </a:solidFill>
                <a:effectLst/>
                <a:latin typeface="Aptos"/>
                <a:ea typeface="Aptos"/>
                <a:cs typeface="Arial" panose="020B0604020202020204" pitchFamily="34" charset="0"/>
              </a:rPr>
              <a:t>إصدار القرار خلال 60 يوماً من قفل باب المرافعة</a:t>
            </a:r>
            <a:r>
              <a:rPr lang="en-US" sz="1800" kern="100" dirty="0">
                <a:solidFill>
                  <a:schemeClr val="bg1">
                    <a:lumMod val="50000"/>
                  </a:schemeClr>
                </a:solidFill>
                <a:effectLst/>
                <a:latin typeface="Aptos"/>
                <a:ea typeface="Aptos"/>
                <a:cs typeface="Arial" panose="020B0604020202020204" pitchFamily="34" charset="0"/>
              </a:rPr>
              <a:t>.</a:t>
            </a:r>
            <a:br>
              <a:rPr lang="en-US" sz="1800" kern="100" dirty="0">
                <a:solidFill>
                  <a:schemeClr val="bg1">
                    <a:lumMod val="50000"/>
                  </a:schemeClr>
                </a:solidFill>
                <a:effectLst/>
                <a:latin typeface="Aptos"/>
                <a:ea typeface="Aptos"/>
                <a:cs typeface="Arial" panose="020B0604020202020204" pitchFamily="34" charset="0"/>
              </a:rPr>
            </a:br>
            <a:r>
              <a:rPr lang="ar-SA" sz="1800" kern="100" dirty="0">
                <a:solidFill>
                  <a:schemeClr val="bg1">
                    <a:lumMod val="50000"/>
                  </a:schemeClr>
                </a:solidFill>
                <a:effectLst/>
                <a:latin typeface="Aptos"/>
                <a:ea typeface="Aptos"/>
                <a:cs typeface="Arial" panose="020B0604020202020204" pitchFamily="34" charset="0"/>
              </a:rPr>
              <a:t>المادة النظامية</a:t>
            </a:r>
            <a:r>
              <a:rPr lang="en-US" sz="1800" kern="100" dirty="0">
                <a:solidFill>
                  <a:schemeClr val="bg1">
                    <a:lumMod val="50000"/>
                  </a:schemeClr>
                </a:solidFill>
                <a:effectLst/>
                <a:latin typeface="Aptos"/>
                <a:ea typeface="Aptos"/>
                <a:cs typeface="Arial" panose="020B0604020202020204" pitchFamily="34" charset="0"/>
              </a:rPr>
              <a:t>: </a:t>
            </a:r>
            <a:r>
              <a:rPr lang="ar-SA" sz="1800" kern="100" dirty="0">
                <a:solidFill>
                  <a:schemeClr val="bg1">
                    <a:lumMod val="50000"/>
                  </a:schemeClr>
                </a:solidFill>
                <a:effectLst/>
                <a:latin typeface="Aptos"/>
                <a:ea typeface="Aptos"/>
                <a:cs typeface="Arial" panose="020B0604020202020204" pitchFamily="34" charset="0"/>
              </a:rPr>
              <a:t>المادة 28 من نظام السوق المالية</a:t>
            </a:r>
            <a:r>
              <a:rPr lang="en-US" sz="1800" kern="100" dirty="0">
                <a:solidFill>
                  <a:schemeClr val="bg1">
                    <a:lumMod val="50000"/>
                  </a:schemeClr>
                </a:solidFill>
                <a:effectLst/>
                <a:latin typeface="Aptos"/>
                <a:ea typeface="Aptos"/>
                <a:cs typeface="Arial" panose="020B0604020202020204" pitchFamily="34" charset="0"/>
              </a:rPr>
              <a:t>.</a:t>
            </a:r>
          </a:p>
          <a:p>
            <a:pPr marR="0" lvl="0" algn="r" rtl="1">
              <a:lnSpc>
                <a:spcPct val="115000"/>
              </a:lnSpc>
              <a:spcBef>
                <a:spcPts val="0"/>
              </a:spcBef>
              <a:spcAft>
                <a:spcPts val="800"/>
              </a:spcAft>
              <a:buClr>
                <a:srgbClr val="9B8357"/>
              </a:buClr>
              <a:tabLst>
                <a:tab pos="457200" algn="l"/>
              </a:tabLst>
            </a:pPr>
            <a:endParaRPr lang="en-US" sz="1000" kern="100" dirty="0">
              <a:solidFill>
                <a:schemeClr val="bg1">
                  <a:lumMod val="50000"/>
                </a:schemeClr>
              </a:solidFill>
              <a:latin typeface="Aptos"/>
              <a:ea typeface="Aptos"/>
              <a:cs typeface="Arial" panose="020B0604020202020204" pitchFamily="34" charset="0"/>
            </a:endParaRPr>
          </a:p>
          <a:p>
            <a:pPr algn="r" rtl="1">
              <a:lnSpc>
                <a:spcPct val="115000"/>
              </a:lnSpc>
              <a:spcAft>
                <a:spcPts val="800"/>
              </a:spcAft>
              <a:buClr>
                <a:srgbClr val="9B8357"/>
              </a:buClr>
              <a:tabLst>
                <a:tab pos="457200" algn="l"/>
              </a:tabLst>
            </a:pPr>
            <a:r>
              <a:rPr lang="ar-SA" sz="1800" b="1" kern="100" dirty="0">
                <a:solidFill>
                  <a:schemeClr val="bg1">
                    <a:lumMod val="50000"/>
                  </a:schemeClr>
                </a:solidFill>
                <a:effectLst/>
                <a:latin typeface="Aptos"/>
                <a:ea typeface="Aptos"/>
                <a:cs typeface="Arial" panose="020B0604020202020204" pitchFamily="34" charset="0"/>
              </a:rPr>
              <a:t>نصيحة عملية</a:t>
            </a:r>
            <a:r>
              <a:rPr lang="en-US" sz="1800" b="1" kern="100" dirty="0">
                <a:solidFill>
                  <a:schemeClr val="bg1">
                    <a:lumMod val="50000"/>
                  </a:schemeClr>
                </a:solidFill>
                <a:effectLst/>
                <a:latin typeface="Aptos"/>
                <a:ea typeface="Aptos"/>
                <a:cs typeface="Arial" panose="020B0604020202020204" pitchFamily="34" charset="0"/>
              </a:rPr>
              <a:t>:</a:t>
            </a:r>
            <a:br>
              <a:rPr lang="en-US" sz="1800" b="1" kern="100" dirty="0">
                <a:effectLst/>
                <a:latin typeface="Aptos"/>
                <a:ea typeface="Aptos"/>
                <a:cs typeface="Arial" panose="020B0604020202020204" pitchFamily="34" charset="0"/>
              </a:rPr>
            </a:br>
            <a:r>
              <a:rPr lang="ar-SA" sz="1800" kern="100" dirty="0">
                <a:solidFill>
                  <a:srgbClr val="9B8357"/>
                </a:solidFill>
                <a:effectLst/>
                <a:latin typeface="Aptos"/>
                <a:ea typeface="Aptos"/>
                <a:cs typeface="Arial" panose="020B0604020202020204" pitchFamily="34" charset="0"/>
              </a:rPr>
              <a:t>الإعداد الجيد للمستندات والأدلة أمر حاسم في القضايا المصرفية لضمان سرعة البت في الدعوى</a:t>
            </a:r>
            <a:r>
              <a:rPr lang="en-US" sz="1800" kern="100" dirty="0">
                <a:solidFill>
                  <a:srgbClr val="9B8357"/>
                </a:solidFill>
                <a:effectLst/>
                <a:latin typeface="Aptos"/>
                <a:ea typeface="Aptos"/>
                <a:cs typeface="Arial" panose="020B0604020202020204" pitchFamily="34" charset="0"/>
              </a:rPr>
              <a:t>.</a:t>
            </a:r>
            <a:endParaRPr lang="en-GB" sz="1800" kern="100" dirty="0">
              <a:solidFill>
                <a:srgbClr val="9B8357"/>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rgbClr val="9B8357"/>
              </a:buClr>
              <a:buFont typeface="+mj-lt"/>
              <a:buAutoNum type="arabicPeriod"/>
              <a:tabLst>
                <a:tab pos="457200" algn="l"/>
              </a:tabLst>
            </a:pPr>
            <a:endParaRPr lang="en-GB" sz="1800" kern="100" dirty="0">
              <a:solidFill>
                <a:schemeClr val="bg1">
                  <a:lumMod val="50000"/>
                </a:schemeClr>
              </a:solidFill>
              <a:effectLst/>
              <a:latin typeface="Aptos"/>
              <a:ea typeface="Aptos"/>
              <a:cs typeface="Arial" panose="020B0604020202020204" pitchFamily="34" charset="0"/>
            </a:endParaRPr>
          </a:p>
        </p:txBody>
      </p:sp>
      <p:sp>
        <p:nvSpPr>
          <p:cNvPr id="16" name="TextBox 15">
            <a:extLst>
              <a:ext uri="{FF2B5EF4-FFF2-40B4-BE49-F238E27FC236}">
                <a16:creationId xmlns:a16="http://schemas.microsoft.com/office/drawing/2014/main" id="{03E9A3FB-E890-4A9B-9B33-0F49C656F4C7}"/>
              </a:ext>
            </a:extLst>
          </p:cNvPr>
          <p:cNvSpPr txBox="1"/>
          <p:nvPr/>
        </p:nvSpPr>
        <p:spPr>
          <a:xfrm>
            <a:off x="1439186" y="2122998"/>
            <a:ext cx="3896139" cy="3094437"/>
          </a:xfrm>
          <a:prstGeom prst="rect">
            <a:avLst/>
          </a:prstGeom>
          <a:noFill/>
        </p:spPr>
        <p:txBody>
          <a:bodyPr wrap="square" rtlCol="0">
            <a:spAutoFit/>
          </a:bodyPr>
          <a:lstStyle/>
          <a:p>
            <a:pPr marR="0" algn="r" rtl="1">
              <a:lnSpc>
                <a:spcPct val="115000"/>
              </a:lnSpc>
              <a:spcBef>
                <a:spcPts val="0"/>
              </a:spcBef>
              <a:spcAft>
                <a:spcPts val="800"/>
              </a:spcAft>
            </a:pPr>
            <a:r>
              <a:rPr lang="ar-SA" sz="2400" b="1" kern="100" dirty="0">
                <a:solidFill>
                  <a:schemeClr val="bg1"/>
                </a:solidFill>
                <a:effectLst/>
                <a:latin typeface="Aptos"/>
                <a:ea typeface="Aptos"/>
                <a:cs typeface="Arial" panose="020B0604020202020204" pitchFamily="34" charset="0"/>
              </a:rPr>
              <a:t>سؤال تفاعلي</a:t>
            </a:r>
            <a:r>
              <a:rPr lang="en-US" sz="2400" b="1" kern="100" dirty="0">
                <a:solidFill>
                  <a:schemeClr val="bg1"/>
                </a:solidFill>
                <a:effectLst/>
                <a:latin typeface="Aptos"/>
                <a:ea typeface="Aptos"/>
                <a:cs typeface="Arial" panose="020B0604020202020204" pitchFamily="34" charset="0"/>
              </a:rPr>
              <a:t>:</a:t>
            </a:r>
          </a:p>
          <a:p>
            <a:pPr marR="0" algn="r" rtl="1">
              <a:lnSpc>
                <a:spcPct val="115000"/>
              </a:lnSpc>
              <a:spcBef>
                <a:spcPts val="0"/>
              </a:spcBef>
              <a:spcAft>
                <a:spcPts val="800"/>
              </a:spcAft>
            </a:pPr>
            <a:br>
              <a:rPr lang="en-US" sz="1000" b="1" kern="100" dirty="0">
                <a:effectLst/>
                <a:latin typeface="Aptos"/>
                <a:ea typeface="Aptos"/>
                <a:cs typeface="Arial" panose="020B0604020202020204" pitchFamily="34" charset="0"/>
              </a:rPr>
            </a:br>
            <a:r>
              <a:rPr lang="ar-SA" sz="1800" b="1" kern="100" dirty="0">
                <a:effectLst/>
                <a:latin typeface="Aptos"/>
                <a:ea typeface="Aptos"/>
                <a:cs typeface="Arial" panose="020B0604020202020204" pitchFamily="34" charset="0"/>
              </a:rPr>
              <a:t>ما هي المدة المحددة لإصدار قرار اللجنة المصرفية بعد قفل باب المرافعة؟</a:t>
            </a:r>
            <a:endParaRPr lang="en-GB" sz="1800" kern="100" dirty="0">
              <a:effectLst/>
              <a:latin typeface="Aptos"/>
              <a:ea typeface="Aptos"/>
              <a:cs typeface="Arial" panose="020B0604020202020204" pitchFamily="34" charset="0"/>
            </a:endParaRPr>
          </a:p>
          <a:p>
            <a:pPr marL="285750" marR="0" lvl="0" indent="-285750" algn="r" rtl="1">
              <a:lnSpc>
                <a:spcPct val="115000"/>
              </a:lnSpc>
              <a:spcBef>
                <a:spcPts val="0"/>
              </a:spcBef>
              <a:spcAft>
                <a:spcPts val="800"/>
              </a:spcAft>
              <a:buSzPts val="1000"/>
              <a:buFont typeface="Arial" panose="020B0604020202020204" pitchFamily="34" charset="0"/>
              <a:buChar char="•"/>
              <a:tabLst>
                <a:tab pos="457200" algn="l"/>
              </a:tabLst>
            </a:pPr>
            <a:r>
              <a:rPr lang="en-US" sz="1800" kern="100" dirty="0">
                <a:effectLst/>
                <a:latin typeface="Aptos"/>
                <a:ea typeface="Aptos"/>
                <a:cs typeface="Arial" panose="020B0604020202020204" pitchFamily="34" charset="0"/>
              </a:rPr>
              <a:t> </a:t>
            </a:r>
            <a:r>
              <a:rPr lang="ar-SA" sz="1800" kern="100" dirty="0">
                <a:effectLst/>
                <a:latin typeface="Aptos"/>
                <a:ea typeface="Aptos"/>
                <a:cs typeface="Arial" panose="020B0604020202020204" pitchFamily="34" charset="0"/>
              </a:rPr>
              <a:t>أ) 30 يومًا</a:t>
            </a:r>
            <a:endParaRPr lang="en-GB" sz="1800" kern="100" dirty="0">
              <a:effectLst/>
              <a:latin typeface="Aptos"/>
              <a:ea typeface="Aptos"/>
              <a:cs typeface="Arial" panose="020B0604020202020204" pitchFamily="34" charset="0"/>
            </a:endParaRPr>
          </a:p>
          <a:p>
            <a:pPr marL="285750" marR="0" lvl="0" indent="-285750" algn="r" rtl="1">
              <a:lnSpc>
                <a:spcPct val="115000"/>
              </a:lnSpc>
              <a:spcBef>
                <a:spcPts val="0"/>
              </a:spcBef>
              <a:spcAft>
                <a:spcPts val="800"/>
              </a:spcAft>
              <a:buSzPts val="1000"/>
              <a:buFont typeface="Arial" panose="020B0604020202020204" pitchFamily="34" charset="0"/>
              <a:buChar char="•"/>
              <a:tabLst>
                <a:tab pos="457200" algn="l"/>
              </a:tabLst>
            </a:pPr>
            <a:r>
              <a:rPr lang="ar-SA" sz="1800" kern="100" dirty="0">
                <a:effectLst/>
                <a:latin typeface="Aptos"/>
                <a:ea typeface="Aptos"/>
                <a:cs typeface="Arial" panose="020B0604020202020204" pitchFamily="34" charset="0"/>
              </a:rPr>
              <a:t>ب) 45 يومًا</a:t>
            </a:r>
            <a:endParaRPr lang="en-GB" sz="1800" kern="100" dirty="0">
              <a:effectLst/>
              <a:latin typeface="Aptos"/>
              <a:ea typeface="Aptos"/>
              <a:cs typeface="Arial" panose="020B0604020202020204" pitchFamily="34" charset="0"/>
            </a:endParaRPr>
          </a:p>
          <a:p>
            <a:pPr marL="285750" marR="0" lvl="0" indent="-285750" algn="r" rtl="1">
              <a:lnSpc>
                <a:spcPct val="115000"/>
              </a:lnSpc>
              <a:spcBef>
                <a:spcPts val="0"/>
              </a:spcBef>
              <a:spcAft>
                <a:spcPts val="800"/>
              </a:spcAft>
              <a:buSzPts val="1000"/>
              <a:buFont typeface="Arial" panose="020B0604020202020204" pitchFamily="34" charset="0"/>
              <a:buChar char="•"/>
              <a:tabLst>
                <a:tab pos="457200" algn="l"/>
              </a:tabLst>
            </a:pPr>
            <a:r>
              <a:rPr lang="ar-SA" sz="1800" kern="100" dirty="0">
                <a:effectLst/>
                <a:latin typeface="Aptos"/>
                <a:ea typeface="Aptos"/>
                <a:cs typeface="Arial" panose="020B0604020202020204" pitchFamily="34" charset="0"/>
              </a:rPr>
              <a:t>ج) 60 يومًا</a:t>
            </a:r>
            <a:endParaRPr lang="en-GB" sz="1800" kern="100" dirty="0">
              <a:effectLst/>
              <a:latin typeface="Aptos"/>
              <a:ea typeface="Aptos"/>
              <a:cs typeface="Arial" panose="020B0604020202020204" pitchFamily="34" charset="0"/>
            </a:endParaRPr>
          </a:p>
          <a:p>
            <a:pPr marL="285750" indent="-285750" algn="r" rtl="1">
              <a:buFont typeface="Arial" panose="020B0604020202020204" pitchFamily="34" charset="0"/>
              <a:buChar char="•"/>
            </a:pPr>
            <a:r>
              <a:rPr lang="ar-SA" sz="1800" dirty="0">
                <a:effectLst/>
                <a:latin typeface="Aptos"/>
                <a:ea typeface="Aptos"/>
                <a:cs typeface="Arial" panose="020B0604020202020204" pitchFamily="34" charset="0"/>
              </a:rPr>
              <a:t>د) 90 يومًا</a:t>
            </a:r>
            <a:endParaRPr lang="en-GB" dirty="0"/>
          </a:p>
        </p:txBody>
      </p:sp>
    </p:spTree>
    <p:extLst>
      <p:ext uri="{BB962C8B-B14F-4D97-AF65-F5344CB8AC3E}">
        <p14:creationId xmlns:p14="http://schemas.microsoft.com/office/powerpoint/2010/main" val="138829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A399124D-BEDB-ECBB-2D7D-7C45078E3EEE}"/>
              </a:ext>
            </a:extLst>
          </p:cNvPr>
          <p:cNvGrpSpPr/>
          <p:nvPr/>
        </p:nvGrpSpPr>
        <p:grpSpPr>
          <a:xfrm>
            <a:off x="0" y="0"/>
            <a:ext cx="12192000" cy="6858000"/>
            <a:chOff x="-3498574" y="0"/>
            <a:chExt cx="12192000" cy="6858000"/>
          </a:xfrm>
        </p:grpSpPr>
        <p:sp>
          <p:nvSpPr>
            <p:cNvPr id="63" name="Rectangle 62">
              <a:extLst>
                <a:ext uri="{FF2B5EF4-FFF2-40B4-BE49-F238E27FC236}">
                  <a16:creationId xmlns:a16="http://schemas.microsoft.com/office/drawing/2014/main" id="{8E36589D-272D-E452-64A0-9DEAF392F10D}"/>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a:extLst>
                <a:ext uri="{FF2B5EF4-FFF2-40B4-BE49-F238E27FC236}">
                  <a16:creationId xmlns:a16="http://schemas.microsoft.com/office/drawing/2014/main" id="{D953446F-EDD6-2B86-BD4F-EFD365EC8702}"/>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rgbClr val="D4B0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10">
              <a:extLst>
                <a:ext uri="{FF2B5EF4-FFF2-40B4-BE49-F238E27FC236}">
                  <a16:creationId xmlns:a16="http://schemas.microsoft.com/office/drawing/2014/main" id="{CC6A286C-B5F2-BD1E-8ACA-8A268DFE5AD7}"/>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68" name="TextBox 67">
              <a:extLst>
                <a:ext uri="{FF2B5EF4-FFF2-40B4-BE49-F238E27FC236}">
                  <a16:creationId xmlns:a16="http://schemas.microsoft.com/office/drawing/2014/main" id="{5E427238-8908-8876-88B1-81D939EF6833}"/>
                </a:ext>
              </a:extLst>
            </p:cNvPr>
            <p:cNvSpPr txBox="1"/>
            <p:nvPr/>
          </p:nvSpPr>
          <p:spPr>
            <a:xfrm rot="16200000">
              <a:off x="7457248" y="3228943"/>
              <a:ext cx="1789043" cy="400110"/>
            </a:xfrm>
            <a:prstGeom prst="rect">
              <a:avLst/>
            </a:prstGeom>
            <a:noFill/>
          </p:spPr>
          <p:txBody>
            <a:bodyPr wrap="square" rtlCol="0">
              <a:spAutoFit/>
            </a:bodyPr>
            <a:lstStyle/>
            <a:p>
              <a:pPr algn="ctr"/>
              <a:r>
                <a:rPr lang="ar-SA" sz="2000" b="1" dirty="0">
                  <a:solidFill>
                    <a:schemeClr val="bg1"/>
                  </a:solidFill>
                </a:rPr>
                <a:t>فهرس المحتويات</a:t>
              </a:r>
              <a:endParaRPr lang="en-US" sz="2000" b="1" dirty="0">
                <a:solidFill>
                  <a:schemeClr val="bg1"/>
                </a:solidFill>
              </a:endParaRPr>
            </a:p>
          </p:txBody>
        </p:sp>
      </p:grpSp>
      <p:grpSp>
        <p:nvGrpSpPr>
          <p:cNvPr id="76" name="Group 75">
            <a:extLst>
              <a:ext uri="{FF2B5EF4-FFF2-40B4-BE49-F238E27FC236}">
                <a16:creationId xmlns:a16="http://schemas.microsoft.com/office/drawing/2014/main" id="{AB8ED7BE-A90F-6573-EC0E-7908573B10B5}"/>
              </a:ext>
            </a:extLst>
          </p:cNvPr>
          <p:cNvGrpSpPr/>
          <p:nvPr/>
        </p:nvGrpSpPr>
        <p:grpSpPr>
          <a:xfrm>
            <a:off x="-6910956" y="-2"/>
            <a:ext cx="12192000" cy="6858000"/>
            <a:chOff x="-3498574" y="0"/>
            <a:chExt cx="12192000" cy="6858000"/>
          </a:xfrm>
        </p:grpSpPr>
        <p:sp>
          <p:nvSpPr>
            <p:cNvPr id="77" name="Rectangle 76">
              <a:extLst>
                <a:ext uri="{FF2B5EF4-FFF2-40B4-BE49-F238E27FC236}">
                  <a16:creationId xmlns:a16="http://schemas.microsoft.com/office/drawing/2014/main" id="{5F197BF1-C40D-C6AC-CD37-3BEAD6C01B1F}"/>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77">
              <a:extLst>
                <a:ext uri="{FF2B5EF4-FFF2-40B4-BE49-F238E27FC236}">
                  <a16:creationId xmlns:a16="http://schemas.microsoft.com/office/drawing/2014/main" id="{1612824D-5496-49CA-4AB8-ACCC51E7F8F5}"/>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10">
              <a:extLst>
                <a:ext uri="{FF2B5EF4-FFF2-40B4-BE49-F238E27FC236}">
                  <a16:creationId xmlns:a16="http://schemas.microsoft.com/office/drawing/2014/main" id="{B7A55771-C667-8795-C821-C3FEDC1F775C}"/>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80" name="TextBox 79">
              <a:extLst>
                <a:ext uri="{FF2B5EF4-FFF2-40B4-BE49-F238E27FC236}">
                  <a16:creationId xmlns:a16="http://schemas.microsoft.com/office/drawing/2014/main" id="{50EBBE0B-3BD5-82C3-2AFC-81A6B9BDBE3F}"/>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أهداف التعلم</a:t>
              </a:r>
              <a:endParaRPr lang="en-US" sz="2800" b="1" dirty="0">
                <a:solidFill>
                  <a:schemeClr val="bg1"/>
                </a:solidFill>
              </a:endParaRPr>
            </a:p>
          </p:txBody>
        </p:sp>
      </p:grpSp>
      <p:grpSp>
        <p:nvGrpSpPr>
          <p:cNvPr id="81" name="Group 80">
            <a:extLst>
              <a:ext uri="{FF2B5EF4-FFF2-40B4-BE49-F238E27FC236}">
                <a16:creationId xmlns:a16="http://schemas.microsoft.com/office/drawing/2014/main" id="{1010B4F4-7FAE-0672-FD5D-C461BE230546}"/>
              </a:ext>
            </a:extLst>
          </p:cNvPr>
          <p:cNvGrpSpPr/>
          <p:nvPr/>
        </p:nvGrpSpPr>
        <p:grpSpPr>
          <a:xfrm>
            <a:off x="-7564868" y="0"/>
            <a:ext cx="12192000" cy="6858000"/>
            <a:chOff x="-3498574" y="0"/>
            <a:chExt cx="12192000" cy="6858000"/>
          </a:xfrm>
        </p:grpSpPr>
        <p:sp>
          <p:nvSpPr>
            <p:cNvPr id="82" name="Rectangle 81">
              <a:extLst>
                <a:ext uri="{FF2B5EF4-FFF2-40B4-BE49-F238E27FC236}">
                  <a16:creationId xmlns:a16="http://schemas.microsoft.com/office/drawing/2014/main" id="{501FCCFD-93EE-B255-FD4F-4F8A0B19F003}"/>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82">
              <a:extLst>
                <a:ext uri="{FF2B5EF4-FFF2-40B4-BE49-F238E27FC236}">
                  <a16:creationId xmlns:a16="http://schemas.microsoft.com/office/drawing/2014/main" id="{7F2000BC-6ADB-9FBF-7CA0-2CE66C14623A}"/>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10">
              <a:extLst>
                <a:ext uri="{FF2B5EF4-FFF2-40B4-BE49-F238E27FC236}">
                  <a16:creationId xmlns:a16="http://schemas.microsoft.com/office/drawing/2014/main" id="{BD952E51-4E04-5A99-2575-101CF5D01042}"/>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85" name="TextBox 84">
              <a:extLst>
                <a:ext uri="{FF2B5EF4-FFF2-40B4-BE49-F238E27FC236}">
                  <a16:creationId xmlns:a16="http://schemas.microsoft.com/office/drawing/2014/main" id="{3F15F45F-EB30-140C-0B25-B9E8FDF5564D}"/>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rPr>
                <a:t>اقسام القضاء</a:t>
              </a:r>
              <a:endParaRPr lang="en-US" sz="2000" b="1" dirty="0">
                <a:solidFill>
                  <a:schemeClr val="bg1"/>
                </a:solidFill>
              </a:endParaRPr>
            </a:p>
          </p:txBody>
        </p:sp>
      </p:grpSp>
      <p:grpSp>
        <p:nvGrpSpPr>
          <p:cNvPr id="86" name="Group 85">
            <a:extLst>
              <a:ext uri="{FF2B5EF4-FFF2-40B4-BE49-F238E27FC236}">
                <a16:creationId xmlns:a16="http://schemas.microsoft.com/office/drawing/2014/main" id="{D49AE224-85EB-3524-AAE7-AC5BDE2304FC}"/>
              </a:ext>
            </a:extLst>
          </p:cNvPr>
          <p:cNvGrpSpPr/>
          <p:nvPr/>
        </p:nvGrpSpPr>
        <p:grpSpPr>
          <a:xfrm>
            <a:off x="-8178069" y="-4"/>
            <a:ext cx="12192000" cy="6858000"/>
            <a:chOff x="-3498574" y="0"/>
            <a:chExt cx="12192000" cy="6858000"/>
          </a:xfrm>
        </p:grpSpPr>
        <p:sp>
          <p:nvSpPr>
            <p:cNvPr id="88" name="Rectangle 87">
              <a:extLst>
                <a:ext uri="{FF2B5EF4-FFF2-40B4-BE49-F238E27FC236}">
                  <a16:creationId xmlns:a16="http://schemas.microsoft.com/office/drawing/2014/main" id="{83A850E4-9F76-F700-87D3-FEBAB298980B}"/>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88">
              <a:extLst>
                <a:ext uri="{FF2B5EF4-FFF2-40B4-BE49-F238E27FC236}">
                  <a16:creationId xmlns:a16="http://schemas.microsoft.com/office/drawing/2014/main" id="{6FD5A232-78FC-1284-F00A-F5DFFE9CB63F}"/>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10">
              <a:extLst>
                <a:ext uri="{FF2B5EF4-FFF2-40B4-BE49-F238E27FC236}">
                  <a16:creationId xmlns:a16="http://schemas.microsoft.com/office/drawing/2014/main" id="{4FFE5454-B834-0684-A22D-2131677F3EE1}"/>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91" name="TextBox 90">
              <a:extLst>
                <a:ext uri="{FF2B5EF4-FFF2-40B4-BE49-F238E27FC236}">
                  <a16:creationId xmlns:a16="http://schemas.microsoft.com/office/drawing/2014/main" id="{B6F2E81D-8411-ACEC-FE4B-91295DD17F63}"/>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الهيكل العام للمحاكم</a:t>
              </a:r>
              <a:endParaRPr lang="en-US" sz="2800" b="1" dirty="0">
                <a:solidFill>
                  <a:schemeClr val="bg1"/>
                </a:solidFill>
              </a:endParaRPr>
            </a:p>
          </p:txBody>
        </p:sp>
      </p:grpSp>
      <p:grpSp>
        <p:nvGrpSpPr>
          <p:cNvPr id="92" name="Group 91">
            <a:extLst>
              <a:ext uri="{FF2B5EF4-FFF2-40B4-BE49-F238E27FC236}">
                <a16:creationId xmlns:a16="http://schemas.microsoft.com/office/drawing/2014/main" id="{7E06E9A5-C034-F9E4-536A-2D9DF9A615D3}"/>
              </a:ext>
            </a:extLst>
          </p:cNvPr>
          <p:cNvGrpSpPr/>
          <p:nvPr/>
        </p:nvGrpSpPr>
        <p:grpSpPr>
          <a:xfrm>
            <a:off x="-8750558" y="0"/>
            <a:ext cx="12192000" cy="6858000"/>
            <a:chOff x="-3498574" y="0"/>
            <a:chExt cx="12192000" cy="6858000"/>
          </a:xfrm>
        </p:grpSpPr>
        <p:sp>
          <p:nvSpPr>
            <p:cNvPr id="93" name="Rectangle 92">
              <a:extLst>
                <a:ext uri="{FF2B5EF4-FFF2-40B4-BE49-F238E27FC236}">
                  <a16:creationId xmlns:a16="http://schemas.microsoft.com/office/drawing/2014/main" id="{3DB9B163-F43C-D295-36BB-27AD79C6FCA6}"/>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93">
              <a:extLst>
                <a:ext uri="{FF2B5EF4-FFF2-40B4-BE49-F238E27FC236}">
                  <a16:creationId xmlns:a16="http://schemas.microsoft.com/office/drawing/2014/main" id="{201F75EB-DD71-23C2-9068-D7647485D297}"/>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10">
              <a:extLst>
                <a:ext uri="{FF2B5EF4-FFF2-40B4-BE49-F238E27FC236}">
                  <a16:creationId xmlns:a16="http://schemas.microsoft.com/office/drawing/2014/main" id="{65EAE81A-70F7-A793-EE03-F3F6F224795A}"/>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96" name="TextBox 95">
              <a:extLst>
                <a:ext uri="{FF2B5EF4-FFF2-40B4-BE49-F238E27FC236}">
                  <a16:creationId xmlns:a16="http://schemas.microsoft.com/office/drawing/2014/main" id="{45E911E5-5BF7-D1A8-39B5-7AC6D4C9D49E}"/>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المحكمة العليا</a:t>
              </a:r>
              <a:endParaRPr lang="en-US" sz="2800" b="1" dirty="0">
                <a:solidFill>
                  <a:schemeClr val="bg1"/>
                </a:solidFill>
              </a:endParaRPr>
            </a:p>
          </p:txBody>
        </p:sp>
      </p:grpSp>
      <p:grpSp>
        <p:nvGrpSpPr>
          <p:cNvPr id="97" name="Group 96">
            <a:extLst>
              <a:ext uri="{FF2B5EF4-FFF2-40B4-BE49-F238E27FC236}">
                <a16:creationId xmlns:a16="http://schemas.microsoft.com/office/drawing/2014/main" id="{598FCADD-2F78-DBD7-91BA-12F767787B47}"/>
              </a:ext>
            </a:extLst>
          </p:cNvPr>
          <p:cNvGrpSpPr/>
          <p:nvPr/>
        </p:nvGrpSpPr>
        <p:grpSpPr>
          <a:xfrm>
            <a:off x="-9345663" y="0"/>
            <a:ext cx="12192000" cy="6858000"/>
            <a:chOff x="-3498574" y="0"/>
            <a:chExt cx="12192000" cy="6858000"/>
          </a:xfrm>
        </p:grpSpPr>
        <p:sp>
          <p:nvSpPr>
            <p:cNvPr id="98" name="Rectangle 97">
              <a:extLst>
                <a:ext uri="{FF2B5EF4-FFF2-40B4-BE49-F238E27FC236}">
                  <a16:creationId xmlns:a16="http://schemas.microsoft.com/office/drawing/2014/main" id="{B966E6AD-7E98-D247-A4D5-B6D85C78B481}"/>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a:extLst>
                <a:ext uri="{FF2B5EF4-FFF2-40B4-BE49-F238E27FC236}">
                  <a16:creationId xmlns:a16="http://schemas.microsoft.com/office/drawing/2014/main" id="{C7D578E0-50E8-E200-3075-9A25E88273FA}"/>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1" name="Freeform 10">
              <a:extLst>
                <a:ext uri="{FF2B5EF4-FFF2-40B4-BE49-F238E27FC236}">
                  <a16:creationId xmlns:a16="http://schemas.microsoft.com/office/drawing/2014/main" id="{A0590FCC-96A0-13A1-7209-397648BD62BC}"/>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02" name="TextBox 101">
              <a:extLst>
                <a:ext uri="{FF2B5EF4-FFF2-40B4-BE49-F238E27FC236}">
                  <a16:creationId xmlns:a16="http://schemas.microsoft.com/office/drawing/2014/main" id="{D06B76F9-2BEA-E6A4-382F-21DE18024D1B}"/>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محاكم الاستئناف</a:t>
              </a:r>
              <a:endParaRPr lang="en-US" sz="2800" b="1" dirty="0">
                <a:solidFill>
                  <a:schemeClr val="bg1"/>
                </a:solidFill>
              </a:endParaRPr>
            </a:p>
          </p:txBody>
        </p:sp>
      </p:grpSp>
      <p:grpSp>
        <p:nvGrpSpPr>
          <p:cNvPr id="103" name="Group 102">
            <a:extLst>
              <a:ext uri="{FF2B5EF4-FFF2-40B4-BE49-F238E27FC236}">
                <a16:creationId xmlns:a16="http://schemas.microsoft.com/office/drawing/2014/main" id="{0D9146F9-E4E2-3E96-3914-97E761F50C61}"/>
              </a:ext>
            </a:extLst>
          </p:cNvPr>
          <p:cNvGrpSpPr/>
          <p:nvPr/>
        </p:nvGrpSpPr>
        <p:grpSpPr>
          <a:xfrm>
            <a:off x="-9938861" y="0"/>
            <a:ext cx="12192000" cy="6858000"/>
            <a:chOff x="-3498574" y="0"/>
            <a:chExt cx="12192000" cy="6858000"/>
          </a:xfrm>
        </p:grpSpPr>
        <p:sp>
          <p:nvSpPr>
            <p:cNvPr id="104" name="Rectangle 103">
              <a:extLst>
                <a:ext uri="{FF2B5EF4-FFF2-40B4-BE49-F238E27FC236}">
                  <a16:creationId xmlns:a16="http://schemas.microsoft.com/office/drawing/2014/main" id="{B4D33AB8-10C5-883E-44FB-BE5445AB7599}"/>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104">
              <a:extLst>
                <a:ext uri="{FF2B5EF4-FFF2-40B4-BE49-F238E27FC236}">
                  <a16:creationId xmlns:a16="http://schemas.microsoft.com/office/drawing/2014/main" id="{F27F5D68-1571-14B4-4C32-5F023C70C9C5}"/>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Freeform 10">
              <a:extLst>
                <a:ext uri="{FF2B5EF4-FFF2-40B4-BE49-F238E27FC236}">
                  <a16:creationId xmlns:a16="http://schemas.microsoft.com/office/drawing/2014/main" id="{225A2B07-83D2-92E1-E04D-A1B6BA25A84E}"/>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07" name="TextBox 106">
              <a:extLst>
                <a:ext uri="{FF2B5EF4-FFF2-40B4-BE49-F238E27FC236}">
                  <a16:creationId xmlns:a16="http://schemas.microsoft.com/office/drawing/2014/main" id="{593BD2D9-5079-6D9D-4A1C-EEB5F379C04D}"/>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المحاكم الابتدائية والمتخصصة</a:t>
              </a:r>
              <a:endParaRPr lang="en-US" sz="2800" b="1" dirty="0">
                <a:solidFill>
                  <a:schemeClr val="bg1"/>
                </a:solidFill>
              </a:endParaRPr>
            </a:p>
          </p:txBody>
        </p:sp>
      </p:grpSp>
      <p:sp>
        <p:nvSpPr>
          <p:cNvPr id="108" name="Title 1">
            <a:extLst>
              <a:ext uri="{FF2B5EF4-FFF2-40B4-BE49-F238E27FC236}">
                <a16:creationId xmlns:a16="http://schemas.microsoft.com/office/drawing/2014/main" id="{9516960C-D952-3058-C726-53D6DF43EA84}"/>
              </a:ext>
            </a:extLst>
          </p:cNvPr>
          <p:cNvSpPr txBox="1">
            <a:spLocks/>
          </p:cNvSpPr>
          <p:nvPr/>
        </p:nvSpPr>
        <p:spPr>
          <a:xfrm>
            <a:off x="4426975" y="1871279"/>
            <a:ext cx="5975063" cy="10287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SA" b="1" dirty="0">
                <a:solidFill>
                  <a:schemeClr val="bg1">
                    <a:lumMod val="50000"/>
                  </a:schemeClr>
                </a:solidFill>
              </a:rPr>
              <a:t>فهرس</a:t>
            </a:r>
            <a:r>
              <a:rPr lang="ar-SA" b="1" dirty="0">
                <a:solidFill>
                  <a:srgbClr val="D4B04C"/>
                </a:solidFill>
              </a:rPr>
              <a:t> المحتويات</a:t>
            </a:r>
            <a:endParaRPr lang="en-US" dirty="0">
              <a:solidFill>
                <a:srgbClr val="D4B04C"/>
              </a:solidFill>
            </a:endParaRPr>
          </a:p>
        </p:txBody>
      </p:sp>
      <p:sp>
        <p:nvSpPr>
          <p:cNvPr id="109" name="TextBox 108">
            <a:extLst>
              <a:ext uri="{FF2B5EF4-FFF2-40B4-BE49-F238E27FC236}">
                <a16:creationId xmlns:a16="http://schemas.microsoft.com/office/drawing/2014/main" id="{B4C57ADD-5C58-5C3B-6251-6C58BAF37262}"/>
              </a:ext>
            </a:extLst>
          </p:cNvPr>
          <p:cNvSpPr txBox="1"/>
          <p:nvPr/>
        </p:nvSpPr>
        <p:spPr>
          <a:xfrm>
            <a:off x="5756612" y="3093314"/>
            <a:ext cx="4499430" cy="3129062"/>
          </a:xfrm>
          <a:prstGeom prst="rect">
            <a:avLst/>
          </a:prstGeom>
          <a:noFill/>
        </p:spPr>
        <p:txBody>
          <a:bodyPr wrap="square" lIns="0" rIns="0" rtlCol="0">
            <a:spAutoFit/>
          </a:bodyPr>
          <a:lstStyle/>
          <a:p>
            <a:pPr marL="342900" marR="0" lvl="0" indent="-342900" algn="r" rtl="1">
              <a:spcBef>
                <a:spcPts val="0"/>
              </a:spcBef>
              <a:spcAft>
                <a:spcPts val="800"/>
              </a:spcAft>
              <a:buFont typeface="+mj-lt"/>
              <a:buAutoNum type="arabicPeriod"/>
              <a:tabLst>
                <a:tab pos="457200" algn="l"/>
              </a:tabLst>
            </a:pPr>
            <a:r>
              <a:rPr lang="ar-SA" sz="1600" kern="100" dirty="0">
                <a:effectLst/>
                <a:latin typeface="Aptos"/>
                <a:ea typeface="Aptos"/>
                <a:cs typeface="Arial" panose="020B0604020202020204" pitchFamily="34" charset="0"/>
              </a:rPr>
              <a:t>مقدمة عن النظام القضائي السعودي</a:t>
            </a:r>
            <a:endParaRPr lang="en-GB" sz="1600" kern="100" dirty="0">
              <a:effectLst/>
              <a:latin typeface="Aptos"/>
              <a:ea typeface="Aptos"/>
              <a:cs typeface="Arial" panose="020B0604020202020204" pitchFamily="34" charset="0"/>
            </a:endParaRPr>
          </a:p>
          <a:p>
            <a:pPr marL="342900" marR="0" lvl="0" indent="-342900" algn="r" rtl="1">
              <a:spcBef>
                <a:spcPts val="0"/>
              </a:spcBef>
              <a:spcAft>
                <a:spcPts val="800"/>
              </a:spcAft>
              <a:buFont typeface="+mj-lt"/>
              <a:buAutoNum type="arabicPeriod"/>
              <a:tabLst>
                <a:tab pos="457200" algn="l"/>
              </a:tabLst>
            </a:pPr>
            <a:r>
              <a:rPr lang="ar-SA" sz="1600" kern="100" dirty="0">
                <a:effectLst/>
                <a:latin typeface="Aptos"/>
                <a:ea typeface="Aptos"/>
                <a:cs typeface="Arial" panose="020B0604020202020204" pitchFamily="34" charset="0"/>
              </a:rPr>
              <a:t>أقسام القضاء (قضاء عام، قضاء إداري، لجان شبه قضائية)</a:t>
            </a:r>
            <a:endParaRPr lang="en-GB" sz="1600" kern="100" dirty="0">
              <a:effectLst/>
              <a:latin typeface="Aptos"/>
              <a:ea typeface="Aptos"/>
              <a:cs typeface="Arial" panose="020B0604020202020204" pitchFamily="34" charset="0"/>
            </a:endParaRPr>
          </a:p>
          <a:p>
            <a:pPr marL="342900" marR="0" lvl="0" indent="-342900" algn="r" rtl="1">
              <a:spcBef>
                <a:spcPts val="0"/>
              </a:spcBef>
              <a:spcAft>
                <a:spcPts val="800"/>
              </a:spcAft>
              <a:buFont typeface="+mj-lt"/>
              <a:buAutoNum type="arabicPeriod"/>
              <a:tabLst>
                <a:tab pos="457200" algn="l"/>
              </a:tabLst>
            </a:pPr>
            <a:r>
              <a:rPr lang="ar-SA" sz="1600" kern="100" dirty="0">
                <a:effectLst/>
                <a:latin typeface="Aptos"/>
                <a:ea typeface="Aptos"/>
                <a:cs typeface="Arial" panose="020B0604020202020204" pitchFamily="34" charset="0"/>
              </a:rPr>
              <a:t>الهيكل العام للمحاكم</a:t>
            </a:r>
            <a:endParaRPr lang="en-GB" sz="1600" kern="100" dirty="0">
              <a:effectLst/>
              <a:latin typeface="Aptos"/>
              <a:ea typeface="Aptos"/>
              <a:cs typeface="Arial" panose="020B0604020202020204" pitchFamily="34" charset="0"/>
            </a:endParaRPr>
          </a:p>
          <a:p>
            <a:pPr marL="342900" marR="0" lvl="0" indent="-342900" algn="r" rtl="1">
              <a:spcBef>
                <a:spcPts val="0"/>
              </a:spcBef>
              <a:spcAft>
                <a:spcPts val="800"/>
              </a:spcAft>
              <a:buFont typeface="+mj-lt"/>
              <a:buAutoNum type="arabicPeriod"/>
              <a:tabLst>
                <a:tab pos="457200" algn="l"/>
              </a:tabLst>
            </a:pPr>
            <a:r>
              <a:rPr lang="ar-SA" sz="1600" kern="100" dirty="0">
                <a:effectLst/>
                <a:latin typeface="Aptos"/>
                <a:ea typeface="Aptos"/>
                <a:cs typeface="Arial" panose="020B0604020202020204" pitchFamily="34" charset="0"/>
              </a:rPr>
              <a:t>المحكمة العليا</a:t>
            </a:r>
            <a:endParaRPr lang="en-GB" sz="1600" kern="100" dirty="0">
              <a:effectLst/>
              <a:latin typeface="Aptos"/>
              <a:ea typeface="Aptos"/>
              <a:cs typeface="Arial" panose="020B0604020202020204" pitchFamily="34" charset="0"/>
            </a:endParaRPr>
          </a:p>
          <a:p>
            <a:pPr marL="342900" marR="0" lvl="0" indent="-342900" algn="r" rtl="1">
              <a:spcBef>
                <a:spcPts val="0"/>
              </a:spcBef>
              <a:spcAft>
                <a:spcPts val="800"/>
              </a:spcAft>
              <a:buFont typeface="+mj-lt"/>
              <a:buAutoNum type="arabicPeriod"/>
              <a:tabLst>
                <a:tab pos="457200" algn="l"/>
              </a:tabLst>
            </a:pPr>
            <a:r>
              <a:rPr lang="ar-SA" sz="1600" kern="100" dirty="0">
                <a:effectLst/>
                <a:latin typeface="Aptos"/>
                <a:ea typeface="Aptos"/>
                <a:cs typeface="Arial" panose="020B0604020202020204" pitchFamily="34" charset="0"/>
              </a:rPr>
              <a:t>محاكم الاستئناف</a:t>
            </a:r>
            <a:endParaRPr lang="en-GB" sz="1600" kern="100" dirty="0">
              <a:effectLst/>
              <a:latin typeface="Aptos"/>
              <a:ea typeface="Aptos"/>
              <a:cs typeface="Arial" panose="020B0604020202020204" pitchFamily="34" charset="0"/>
            </a:endParaRPr>
          </a:p>
          <a:p>
            <a:pPr marL="342900" marR="0" lvl="0" indent="-342900" algn="r" rtl="1">
              <a:spcBef>
                <a:spcPts val="0"/>
              </a:spcBef>
              <a:spcAft>
                <a:spcPts val="800"/>
              </a:spcAft>
              <a:buFont typeface="+mj-lt"/>
              <a:buAutoNum type="arabicPeriod"/>
              <a:tabLst>
                <a:tab pos="457200" algn="l"/>
              </a:tabLst>
            </a:pPr>
            <a:r>
              <a:rPr lang="ar-SA" sz="1600" kern="100" dirty="0">
                <a:effectLst/>
                <a:latin typeface="Aptos"/>
                <a:ea typeface="Aptos"/>
                <a:cs typeface="Arial" panose="020B0604020202020204" pitchFamily="34" charset="0"/>
              </a:rPr>
              <a:t>المحاكم الابتدائية والمتخصصة</a:t>
            </a:r>
            <a:endParaRPr lang="en-GB" sz="1600" kern="100" dirty="0">
              <a:effectLst/>
              <a:latin typeface="Aptos"/>
              <a:ea typeface="Aptos"/>
              <a:cs typeface="Arial" panose="020B0604020202020204" pitchFamily="34" charset="0"/>
            </a:endParaRPr>
          </a:p>
          <a:p>
            <a:pPr marL="342900" marR="0" lvl="0" indent="-342900" algn="r" rtl="1">
              <a:spcBef>
                <a:spcPts val="0"/>
              </a:spcBef>
              <a:spcAft>
                <a:spcPts val="800"/>
              </a:spcAft>
              <a:buFont typeface="+mj-lt"/>
              <a:buAutoNum type="arabicPeriod"/>
              <a:tabLst>
                <a:tab pos="457200" algn="l"/>
              </a:tabLst>
            </a:pPr>
            <a:r>
              <a:rPr lang="ar-SA" sz="1600" kern="100" dirty="0">
                <a:effectLst/>
                <a:latin typeface="Aptos"/>
                <a:ea typeface="Aptos"/>
                <a:cs typeface="Arial" panose="020B0604020202020204" pitchFamily="34" charset="0"/>
              </a:rPr>
              <a:t>المحاكم الإدارية</a:t>
            </a:r>
            <a:endParaRPr lang="en-GB" sz="1600" kern="100" dirty="0">
              <a:effectLst/>
              <a:latin typeface="Aptos"/>
              <a:ea typeface="Aptos"/>
              <a:cs typeface="Arial" panose="020B0604020202020204" pitchFamily="34" charset="0"/>
            </a:endParaRPr>
          </a:p>
          <a:p>
            <a:pPr marL="342900" marR="0" lvl="0" indent="-342900" algn="r" rtl="1">
              <a:spcBef>
                <a:spcPts val="0"/>
              </a:spcBef>
              <a:spcAft>
                <a:spcPts val="800"/>
              </a:spcAft>
              <a:buFont typeface="+mj-lt"/>
              <a:buAutoNum type="arabicPeriod"/>
              <a:tabLst>
                <a:tab pos="457200" algn="l"/>
              </a:tabLst>
            </a:pPr>
            <a:r>
              <a:rPr lang="ar-SA" sz="1600" kern="100" dirty="0">
                <a:effectLst/>
                <a:latin typeface="Aptos"/>
                <a:ea typeface="Aptos"/>
                <a:cs typeface="Arial" panose="020B0604020202020204" pitchFamily="34" charset="0"/>
              </a:rPr>
              <a:t>اختصاصات المحاكم</a:t>
            </a:r>
            <a:endParaRPr lang="en-GB" sz="1600" kern="100" dirty="0">
              <a:effectLst/>
              <a:latin typeface="Aptos"/>
              <a:ea typeface="Aptos"/>
              <a:cs typeface="Arial" panose="020B0604020202020204" pitchFamily="34" charset="0"/>
            </a:endParaRPr>
          </a:p>
          <a:p>
            <a:pPr marL="342900" marR="0" lvl="0" indent="-342900" algn="r" rtl="1">
              <a:spcBef>
                <a:spcPts val="0"/>
              </a:spcBef>
              <a:spcAft>
                <a:spcPts val="800"/>
              </a:spcAft>
              <a:buFont typeface="+mj-lt"/>
              <a:buAutoNum type="arabicPeriod"/>
              <a:tabLst>
                <a:tab pos="457200" algn="l"/>
              </a:tabLst>
            </a:pPr>
            <a:r>
              <a:rPr lang="ar-SA" sz="1600" kern="100" dirty="0">
                <a:effectLst/>
                <a:latin typeface="Aptos"/>
                <a:ea typeface="Aptos"/>
                <a:cs typeface="Arial" panose="020B0604020202020204" pitchFamily="34" charset="0"/>
              </a:rPr>
              <a:t>إجراءات التقاضي الأساسية</a:t>
            </a:r>
            <a:endParaRPr lang="en-GB" sz="1600" kern="100" dirty="0">
              <a:effectLst/>
              <a:latin typeface="Aptos"/>
              <a:ea typeface="Aptos"/>
              <a:cs typeface="Arial" panose="020B0604020202020204" pitchFamily="34" charset="0"/>
            </a:endParaRPr>
          </a:p>
        </p:txBody>
      </p:sp>
      <p:grpSp>
        <p:nvGrpSpPr>
          <p:cNvPr id="110" name="Grupo 13">
            <a:extLst>
              <a:ext uri="{FF2B5EF4-FFF2-40B4-BE49-F238E27FC236}">
                <a16:creationId xmlns:a16="http://schemas.microsoft.com/office/drawing/2014/main" id="{3607DA25-396D-CB53-1890-8B6C3B445843}"/>
              </a:ext>
            </a:extLst>
          </p:cNvPr>
          <p:cNvGrpSpPr/>
          <p:nvPr/>
        </p:nvGrpSpPr>
        <p:grpSpPr>
          <a:xfrm>
            <a:off x="9265400" y="2677657"/>
            <a:ext cx="1018835" cy="135392"/>
            <a:chOff x="5521099" y="688522"/>
            <a:chExt cx="1018835" cy="135392"/>
          </a:xfrm>
        </p:grpSpPr>
        <p:sp>
          <p:nvSpPr>
            <p:cNvPr id="111" name="Elipse 7">
              <a:extLst>
                <a:ext uri="{FF2B5EF4-FFF2-40B4-BE49-F238E27FC236}">
                  <a16:creationId xmlns:a16="http://schemas.microsoft.com/office/drawing/2014/main" id="{2A66E4DF-B19F-F637-63D0-41B5EC2BE198}"/>
                </a:ext>
              </a:extLst>
            </p:cNvPr>
            <p:cNvSpPr/>
            <p:nvPr/>
          </p:nvSpPr>
          <p:spPr>
            <a:xfrm>
              <a:off x="5521099" y="688522"/>
              <a:ext cx="116342" cy="1163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Montserrat Light" panose="00000400000000000000" pitchFamily="50" charset="0"/>
              </a:endParaRPr>
            </a:p>
          </p:txBody>
        </p:sp>
        <p:sp>
          <p:nvSpPr>
            <p:cNvPr id="112" name="Elipse 8">
              <a:extLst>
                <a:ext uri="{FF2B5EF4-FFF2-40B4-BE49-F238E27FC236}">
                  <a16:creationId xmlns:a16="http://schemas.microsoft.com/office/drawing/2014/main" id="{691D8B2E-353D-1C9E-5D1A-8D9A30E793B8}"/>
                </a:ext>
              </a:extLst>
            </p:cNvPr>
            <p:cNvSpPr/>
            <p:nvPr/>
          </p:nvSpPr>
          <p:spPr>
            <a:xfrm>
              <a:off x="5698740" y="692876"/>
              <a:ext cx="116342" cy="1163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Montserrat Light" panose="00000400000000000000" pitchFamily="50" charset="0"/>
              </a:endParaRPr>
            </a:p>
          </p:txBody>
        </p:sp>
        <p:sp>
          <p:nvSpPr>
            <p:cNvPr id="113" name="Elipse 9">
              <a:extLst>
                <a:ext uri="{FF2B5EF4-FFF2-40B4-BE49-F238E27FC236}">
                  <a16:creationId xmlns:a16="http://schemas.microsoft.com/office/drawing/2014/main" id="{0D64C090-C376-3068-3D6C-012C5CDB7162}"/>
                </a:ext>
              </a:extLst>
            </p:cNvPr>
            <p:cNvSpPr/>
            <p:nvPr/>
          </p:nvSpPr>
          <p:spPr>
            <a:xfrm>
              <a:off x="5887811" y="695666"/>
              <a:ext cx="116342" cy="1163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Montserrat Light" panose="00000400000000000000" pitchFamily="50" charset="0"/>
              </a:endParaRPr>
            </a:p>
          </p:txBody>
        </p:sp>
        <p:sp>
          <p:nvSpPr>
            <p:cNvPr id="114" name="Elipse 10">
              <a:extLst>
                <a:ext uri="{FF2B5EF4-FFF2-40B4-BE49-F238E27FC236}">
                  <a16:creationId xmlns:a16="http://schemas.microsoft.com/office/drawing/2014/main" id="{B2C33FBF-E7CA-3041-7A52-33A1D5EB192E}"/>
                </a:ext>
              </a:extLst>
            </p:cNvPr>
            <p:cNvSpPr/>
            <p:nvPr/>
          </p:nvSpPr>
          <p:spPr>
            <a:xfrm>
              <a:off x="6068786" y="700428"/>
              <a:ext cx="116342" cy="1163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Montserrat Light" panose="00000400000000000000" pitchFamily="50" charset="0"/>
              </a:endParaRPr>
            </a:p>
          </p:txBody>
        </p:sp>
        <p:sp>
          <p:nvSpPr>
            <p:cNvPr id="115" name="Elipse 11">
              <a:extLst>
                <a:ext uri="{FF2B5EF4-FFF2-40B4-BE49-F238E27FC236}">
                  <a16:creationId xmlns:a16="http://schemas.microsoft.com/office/drawing/2014/main" id="{4ECC3A57-349A-14A2-7ECD-013D4AF5A88F}"/>
                </a:ext>
              </a:extLst>
            </p:cNvPr>
            <p:cNvSpPr/>
            <p:nvPr/>
          </p:nvSpPr>
          <p:spPr>
            <a:xfrm>
              <a:off x="6255952" y="704782"/>
              <a:ext cx="116342" cy="1163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Montserrat Light" panose="00000400000000000000" pitchFamily="50" charset="0"/>
              </a:endParaRPr>
            </a:p>
          </p:txBody>
        </p:sp>
        <p:sp>
          <p:nvSpPr>
            <p:cNvPr id="116" name="Elipse 12">
              <a:extLst>
                <a:ext uri="{FF2B5EF4-FFF2-40B4-BE49-F238E27FC236}">
                  <a16:creationId xmlns:a16="http://schemas.microsoft.com/office/drawing/2014/main" id="{2B07B563-9214-BC2B-541B-4FB9050A604F}"/>
                </a:ext>
              </a:extLst>
            </p:cNvPr>
            <p:cNvSpPr/>
            <p:nvPr/>
          </p:nvSpPr>
          <p:spPr>
            <a:xfrm>
              <a:off x="6423592" y="707572"/>
              <a:ext cx="116342" cy="11634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Montserrat Light" panose="00000400000000000000" pitchFamily="50" charset="0"/>
              </a:endParaRPr>
            </a:p>
          </p:txBody>
        </p:sp>
      </p:grpSp>
      <p:grpSp>
        <p:nvGrpSpPr>
          <p:cNvPr id="46" name="Group 45">
            <a:extLst>
              <a:ext uri="{FF2B5EF4-FFF2-40B4-BE49-F238E27FC236}">
                <a16:creationId xmlns:a16="http://schemas.microsoft.com/office/drawing/2014/main" id="{A1B6FED9-2C96-47EB-8737-D7AF65C0D09C}"/>
              </a:ext>
            </a:extLst>
          </p:cNvPr>
          <p:cNvGrpSpPr/>
          <p:nvPr/>
        </p:nvGrpSpPr>
        <p:grpSpPr>
          <a:xfrm>
            <a:off x="-10474671" y="9278"/>
            <a:ext cx="12192000" cy="6858000"/>
            <a:chOff x="-3498574" y="0"/>
            <a:chExt cx="12192000" cy="6858000"/>
          </a:xfrm>
        </p:grpSpPr>
        <p:sp>
          <p:nvSpPr>
            <p:cNvPr id="47" name="Rectangle 46">
              <a:extLst>
                <a:ext uri="{FF2B5EF4-FFF2-40B4-BE49-F238E27FC236}">
                  <a16:creationId xmlns:a16="http://schemas.microsoft.com/office/drawing/2014/main" id="{0FF06EC6-0ADA-4A44-82FA-87CF13C63D56}"/>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93">
              <a:extLst>
                <a:ext uri="{FF2B5EF4-FFF2-40B4-BE49-F238E27FC236}">
                  <a16:creationId xmlns:a16="http://schemas.microsoft.com/office/drawing/2014/main" id="{D0C1AF84-B7C8-4007-8F0F-5F856F22C0F2}"/>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10">
              <a:extLst>
                <a:ext uri="{FF2B5EF4-FFF2-40B4-BE49-F238E27FC236}">
                  <a16:creationId xmlns:a16="http://schemas.microsoft.com/office/drawing/2014/main" id="{7F29A238-40C0-46CC-BAF6-EF95FD50A144}"/>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50" name="TextBox 49">
              <a:extLst>
                <a:ext uri="{FF2B5EF4-FFF2-40B4-BE49-F238E27FC236}">
                  <a16:creationId xmlns:a16="http://schemas.microsoft.com/office/drawing/2014/main" id="{C2EC64FE-8842-49C6-B91D-DC6883B12A76}"/>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الجزائية</a:t>
              </a:r>
              <a:endParaRPr lang="en-US" sz="3200" b="1" dirty="0">
                <a:solidFill>
                  <a:schemeClr val="bg1"/>
                </a:solidFill>
              </a:endParaRPr>
            </a:p>
          </p:txBody>
        </p:sp>
      </p:grpSp>
      <p:grpSp>
        <p:nvGrpSpPr>
          <p:cNvPr id="51" name="Group 50">
            <a:extLst>
              <a:ext uri="{FF2B5EF4-FFF2-40B4-BE49-F238E27FC236}">
                <a16:creationId xmlns:a16="http://schemas.microsoft.com/office/drawing/2014/main" id="{7CBE3F27-FF60-4620-9600-F2B6492E6F63}"/>
              </a:ext>
            </a:extLst>
          </p:cNvPr>
          <p:cNvGrpSpPr/>
          <p:nvPr/>
        </p:nvGrpSpPr>
        <p:grpSpPr>
          <a:xfrm>
            <a:off x="-11069776" y="9278"/>
            <a:ext cx="12192000" cy="6858000"/>
            <a:chOff x="-3498574" y="0"/>
            <a:chExt cx="12192000" cy="6858000"/>
          </a:xfrm>
        </p:grpSpPr>
        <p:sp>
          <p:nvSpPr>
            <p:cNvPr id="52" name="Rectangle 51">
              <a:extLst>
                <a:ext uri="{FF2B5EF4-FFF2-40B4-BE49-F238E27FC236}">
                  <a16:creationId xmlns:a16="http://schemas.microsoft.com/office/drawing/2014/main" id="{FCC0A63A-BA0F-4D60-BFC9-F7DBEF52C548}"/>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99">
              <a:extLst>
                <a:ext uri="{FF2B5EF4-FFF2-40B4-BE49-F238E27FC236}">
                  <a16:creationId xmlns:a16="http://schemas.microsoft.com/office/drawing/2014/main" id="{D6CB1336-6DB3-4BD1-81C2-3EE856724B68}"/>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10">
              <a:extLst>
                <a:ext uri="{FF2B5EF4-FFF2-40B4-BE49-F238E27FC236}">
                  <a16:creationId xmlns:a16="http://schemas.microsoft.com/office/drawing/2014/main" id="{4A16E591-6810-4AA6-BAEA-088CA8DACEA1}"/>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55" name="TextBox 54">
              <a:extLst>
                <a:ext uri="{FF2B5EF4-FFF2-40B4-BE49-F238E27FC236}">
                  <a16:creationId xmlns:a16="http://schemas.microsoft.com/office/drawing/2014/main" id="{F568C5A3-5420-44E3-9DDF-422DEA41950F}"/>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التجارية</a:t>
              </a:r>
              <a:endParaRPr lang="en-US" sz="3200" b="1" dirty="0">
                <a:solidFill>
                  <a:schemeClr val="bg1"/>
                </a:solidFill>
              </a:endParaRPr>
            </a:p>
          </p:txBody>
        </p:sp>
      </p:grpSp>
      <p:grpSp>
        <p:nvGrpSpPr>
          <p:cNvPr id="56" name="Group 55">
            <a:extLst>
              <a:ext uri="{FF2B5EF4-FFF2-40B4-BE49-F238E27FC236}">
                <a16:creationId xmlns:a16="http://schemas.microsoft.com/office/drawing/2014/main" id="{BA53EDD4-53D2-424A-ACF9-0A5E06C6FCE2}"/>
              </a:ext>
            </a:extLst>
          </p:cNvPr>
          <p:cNvGrpSpPr/>
          <p:nvPr/>
        </p:nvGrpSpPr>
        <p:grpSpPr>
          <a:xfrm>
            <a:off x="-11662974" y="9278"/>
            <a:ext cx="12192000" cy="6858000"/>
            <a:chOff x="-3498574" y="0"/>
            <a:chExt cx="12192000" cy="6858000"/>
          </a:xfrm>
        </p:grpSpPr>
        <p:sp>
          <p:nvSpPr>
            <p:cNvPr id="57" name="Rectangle 56">
              <a:extLst>
                <a:ext uri="{FF2B5EF4-FFF2-40B4-BE49-F238E27FC236}">
                  <a16:creationId xmlns:a16="http://schemas.microsoft.com/office/drawing/2014/main" id="{311878BF-09F1-44A8-95C8-D1CBECD7989E}"/>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104">
              <a:extLst>
                <a:ext uri="{FF2B5EF4-FFF2-40B4-BE49-F238E27FC236}">
                  <a16:creationId xmlns:a16="http://schemas.microsoft.com/office/drawing/2014/main" id="{BE5CE17D-97F1-4D26-BCD3-4ED153823A59}"/>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10">
              <a:extLst>
                <a:ext uri="{FF2B5EF4-FFF2-40B4-BE49-F238E27FC236}">
                  <a16:creationId xmlns:a16="http://schemas.microsoft.com/office/drawing/2014/main" id="{3E2F85F1-03BB-4633-8E95-08D386434155}"/>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60" name="TextBox 59">
              <a:extLst>
                <a:ext uri="{FF2B5EF4-FFF2-40B4-BE49-F238E27FC236}">
                  <a16:creationId xmlns:a16="http://schemas.microsoft.com/office/drawing/2014/main" id="{876CA90E-9C61-4BA1-9999-319A42CB9EEB}"/>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إجراءات التقاضي الأساسية</a:t>
              </a:r>
              <a:endParaRPr lang="en-US" sz="3200" b="1" dirty="0">
                <a:solidFill>
                  <a:schemeClr val="bg1"/>
                </a:solidFill>
              </a:endParaRPr>
            </a:p>
          </p:txBody>
        </p:sp>
      </p:grpSp>
    </p:spTree>
    <p:extLst>
      <p:ext uri="{BB962C8B-B14F-4D97-AF65-F5344CB8AC3E}">
        <p14:creationId xmlns:p14="http://schemas.microsoft.com/office/powerpoint/2010/main" val="1215742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994400" y="2946400"/>
            <a:ext cx="876300" cy="8763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92042" y="971193"/>
            <a:ext cx="4195379" cy="461665"/>
          </a:xfrm>
          <a:prstGeom prst="rect">
            <a:avLst/>
          </a:prstGeom>
          <a:noFill/>
        </p:spPr>
        <p:txBody>
          <a:bodyPr wrap="none" rtlCol="0">
            <a:spAutoFit/>
          </a:bodyPr>
          <a:lstStyle/>
          <a:p>
            <a:r>
              <a:rPr lang="ar-SA" sz="2400" b="1" dirty="0">
                <a:effectLst/>
                <a:latin typeface="Aptos"/>
                <a:ea typeface="Aptos"/>
                <a:cs typeface="Arial" panose="020B0604020202020204" pitchFamily="34" charset="0"/>
              </a:rPr>
              <a:t>لجان الفصل في منازعات الأوراق المالية</a:t>
            </a:r>
            <a:endParaRPr lang="en-US" sz="4800" b="1" dirty="0">
              <a:latin typeface="+mj-lt"/>
            </a:endParaRPr>
          </a:p>
        </p:txBody>
      </p:sp>
      <p:sp>
        <p:nvSpPr>
          <p:cNvPr id="7" name="TextBox 6"/>
          <p:cNvSpPr txBox="1"/>
          <p:nvPr/>
        </p:nvSpPr>
        <p:spPr>
          <a:xfrm>
            <a:off x="580445" y="1849359"/>
            <a:ext cx="4563224" cy="2609432"/>
          </a:xfrm>
          <a:prstGeom prst="rect">
            <a:avLst/>
          </a:prstGeom>
          <a:noFill/>
        </p:spPr>
        <p:txBody>
          <a:bodyPr wrap="square" rtlCol="0">
            <a:spAutoFit/>
          </a:bodyPr>
          <a:lstStyle/>
          <a:p>
            <a:pPr marL="0" marR="0" algn="r" rtl="1">
              <a:lnSpc>
                <a:spcPct val="115000"/>
              </a:lnSpc>
              <a:spcBef>
                <a:spcPts val="0"/>
              </a:spcBef>
              <a:spcAft>
                <a:spcPts val="800"/>
              </a:spcAft>
            </a:pPr>
            <a:r>
              <a:rPr lang="ar-SA" sz="1800" b="1" kern="100" dirty="0">
                <a:solidFill>
                  <a:schemeClr val="accent4">
                    <a:lumMod val="75000"/>
                  </a:schemeClr>
                </a:solidFill>
                <a:effectLst/>
                <a:latin typeface="Aptos"/>
                <a:ea typeface="Aptos"/>
                <a:cs typeface="Arial" panose="020B0604020202020204" pitchFamily="34" charset="0"/>
              </a:rPr>
              <a:t>لجان الفصل في منازعات الأوراق المالية تختص بما يلي</a:t>
            </a:r>
            <a:r>
              <a:rPr lang="en-US" sz="1800" b="1" kern="100" dirty="0">
                <a:solidFill>
                  <a:schemeClr val="accent4">
                    <a:lumMod val="75000"/>
                  </a:schemeClr>
                </a:solidFill>
                <a:effectLst/>
                <a:latin typeface="Aptos"/>
                <a:ea typeface="Aptos"/>
                <a:cs typeface="Arial" panose="020B0604020202020204" pitchFamily="34" charset="0"/>
              </a:rPr>
              <a:t>:</a:t>
            </a:r>
            <a:endParaRPr lang="en-GB" sz="1800" b="1" kern="100" dirty="0">
              <a:solidFill>
                <a:schemeClr val="accent4">
                  <a:lumMod val="75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kern="100" dirty="0">
                <a:effectLst/>
                <a:latin typeface="Aptos"/>
                <a:ea typeface="Aptos"/>
                <a:cs typeface="Arial" panose="020B0604020202020204" pitchFamily="34" charset="0"/>
              </a:rPr>
              <a:t>النظر في الشكاوى المتعلقة بمخالفات نظام السوق المالية</a:t>
            </a:r>
            <a:r>
              <a:rPr lang="en-US" kern="100" dirty="0">
                <a:effectLst/>
                <a:latin typeface="Aptos"/>
                <a:ea typeface="Aptos"/>
                <a:cs typeface="Arial" panose="020B0604020202020204" pitchFamily="34" charset="0"/>
              </a:rPr>
              <a:t>.</a:t>
            </a:r>
            <a:endParaRPr lang="en-GB"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kern="100" dirty="0">
                <a:effectLst/>
                <a:latin typeface="Aptos"/>
                <a:ea typeface="Aptos"/>
                <a:cs typeface="Arial" panose="020B0604020202020204" pitchFamily="34" charset="0"/>
              </a:rPr>
              <a:t>الفصل في المنازعات بين المستثمرين والوسطاء</a:t>
            </a:r>
            <a:r>
              <a:rPr lang="en-US" kern="100" dirty="0">
                <a:effectLst/>
                <a:latin typeface="Aptos"/>
                <a:ea typeface="Aptos"/>
                <a:cs typeface="Arial" panose="020B0604020202020204" pitchFamily="34" charset="0"/>
              </a:rPr>
              <a:t>.</a:t>
            </a:r>
            <a:endParaRPr lang="en-GB"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kern="100" dirty="0">
                <a:effectLst/>
                <a:latin typeface="Aptos"/>
                <a:ea typeface="Aptos"/>
                <a:cs typeface="Arial" panose="020B0604020202020204" pitchFamily="34" charset="0"/>
              </a:rPr>
              <a:t>إصدار العقوبات مثل الغرامات أو إيقاف المتعاملين المخالفين</a:t>
            </a:r>
            <a:r>
              <a:rPr lang="en-US" kern="100" dirty="0">
                <a:effectLst/>
                <a:latin typeface="Aptos"/>
                <a:ea typeface="Aptos"/>
                <a:cs typeface="Arial" panose="020B0604020202020204" pitchFamily="34" charset="0"/>
              </a:rPr>
              <a:t>.</a:t>
            </a:r>
            <a:br>
              <a:rPr lang="en-US" kern="100" dirty="0">
                <a:effectLst/>
                <a:latin typeface="Aptos"/>
                <a:ea typeface="Aptos"/>
                <a:cs typeface="Arial" panose="020B0604020202020204" pitchFamily="34" charset="0"/>
              </a:rPr>
            </a:br>
            <a:r>
              <a:rPr lang="ar-SA" kern="100" dirty="0">
                <a:effectLst/>
                <a:latin typeface="Aptos"/>
                <a:ea typeface="Aptos"/>
                <a:cs typeface="Arial" panose="020B0604020202020204" pitchFamily="34" charset="0"/>
              </a:rPr>
              <a:t>المادة النظامية</a:t>
            </a:r>
            <a:r>
              <a:rPr lang="en-US" kern="100" dirty="0">
                <a:effectLst/>
                <a:latin typeface="Aptos"/>
                <a:ea typeface="Aptos"/>
                <a:cs typeface="Arial" panose="020B0604020202020204" pitchFamily="34" charset="0"/>
              </a:rPr>
              <a:t>: </a:t>
            </a:r>
            <a:r>
              <a:rPr lang="ar-SA" kern="100" dirty="0">
                <a:effectLst/>
                <a:latin typeface="Aptos"/>
                <a:ea typeface="Aptos"/>
                <a:cs typeface="Arial" panose="020B0604020202020204" pitchFamily="34" charset="0"/>
              </a:rPr>
              <a:t>المادة 30 من نظام السوق المالية</a:t>
            </a:r>
            <a:r>
              <a:rPr lang="en-US" kern="100" dirty="0">
                <a:effectLst/>
                <a:latin typeface="Aptos"/>
                <a:ea typeface="Aptos"/>
                <a:cs typeface="Arial" panose="020B0604020202020204" pitchFamily="34" charset="0"/>
              </a:rPr>
              <a:t>.</a:t>
            </a:r>
            <a:endParaRPr lang="en-GB" kern="100" dirty="0">
              <a:effectLst/>
              <a:latin typeface="Aptos"/>
              <a:ea typeface="Aptos"/>
              <a:cs typeface="Arial" panose="020B0604020202020204" pitchFamily="34" charset="0"/>
            </a:endParaRPr>
          </a:p>
        </p:txBody>
      </p:sp>
      <p:sp>
        <p:nvSpPr>
          <p:cNvPr id="8" name="Rectangle 7"/>
          <p:cNvSpPr/>
          <p:nvPr/>
        </p:nvSpPr>
        <p:spPr>
          <a:xfrm>
            <a:off x="7766793" y="4201636"/>
            <a:ext cx="3777508" cy="1346010"/>
          </a:xfrm>
          <a:prstGeom prst="rect">
            <a:avLst/>
          </a:prstGeom>
        </p:spPr>
        <p:txBody>
          <a:bodyPr wrap="square">
            <a:spAutoFit/>
          </a:bodyPr>
          <a:lstStyle/>
          <a:p>
            <a:pPr marL="0" marR="0" algn="r" rtl="1">
              <a:lnSpc>
                <a:spcPct val="115000"/>
              </a:lnSpc>
              <a:spcBef>
                <a:spcPts val="0"/>
              </a:spcBef>
              <a:spcAft>
                <a:spcPts val="800"/>
              </a:spcAft>
            </a:pPr>
            <a:r>
              <a:rPr lang="ar-SA" sz="1800" b="1" kern="100" dirty="0">
                <a:solidFill>
                  <a:schemeClr val="bg1">
                    <a:lumMod val="50000"/>
                  </a:schemeClr>
                </a:solidFill>
                <a:effectLst/>
                <a:latin typeface="Aptos"/>
                <a:ea typeface="Aptos"/>
                <a:cs typeface="Arial" panose="020B0604020202020204" pitchFamily="34" charset="0"/>
              </a:rPr>
              <a:t>نصيحة عملية</a:t>
            </a:r>
            <a:r>
              <a:rPr lang="en-US" sz="1800" b="1" kern="100" dirty="0">
                <a:solidFill>
                  <a:schemeClr val="bg1">
                    <a:lumMod val="50000"/>
                  </a:schemeClr>
                </a:solidFill>
                <a:effectLst/>
                <a:latin typeface="Aptos"/>
                <a:ea typeface="Aptos"/>
                <a:cs typeface="Arial" panose="020B0604020202020204" pitchFamily="34" charset="0"/>
              </a:rPr>
              <a:t>:</a:t>
            </a:r>
            <a:br>
              <a:rPr lang="en-US" sz="1800" b="1" kern="100" dirty="0">
                <a:solidFill>
                  <a:schemeClr val="bg1">
                    <a:lumMod val="65000"/>
                  </a:schemeClr>
                </a:solidFill>
                <a:effectLst/>
                <a:latin typeface="Aptos"/>
                <a:ea typeface="Aptos"/>
                <a:cs typeface="Arial" panose="020B0604020202020204" pitchFamily="34" charset="0"/>
              </a:rPr>
            </a:br>
            <a:r>
              <a:rPr lang="ar-SA" sz="1800" b="1" kern="100" dirty="0">
                <a:solidFill>
                  <a:schemeClr val="bg1">
                    <a:lumMod val="65000"/>
                  </a:schemeClr>
                </a:solidFill>
                <a:effectLst/>
                <a:latin typeface="Aptos"/>
                <a:ea typeface="Aptos"/>
                <a:cs typeface="Arial" panose="020B0604020202020204" pitchFamily="34" charset="0"/>
              </a:rPr>
              <a:t>احتفظ بسجلات دقيقة لجميع المعاملات المالية والمراسلات مع الوسطاء لتسهيل عملية الفصل في المنازعات</a:t>
            </a:r>
            <a:r>
              <a:rPr lang="en-US" sz="1800" b="1" kern="100" dirty="0">
                <a:solidFill>
                  <a:schemeClr val="bg1">
                    <a:lumMod val="65000"/>
                  </a:schemeClr>
                </a:solidFill>
                <a:effectLst/>
                <a:latin typeface="Aptos"/>
                <a:ea typeface="Aptos"/>
                <a:cs typeface="Arial" panose="020B0604020202020204" pitchFamily="34" charset="0"/>
              </a:rPr>
              <a:t>.</a:t>
            </a:r>
            <a:endParaRPr lang="en-GB" sz="1800" kern="100" dirty="0">
              <a:solidFill>
                <a:schemeClr val="bg1">
                  <a:lumMod val="65000"/>
                </a:schemeClr>
              </a:solidFill>
              <a:effectLst/>
              <a:latin typeface="Aptos"/>
              <a:ea typeface="Aptos"/>
              <a:cs typeface="Arial" panose="020B0604020202020204" pitchFamily="34" charset="0"/>
            </a:endParaRPr>
          </a:p>
        </p:txBody>
      </p:sp>
      <p:grpSp>
        <p:nvGrpSpPr>
          <p:cNvPr id="9" name="Group 8"/>
          <p:cNvGrpSpPr/>
          <p:nvPr/>
        </p:nvGrpSpPr>
        <p:grpSpPr>
          <a:xfrm rot="16200000">
            <a:off x="9189193" y="-44569"/>
            <a:ext cx="1193800" cy="4038600"/>
            <a:chOff x="2641600" y="393700"/>
            <a:chExt cx="1193800" cy="4038600"/>
          </a:xfrm>
        </p:grpSpPr>
        <p:cxnSp>
          <p:nvCxnSpPr>
            <p:cNvPr id="10" name="Straight Connector 9"/>
            <p:cNvCxnSpPr/>
            <p:nvPr/>
          </p:nvCxnSpPr>
          <p:spPr>
            <a:xfrm flipH="1">
              <a:off x="2641600" y="393700"/>
              <a:ext cx="1193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641600" y="393700"/>
              <a:ext cx="0" cy="403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053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0312400" y="863600"/>
            <a:ext cx="1879600" cy="48006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64619" y="944091"/>
            <a:ext cx="6479659" cy="461665"/>
          </a:xfrm>
          <a:prstGeom prst="rect">
            <a:avLst/>
          </a:prstGeom>
          <a:noFill/>
        </p:spPr>
        <p:txBody>
          <a:bodyPr wrap="none" rtlCol="0">
            <a:spAutoFit/>
          </a:bodyPr>
          <a:lstStyle/>
          <a:p>
            <a:r>
              <a:rPr lang="ar-SA" sz="2400" b="1" dirty="0">
                <a:effectLst/>
                <a:latin typeface="Aptos"/>
                <a:ea typeface="Aptos"/>
                <a:cs typeface="Arial" panose="020B0604020202020204" pitchFamily="34" charset="0"/>
              </a:rPr>
              <a:t>إجراءات التقاضي أمام لجان الفصل في منازعات الأوراق المالية</a:t>
            </a:r>
            <a:endParaRPr lang="en-US" sz="4800" b="1" dirty="0">
              <a:latin typeface="+mj-lt"/>
            </a:endParaRPr>
          </a:p>
        </p:txBody>
      </p:sp>
      <p:sp>
        <p:nvSpPr>
          <p:cNvPr id="5" name="TextBox 4"/>
          <p:cNvSpPr txBox="1"/>
          <p:nvPr/>
        </p:nvSpPr>
        <p:spPr>
          <a:xfrm>
            <a:off x="5860791" y="1641511"/>
            <a:ext cx="4107215" cy="2393476"/>
          </a:xfrm>
          <a:prstGeom prst="rect">
            <a:avLst/>
          </a:prstGeom>
          <a:noFill/>
        </p:spPr>
        <p:txBody>
          <a:bodyPr wrap="none" rtlCol="0">
            <a:spAutoFit/>
          </a:bodyPr>
          <a:lstStyle/>
          <a:p>
            <a:pPr marL="0" marR="0" algn="r" rtl="1">
              <a:lnSpc>
                <a:spcPct val="115000"/>
              </a:lnSpc>
              <a:spcBef>
                <a:spcPts val="0"/>
              </a:spcBef>
              <a:spcAft>
                <a:spcPts val="800"/>
              </a:spcAft>
            </a:pPr>
            <a:r>
              <a:rPr lang="ar-SA" sz="1800" b="1" kern="100" dirty="0">
                <a:solidFill>
                  <a:schemeClr val="accent4">
                    <a:lumMod val="75000"/>
                  </a:schemeClr>
                </a:solidFill>
                <a:effectLst/>
                <a:latin typeface="Aptos"/>
                <a:ea typeface="Aptos"/>
                <a:cs typeface="Arial" panose="020B0604020202020204" pitchFamily="34" charset="0"/>
              </a:rPr>
              <a:t>إجراءات التقاضي أمام لجان الفصل تشمل</a:t>
            </a:r>
            <a:r>
              <a:rPr lang="en-US" sz="1800" b="1" kern="100" dirty="0">
                <a:solidFill>
                  <a:schemeClr val="accent4">
                    <a:lumMod val="75000"/>
                  </a:schemeClr>
                </a:solidFill>
                <a:effectLst/>
                <a:latin typeface="Aptos"/>
                <a:ea typeface="Aptos"/>
                <a:cs typeface="Arial" panose="020B0604020202020204" pitchFamily="34" charset="0"/>
              </a:rPr>
              <a:t>:</a:t>
            </a:r>
            <a:endParaRPr lang="en-GB" sz="1800" b="1" kern="100" dirty="0">
              <a:solidFill>
                <a:schemeClr val="accent4">
                  <a:lumMod val="75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lumMod val="75000"/>
                </a:schemeClr>
              </a:buClr>
              <a:buFont typeface="+mj-lt"/>
              <a:buAutoNum type="arabicPeriod"/>
              <a:tabLst>
                <a:tab pos="457200" algn="l"/>
              </a:tabLst>
            </a:pPr>
            <a:r>
              <a:rPr lang="ar-SA" kern="100" dirty="0">
                <a:effectLst/>
                <a:latin typeface="Aptos"/>
                <a:ea typeface="Aptos"/>
                <a:cs typeface="Arial" panose="020B0604020202020204" pitchFamily="34" charset="0"/>
              </a:rPr>
              <a:t>تقديم الدعوى أو الشكوى إلى أمانة لجان الفصل</a:t>
            </a:r>
            <a:r>
              <a:rPr lang="en-US" kern="100" dirty="0">
                <a:effectLst/>
                <a:latin typeface="Aptos"/>
                <a:ea typeface="Aptos"/>
                <a:cs typeface="Arial" panose="020B0604020202020204" pitchFamily="34" charset="0"/>
              </a:rPr>
              <a:t>.</a:t>
            </a:r>
            <a:endParaRPr lang="en-GB"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lumMod val="75000"/>
                </a:schemeClr>
              </a:buClr>
              <a:buFont typeface="+mj-lt"/>
              <a:buAutoNum type="arabicPeriod"/>
              <a:tabLst>
                <a:tab pos="457200" algn="l"/>
              </a:tabLst>
            </a:pPr>
            <a:r>
              <a:rPr lang="ar-SA" kern="100" dirty="0">
                <a:effectLst/>
                <a:latin typeface="Aptos"/>
                <a:ea typeface="Aptos"/>
                <a:cs typeface="Arial" panose="020B0604020202020204" pitchFamily="34" charset="0"/>
              </a:rPr>
              <a:t>دراسة الدعوى وتحديد موعد للجلسة</a:t>
            </a:r>
            <a:r>
              <a:rPr lang="en-US" kern="100" dirty="0">
                <a:effectLst/>
                <a:latin typeface="Aptos"/>
                <a:ea typeface="Aptos"/>
                <a:cs typeface="Arial" panose="020B0604020202020204" pitchFamily="34" charset="0"/>
              </a:rPr>
              <a:t>.</a:t>
            </a:r>
            <a:endParaRPr lang="en-GB"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lumMod val="75000"/>
                </a:schemeClr>
              </a:buClr>
              <a:buFont typeface="+mj-lt"/>
              <a:buAutoNum type="arabicPeriod"/>
              <a:tabLst>
                <a:tab pos="457200" algn="l"/>
              </a:tabLst>
            </a:pPr>
            <a:r>
              <a:rPr lang="ar-SA" kern="100" dirty="0">
                <a:effectLst/>
                <a:latin typeface="Aptos"/>
                <a:ea typeface="Aptos"/>
                <a:cs typeface="Arial" panose="020B0604020202020204" pitchFamily="34" charset="0"/>
              </a:rPr>
              <a:t>عقد جلسات المرافعة وتقديم المستندات والأدلة</a:t>
            </a:r>
            <a:r>
              <a:rPr lang="en-US" kern="100" dirty="0">
                <a:effectLst/>
                <a:latin typeface="Aptos"/>
                <a:ea typeface="Aptos"/>
                <a:cs typeface="Arial" panose="020B0604020202020204" pitchFamily="34" charset="0"/>
              </a:rPr>
              <a:t>.</a:t>
            </a:r>
            <a:endParaRPr lang="en-GB"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lumMod val="75000"/>
                </a:schemeClr>
              </a:buClr>
              <a:buFont typeface="+mj-lt"/>
              <a:buAutoNum type="arabicPeriod"/>
              <a:tabLst>
                <a:tab pos="457200" algn="l"/>
              </a:tabLst>
            </a:pPr>
            <a:r>
              <a:rPr lang="ar-SA" kern="100" dirty="0">
                <a:effectLst/>
                <a:latin typeface="Aptos"/>
                <a:ea typeface="Aptos"/>
                <a:cs typeface="Arial" panose="020B0604020202020204" pitchFamily="34" charset="0"/>
              </a:rPr>
              <a:t>إصدار القرار خلال مدة معقولة</a:t>
            </a:r>
            <a:r>
              <a:rPr lang="en-US" kern="100" dirty="0">
                <a:effectLst/>
                <a:latin typeface="Aptos"/>
                <a:ea typeface="Aptos"/>
                <a:cs typeface="Arial" panose="020B0604020202020204" pitchFamily="34" charset="0"/>
              </a:rPr>
              <a:t>.</a:t>
            </a:r>
            <a:br>
              <a:rPr lang="en-US" kern="100" dirty="0">
                <a:effectLst/>
                <a:latin typeface="Aptos"/>
                <a:ea typeface="Aptos"/>
                <a:cs typeface="Arial" panose="020B0604020202020204" pitchFamily="34" charset="0"/>
              </a:rPr>
            </a:br>
            <a:r>
              <a:rPr lang="ar-SA" kern="100" dirty="0">
                <a:effectLst/>
                <a:latin typeface="Aptos"/>
                <a:ea typeface="Aptos"/>
                <a:cs typeface="Arial" panose="020B0604020202020204" pitchFamily="34" charset="0"/>
              </a:rPr>
              <a:t>المادة النظامية</a:t>
            </a:r>
            <a:r>
              <a:rPr lang="en-US" kern="100" dirty="0">
                <a:effectLst/>
                <a:latin typeface="Aptos"/>
                <a:ea typeface="Aptos"/>
                <a:cs typeface="Arial" panose="020B0604020202020204" pitchFamily="34" charset="0"/>
              </a:rPr>
              <a:t>: </a:t>
            </a:r>
            <a:r>
              <a:rPr lang="ar-SA" kern="100" dirty="0">
                <a:effectLst/>
                <a:latin typeface="Aptos"/>
                <a:ea typeface="Aptos"/>
                <a:cs typeface="Arial" panose="020B0604020202020204" pitchFamily="34" charset="0"/>
              </a:rPr>
              <a:t>المادة 32 من نظام السوق المالية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p:txBody>
      </p:sp>
      <p:sp>
        <p:nvSpPr>
          <p:cNvPr id="9" name="Rectangle 8"/>
          <p:cNvSpPr/>
          <p:nvPr/>
        </p:nvSpPr>
        <p:spPr>
          <a:xfrm>
            <a:off x="5562045" y="4632483"/>
            <a:ext cx="4482234" cy="1027461"/>
          </a:xfrm>
          <a:prstGeom prst="rect">
            <a:avLst/>
          </a:prstGeom>
        </p:spPr>
        <p:txBody>
          <a:bodyPr wrap="square">
            <a:spAutoFit/>
          </a:bodyPr>
          <a:lstStyle/>
          <a:p>
            <a:pPr marL="0" marR="0" algn="r" rtl="1">
              <a:lnSpc>
                <a:spcPct val="115000"/>
              </a:lnSpc>
              <a:spcBef>
                <a:spcPts val="0"/>
              </a:spcBef>
              <a:spcAft>
                <a:spcPts val="800"/>
              </a:spcAft>
            </a:pPr>
            <a:r>
              <a:rPr lang="ar-SA" sz="1800" b="1" kern="100" dirty="0">
                <a:solidFill>
                  <a:schemeClr val="bg1">
                    <a:lumMod val="50000"/>
                  </a:schemeClr>
                </a:solidFill>
                <a:effectLst/>
                <a:latin typeface="Aptos"/>
                <a:ea typeface="Aptos"/>
                <a:cs typeface="Arial" panose="020B0604020202020204" pitchFamily="34" charset="0"/>
              </a:rPr>
              <a:t>نصيحة عملية</a:t>
            </a:r>
            <a:r>
              <a:rPr lang="en-US" sz="1800" b="1" kern="100" dirty="0">
                <a:solidFill>
                  <a:schemeClr val="bg1">
                    <a:lumMod val="50000"/>
                  </a:schemeClr>
                </a:solidFill>
                <a:effectLst/>
                <a:latin typeface="Aptos"/>
                <a:ea typeface="Aptos"/>
                <a:cs typeface="Arial" panose="020B0604020202020204" pitchFamily="34" charset="0"/>
              </a:rPr>
              <a:t>:</a:t>
            </a:r>
            <a:br>
              <a:rPr lang="en-US" sz="1800" kern="100" dirty="0">
                <a:effectLst/>
                <a:latin typeface="Aptos"/>
                <a:ea typeface="Aptos"/>
                <a:cs typeface="Arial" panose="020B0604020202020204" pitchFamily="34" charset="0"/>
              </a:rPr>
            </a:br>
            <a:r>
              <a:rPr lang="ar-SA" sz="1800" kern="100" dirty="0">
                <a:effectLst/>
                <a:latin typeface="Aptos"/>
                <a:ea typeface="Aptos"/>
                <a:cs typeface="Arial" panose="020B0604020202020204" pitchFamily="34" charset="0"/>
              </a:rPr>
              <a:t>تقديم مستندات واضحة ومنظمة يعزز من فرص قبول الدعوى بسرعة ويسهل عملية الفصل فيها</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p:txBody>
      </p:sp>
      <p:sp>
        <p:nvSpPr>
          <p:cNvPr id="12" name="Rectangle 11"/>
          <p:cNvSpPr/>
          <p:nvPr/>
        </p:nvSpPr>
        <p:spPr>
          <a:xfrm>
            <a:off x="954841" y="3286179"/>
            <a:ext cx="3573533" cy="2447850"/>
          </a:xfrm>
          <a:prstGeom prst="rect">
            <a:avLst/>
          </a:prstGeom>
        </p:spPr>
        <p:txBody>
          <a:bodyPr wrap="square">
            <a:spAutoFit/>
          </a:bodyPr>
          <a:lstStyle/>
          <a:p>
            <a:pPr marL="0" marR="0" algn="r" rtl="1">
              <a:lnSpc>
                <a:spcPct val="115000"/>
              </a:lnSpc>
              <a:spcBef>
                <a:spcPts val="0"/>
              </a:spcBef>
              <a:spcAft>
                <a:spcPts val="800"/>
              </a:spcAft>
            </a:pPr>
            <a:r>
              <a:rPr lang="ar-SA" sz="1600" b="1" kern="100" dirty="0">
                <a:solidFill>
                  <a:schemeClr val="accent4">
                    <a:lumMod val="75000"/>
                  </a:schemeClr>
                </a:solidFill>
                <a:effectLst/>
                <a:latin typeface="Aptos"/>
                <a:ea typeface="Aptos"/>
                <a:cs typeface="Arial" panose="020B0604020202020204" pitchFamily="34" charset="0"/>
              </a:rPr>
              <a:t>سؤال تفاعلي</a:t>
            </a:r>
            <a:r>
              <a:rPr lang="en-US" sz="1600" b="1" kern="100" dirty="0">
                <a:solidFill>
                  <a:schemeClr val="accent4">
                    <a:lumMod val="75000"/>
                  </a:schemeClr>
                </a:solidFill>
                <a:effectLst/>
                <a:latin typeface="Aptos"/>
                <a:ea typeface="Aptos"/>
                <a:cs typeface="Arial" panose="020B0604020202020204" pitchFamily="34" charset="0"/>
              </a:rPr>
              <a:t>:</a:t>
            </a:r>
            <a:br>
              <a:rPr lang="en-US" sz="1600" b="1" kern="100" dirty="0">
                <a:solidFill>
                  <a:schemeClr val="bg1">
                    <a:lumMod val="50000"/>
                  </a:schemeClr>
                </a:solidFill>
                <a:effectLst/>
                <a:latin typeface="Aptos"/>
                <a:ea typeface="Aptos"/>
                <a:cs typeface="Arial" panose="020B0604020202020204" pitchFamily="34" charset="0"/>
              </a:rPr>
            </a:br>
            <a:r>
              <a:rPr lang="ar-SA" sz="1600" b="1" kern="100" dirty="0">
                <a:solidFill>
                  <a:schemeClr val="bg1">
                    <a:lumMod val="50000"/>
                  </a:schemeClr>
                </a:solidFill>
                <a:effectLst/>
                <a:latin typeface="Aptos"/>
                <a:ea typeface="Aptos"/>
                <a:cs typeface="Arial" panose="020B0604020202020204" pitchFamily="34" charset="0"/>
              </a:rPr>
              <a:t>ما هي اللجنة التي تختص بالفصل في المنازعات بين المستثمرين والوسطاء في سوق الأسهم؟</a:t>
            </a:r>
            <a:endParaRPr lang="en-GB" sz="16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600" kern="100" dirty="0">
                <a:solidFill>
                  <a:schemeClr val="bg1">
                    <a:lumMod val="50000"/>
                  </a:schemeClr>
                </a:solidFill>
                <a:effectLst/>
                <a:latin typeface="Aptos"/>
                <a:ea typeface="Aptos"/>
                <a:cs typeface="Arial" panose="020B0604020202020204" pitchFamily="34" charset="0"/>
              </a:rPr>
              <a:t>أ) اللجنة المصرفية</a:t>
            </a:r>
            <a:endParaRPr lang="en-GB" sz="16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600" kern="100" dirty="0">
                <a:solidFill>
                  <a:schemeClr val="bg1">
                    <a:lumMod val="50000"/>
                  </a:schemeClr>
                </a:solidFill>
                <a:effectLst/>
                <a:latin typeface="Aptos"/>
                <a:ea typeface="Aptos"/>
                <a:cs typeface="Arial" panose="020B0604020202020204" pitchFamily="34" charset="0"/>
              </a:rPr>
              <a:t>ب) لجان الفصل في منازعات الأوراق المالية</a:t>
            </a:r>
            <a:endParaRPr lang="en-GB" sz="16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600" kern="100" dirty="0">
                <a:solidFill>
                  <a:schemeClr val="bg1">
                    <a:lumMod val="50000"/>
                  </a:schemeClr>
                </a:solidFill>
                <a:effectLst/>
                <a:latin typeface="Aptos"/>
                <a:ea typeface="Aptos"/>
                <a:cs typeface="Arial" panose="020B0604020202020204" pitchFamily="34" charset="0"/>
              </a:rPr>
              <a:t>ج) اللجان الضريبية</a:t>
            </a:r>
          </a:p>
          <a:p>
            <a:pPr marL="285750" indent="-285750" algn="r" rtl="1">
              <a:buFont typeface="Arial" panose="020B0604020202020204" pitchFamily="34" charset="0"/>
              <a:buChar char="•"/>
            </a:pPr>
            <a:r>
              <a:rPr lang="en-US" sz="1600" dirty="0">
                <a:solidFill>
                  <a:schemeClr val="bg1">
                    <a:lumMod val="50000"/>
                  </a:schemeClr>
                </a:solidFill>
                <a:effectLst/>
                <a:latin typeface="Aptos"/>
                <a:ea typeface="Aptos"/>
                <a:cs typeface="Arial" panose="020B0604020202020204" pitchFamily="34" charset="0"/>
              </a:rPr>
              <a:t>  </a:t>
            </a:r>
            <a:r>
              <a:rPr lang="ar-SA" sz="1600" dirty="0">
                <a:solidFill>
                  <a:schemeClr val="bg1">
                    <a:lumMod val="50000"/>
                  </a:schemeClr>
                </a:solidFill>
                <a:effectLst/>
                <a:latin typeface="Aptos"/>
                <a:ea typeface="Aptos"/>
                <a:cs typeface="Arial" panose="020B0604020202020204" pitchFamily="34" charset="0"/>
              </a:rPr>
              <a:t>د) اللجان الجمركية</a:t>
            </a:r>
            <a:endParaRPr lang="en-US" sz="900" dirty="0">
              <a:solidFill>
                <a:schemeClr val="bg1">
                  <a:lumMod val="50000"/>
                </a:schemeClr>
              </a:solidFill>
            </a:endParaRPr>
          </a:p>
        </p:txBody>
      </p:sp>
      <p:grpSp>
        <p:nvGrpSpPr>
          <p:cNvPr id="19" name="Group 18"/>
          <p:cNvGrpSpPr/>
          <p:nvPr/>
        </p:nvGrpSpPr>
        <p:grpSpPr>
          <a:xfrm rot="5400000" flipH="1">
            <a:off x="8126451" y="1625202"/>
            <a:ext cx="1193800" cy="4038600"/>
            <a:chOff x="2641600" y="393700"/>
            <a:chExt cx="1193800" cy="4038600"/>
          </a:xfrm>
        </p:grpSpPr>
        <p:cxnSp>
          <p:nvCxnSpPr>
            <p:cNvPr id="20" name="Straight Connector 19"/>
            <p:cNvCxnSpPr/>
            <p:nvPr/>
          </p:nvCxnSpPr>
          <p:spPr>
            <a:xfrm flipH="1">
              <a:off x="2641600" y="393700"/>
              <a:ext cx="1193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641600" y="393700"/>
              <a:ext cx="0" cy="403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35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rot="5400000">
            <a:off x="1893922" y="2389223"/>
            <a:ext cx="2099827" cy="5491527"/>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710600" y="1165598"/>
            <a:ext cx="2292615" cy="584775"/>
          </a:xfrm>
          <a:prstGeom prst="rect">
            <a:avLst/>
          </a:prstGeom>
          <a:noFill/>
        </p:spPr>
        <p:txBody>
          <a:bodyPr wrap="none" rtlCol="0">
            <a:spAutoFit/>
          </a:bodyPr>
          <a:lstStyle/>
          <a:p>
            <a:r>
              <a:rPr lang="ar-SA" sz="3200" b="1" dirty="0">
                <a:solidFill>
                  <a:srgbClr val="94A088"/>
                </a:solidFill>
                <a:effectLst/>
                <a:latin typeface="Aptos"/>
                <a:ea typeface="Aptos"/>
                <a:cs typeface="Arial" panose="020B0604020202020204" pitchFamily="34" charset="0"/>
              </a:rPr>
              <a:t>اللجان الجمركية</a:t>
            </a:r>
            <a:endParaRPr lang="en-US" sz="6000" b="1" dirty="0">
              <a:solidFill>
                <a:srgbClr val="94A088"/>
              </a:solidFill>
              <a:latin typeface="+mj-lt"/>
            </a:endParaRPr>
          </a:p>
        </p:txBody>
      </p:sp>
      <p:sp>
        <p:nvSpPr>
          <p:cNvPr id="6" name="Rectangle 5"/>
          <p:cNvSpPr/>
          <p:nvPr/>
        </p:nvSpPr>
        <p:spPr>
          <a:xfrm>
            <a:off x="6583680" y="1928312"/>
            <a:ext cx="4419535" cy="2609432"/>
          </a:xfrm>
          <a:prstGeom prst="rect">
            <a:avLst/>
          </a:prstGeom>
        </p:spPr>
        <p:txBody>
          <a:bodyPr wrap="square">
            <a:spAutoFit/>
          </a:bodyPr>
          <a:lstStyle/>
          <a:p>
            <a:pPr marL="0" marR="0" algn="r" rtl="1">
              <a:lnSpc>
                <a:spcPct val="115000"/>
              </a:lnSpc>
              <a:spcBef>
                <a:spcPts val="0"/>
              </a:spcBef>
              <a:spcAft>
                <a:spcPts val="800"/>
              </a:spcAft>
            </a:pPr>
            <a:r>
              <a:rPr lang="ar-SA" sz="1800" b="1" kern="100" dirty="0">
                <a:solidFill>
                  <a:schemeClr val="accent4">
                    <a:lumMod val="75000"/>
                  </a:schemeClr>
                </a:solidFill>
                <a:effectLst/>
                <a:latin typeface="Aptos"/>
                <a:ea typeface="Aptos"/>
                <a:cs typeface="Arial" panose="020B0604020202020204" pitchFamily="34" charset="0"/>
              </a:rPr>
              <a:t>اللجان الجمركية تختص بالفصل في المنازعات المتعلقة بالجمارك، بما في ذلك</a:t>
            </a:r>
            <a:r>
              <a:rPr lang="en-US" sz="1800" b="1" kern="100" dirty="0">
                <a:solidFill>
                  <a:schemeClr val="accent4">
                    <a:lumMod val="75000"/>
                  </a:schemeClr>
                </a:solidFill>
                <a:effectLst/>
                <a:latin typeface="Aptos"/>
                <a:ea typeface="Aptos"/>
                <a:cs typeface="Arial" panose="020B0604020202020204" pitchFamily="34" charset="0"/>
              </a:rPr>
              <a:t>:</a:t>
            </a:r>
            <a:endParaRPr lang="en-GB" sz="1800" b="1" kern="100" dirty="0">
              <a:solidFill>
                <a:schemeClr val="accent4">
                  <a:lumMod val="75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lumMod val="60000"/>
                  <a:lumOff val="40000"/>
                </a:schemeClr>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قضايا التهريب الجمركي</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lumMod val="60000"/>
                  <a:lumOff val="40000"/>
                </a:schemeClr>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الاعتراضات على قرارات التغريم والمصادرة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lumMod val="60000"/>
                  <a:lumOff val="40000"/>
                </a:schemeClr>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النزاعات المتعلقة بتحديد قيمة البضائع</a:t>
            </a:r>
            <a:r>
              <a:rPr lang="en-US" sz="1800" kern="100" dirty="0">
                <a:effectLst/>
                <a:latin typeface="Aptos"/>
                <a:ea typeface="Aptos"/>
                <a:cs typeface="Arial" panose="020B0604020202020204" pitchFamily="34" charset="0"/>
              </a:rPr>
              <a:t>.</a:t>
            </a:r>
            <a:br>
              <a:rPr lang="en-US" sz="1800" kern="100" dirty="0">
                <a:effectLst/>
                <a:latin typeface="Aptos"/>
                <a:ea typeface="Aptos"/>
                <a:cs typeface="Arial" panose="020B0604020202020204" pitchFamily="34" charset="0"/>
              </a:rPr>
            </a:br>
            <a:r>
              <a:rPr lang="ar-SA" sz="1800" kern="100" dirty="0">
                <a:effectLst/>
                <a:latin typeface="Aptos"/>
                <a:ea typeface="Aptos"/>
                <a:cs typeface="Arial" panose="020B0604020202020204" pitchFamily="34" charset="0"/>
              </a:rPr>
              <a:t>المادة النظامية</a:t>
            </a:r>
            <a:r>
              <a:rPr lang="en-US" sz="1800" kern="100" dirty="0">
                <a:effectLst/>
                <a:latin typeface="Aptos"/>
                <a:ea typeface="Aptos"/>
                <a:cs typeface="Arial" panose="020B0604020202020204" pitchFamily="34" charset="0"/>
              </a:rPr>
              <a:t>: </a:t>
            </a:r>
            <a:r>
              <a:rPr lang="ar-SA" sz="1800" kern="100" dirty="0">
                <a:effectLst/>
                <a:latin typeface="Aptos"/>
                <a:ea typeface="Aptos"/>
                <a:cs typeface="Arial" panose="020B0604020202020204" pitchFamily="34" charset="0"/>
              </a:rPr>
              <a:t>المادة 40 من نظام الجمارك السعودي</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p:txBody>
      </p:sp>
      <p:sp>
        <p:nvSpPr>
          <p:cNvPr id="12" name="Rectangle 11"/>
          <p:cNvSpPr/>
          <p:nvPr/>
        </p:nvSpPr>
        <p:spPr>
          <a:xfrm>
            <a:off x="974113" y="2344914"/>
            <a:ext cx="3573533" cy="1346010"/>
          </a:xfrm>
          <a:prstGeom prst="rect">
            <a:avLst/>
          </a:prstGeom>
        </p:spPr>
        <p:txBody>
          <a:bodyPr wrap="square">
            <a:spAutoFit/>
          </a:bodyPr>
          <a:lstStyle/>
          <a:p>
            <a:pPr marL="0" marR="0" algn="r" rtl="1">
              <a:lnSpc>
                <a:spcPct val="115000"/>
              </a:lnSpc>
              <a:spcBef>
                <a:spcPts val="0"/>
              </a:spcBef>
              <a:spcAft>
                <a:spcPts val="800"/>
              </a:spcAft>
            </a:pPr>
            <a:r>
              <a:rPr lang="ar-SA" sz="1800" b="1" kern="100" dirty="0">
                <a:solidFill>
                  <a:schemeClr val="bg1">
                    <a:lumMod val="50000"/>
                  </a:schemeClr>
                </a:solidFill>
                <a:effectLst/>
                <a:latin typeface="Aptos"/>
                <a:ea typeface="Aptos"/>
                <a:cs typeface="Arial" panose="020B0604020202020204" pitchFamily="34" charset="0"/>
              </a:rPr>
              <a:t>نصيحة عملية</a:t>
            </a:r>
            <a:r>
              <a:rPr lang="en-US" sz="1800" b="1" kern="100" dirty="0">
                <a:solidFill>
                  <a:schemeClr val="bg1">
                    <a:lumMod val="50000"/>
                  </a:schemeClr>
                </a:solidFill>
                <a:effectLst/>
                <a:latin typeface="Aptos"/>
                <a:ea typeface="Aptos"/>
                <a:cs typeface="Arial" panose="020B0604020202020204" pitchFamily="34" charset="0"/>
              </a:rPr>
              <a:t>:</a:t>
            </a:r>
            <a:br>
              <a:rPr lang="en-US" sz="1800" b="1" kern="100" dirty="0">
                <a:solidFill>
                  <a:schemeClr val="bg1">
                    <a:lumMod val="65000"/>
                  </a:schemeClr>
                </a:solidFill>
                <a:effectLst/>
                <a:latin typeface="Aptos"/>
                <a:ea typeface="Aptos"/>
                <a:cs typeface="Arial" panose="020B0604020202020204" pitchFamily="34" charset="0"/>
              </a:rPr>
            </a:br>
            <a:r>
              <a:rPr lang="ar-SA" sz="1800" kern="100" dirty="0">
                <a:solidFill>
                  <a:schemeClr val="bg1">
                    <a:lumMod val="50000"/>
                  </a:schemeClr>
                </a:solidFill>
                <a:effectLst/>
                <a:latin typeface="Aptos"/>
                <a:ea typeface="Aptos"/>
                <a:cs typeface="Arial" panose="020B0604020202020204" pitchFamily="34" charset="0"/>
              </a:rPr>
              <a:t>عند تقديم دعوى أمام اللجان الجمركية، تأكد من تقديم جميع الوثائق الداعمة مثل شهادات المنشأ وفواتير البضائع</a:t>
            </a:r>
            <a:r>
              <a:rPr lang="en-US" sz="1800" kern="100" dirty="0">
                <a:solidFill>
                  <a:schemeClr val="bg1">
                    <a:lumMod val="50000"/>
                  </a:schemeClr>
                </a:solidFill>
                <a:effectLst/>
                <a:latin typeface="Aptos"/>
                <a:ea typeface="Aptos"/>
                <a:cs typeface="Arial" panose="020B0604020202020204" pitchFamily="34" charset="0"/>
              </a:rPr>
              <a:t>.</a:t>
            </a:r>
            <a:endParaRPr lang="en-GB" sz="1800" kern="100" dirty="0">
              <a:solidFill>
                <a:schemeClr val="bg1">
                  <a:lumMod val="50000"/>
                </a:schemeClr>
              </a:solidFill>
              <a:effectLst/>
              <a:latin typeface="Aptos"/>
              <a:ea typeface="Aptos"/>
              <a:cs typeface="Arial" panose="020B0604020202020204" pitchFamily="34" charset="0"/>
            </a:endParaRPr>
          </a:p>
        </p:txBody>
      </p:sp>
      <p:grpSp>
        <p:nvGrpSpPr>
          <p:cNvPr id="20" name="Group 19"/>
          <p:cNvGrpSpPr/>
          <p:nvPr/>
        </p:nvGrpSpPr>
        <p:grpSpPr>
          <a:xfrm rot="10800000">
            <a:off x="4115092" y="1457986"/>
            <a:ext cx="1193800" cy="4038600"/>
            <a:chOff x="2641600" y="393700"/>
            <a:chExt cx="1193800" cy="4038600"/>
          </a:xfrm>
        </p:grpSpPr>
        <p:cxnSp>
          <p:nvCxnSpPr>
            <p:cNvPr id="21" name="Straight Connector 20"/>
            <p:cNvCxnSpPr/>
            <p:nvPr/>
          </p:nvCxnSpPr>
          <p:spPr>
            <a:xfrm flipH="1">
              <a:off x="2641600" y="393700"/>
              <a:ext cx="1193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641600" y="393700"/>
              <a:ext cx="0" cy="403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2890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0"/>
            <a:ext cx="5232400" cy="31496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16207" y="1447681"/>
            <a:ext cx="4698722" cy="523220"/>
          </a:xfrm>
          <a:prstGeom prst="rect">
            <a:avLst/>
          </a:prstGeom>
          <a:noFill/>
        </p:spPr>
        <p:txBody>
          <a:bodyPr wrap="none" rtlCol="0">
            <a:spAutoFit/>
          </a:bodyPr>
          <a:lstStyle/>
          <a:p>
            <a:r>
              <a:rPr lang="ar-SA" sz="2800" b="1" dirty="0">
                <a:solidFill>
                  <a:srgbClr val="94A088"/>
                </a:solidFill>
                <a:effectLst/>
                <a:latin typeface="Aptos"/>
                <a:ea typeface="Aptos"/>
                <a:cs typeface="Arial" panose="020B0604020202020204" pitchFamily="34" charset="0"/>
              </a:rPr>
              <a:t>إجراءات التقاضي أمام اللجان الجمركية</a:t>
            </a:r>
            <a:endParaRPr lang="en-US" sz="5400" b="1" dirty="0">
              <a:solidFill>
                <a:srgbClr val="94A088"/>
              </a:solidFill>
              <a:latin typeface="+mj-lt"/>
            </a:endParaRPr>
          </a:p>
        </p:txBody>
      </p:sp>
      <p:sp>
        <p:nvSpPr>
          <p:cNvPr id="7" name="Rectangle 6"/>
          <p:cNvSpPr/>
          <p:nvPr/>
        </p:nvSpPr>
        <p:spPr>
          <a:xfrm>
            <a:off x="78571" y="3603928"/>
            <a:ext cx="4346919" cy="2483244"/>
          </a:xfrm>
          <a:prstGeom prst="rect">
            <a:avLst/>
          </a:prstGeom>
        </p:spPr>
        <p:txBody>
          <a:bodyPr wrap="square">
            <a:spAutoFit/>
          </a:bodyPr>
          <a:lstStyle/>
          <a:p>
            <a:pPr marL="0" marR="0" algn="r" rtl="1">
              <a:lnSpc>
                <a:spcPct val="115000"/>
              </a:lnSpc>
              <a:spcBef>
                <a:spcPts val="0"/>
              </a:spcBef>
              <a:spcAft>
                <a:spcPts val="800"/>
              </a:spcAft>
            </a:pPr>
            <a:r>
              <a:rPr lang="ar-SA" sz="1800" b="1" kern="100" dirty="0">
                <a:solidFill>
                  <a:schemeClr val="accent4">
                    <a:lumMod val="75000"/>
                  </a:schemeClr>
                </a:solidFill>
                <a:effectLst/>
                <a:latin typeface="Aptos"/>
                <a:ea typeface="Aptos"/>
                <a:cs typeface="Arial" panose="020B0604020202020204" pitchFamily="34" charset="0"/>
              </a:rPr>
              <a:t>سؤال تفاعلي</a:t>
            </a:r>
            <a:r>
              <a:rPr lang="en-US" sz="1800" b="1" kern="100" dirty="0">
                <a:solidFill>
                  <a:schemeClr val="accent4">
                    <a:lumMod val="75000"/>
                  </a:schemeClr>
                </a:solidFill>
                <a:effectLst/>
                <a:latin typeface="Aptos"/>
                <a:ea typeface="Aptos"/>
                <a:cs typeface="Arial" panose="020B0604020202020204" pitchFamily="34" charset="0"/>
              </a:rPr>
              <a:t>:</a:t>
            </a:r>
            <a:br>
              <a:rPr lang="en-US" sz="1800" b="1" kern="100" dirty="0">
                <a:effectLst/>
                <a:latin typeface="Aptos"/>
                <a:ea typeface="Aptos"/>
                <a:cs typeface="Arial" panose="020B0604020202020204" pitchFamily="34" charset="0"/>
              </a:rPr>
            </a:br>
            <a:r>
              <a:rPr lang="ar-SA" sz="1600" b="1" kern="100" dirty="0">
                <a:solidFill>
                  <a:schemeClr val="bg1">
                    <a:lumMod val="50000"/>
                  </a:schemeClr>
                </a:solidFill>
                <a:effectLst/>
                <a:latin typeface="Aptos"/>
                <a:ea typeface="Aptos"/>
                <a:cs typeface="Arial" panose="020B0604020202020204" pitchFamily="34" charset="0"/>
              </a:rPr>
              <a:t>ما هي المدة المحددة لتقديم الاعتراض على قرار اللجنة الجمركية الابتدائية؟</a:t>
            </a:r>
            <a:endParaRPr lang="en-GB" sz="16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600" kern="100" dirty="0">
                <a:solidFill>
                  <a:schemeClr val="bg1">
                    <a:lumMod val="50000"/>
                  </a:schemeClr>
                </a:solidFill>
                <a:effectLst/>
                <a:latin typeface="Aptos"/>
                <a:ea typeface="Aptos"/>
                <a:cs typeface="Arial" panose="020B0604020202020204" pitchFamily="34" charset="0"/>
              </a:rPr>
              <a:t>أ) 15 يومًا</a:t>
            </a:r>
            <a:endParaRPr lang="en-GB" sz="16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600" kern="100" dirty="0">
                <a:solidFill>
                  <a:schemeClr val="bg1">
                    <a:lumMod val="50000"/>
                  </a:schemeClr>
                </a:solidFill>
                <a:effectLst/>
                <a:latin typeface="Aptos"/>
                <a:ea typeface="Aptos"/>
                <a:cs typeface="Arial" panose="020B0604020202020204" pitchFamily="34" charset="0"/>
              </a:rPr>
              <a:t>ب) 30 يومًا</a:t>
            </a:r>
            <a:endParaRPr lang="en-GB" sz="16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600" kern="100" dirty="0">
                <a:solidFill>
                  <a:schemeClr val="bg1">
                    <a:lumMod val="50000"/>
                  </a:schemeClr>
                </a:solidFill>
                <a:effectLst/>
                <a:latin typeface="Aptos"/>
                <a:ea typeface="Aptos"/>
                <a:cs typeface="Arial" panose="020B0604020202020204" pitchFamily="34" charset="0"/>
              </a:rPr>
              <a:t>ج) 60 يومًا</a:t>
            </a:r>
            <a:endParaRPr lang="en-GB" sz="1600" kern="100" dirty="0">
              <a:solidFill>
                <a:schemeClr val="bg1">
                  <a:lumMod val="50000"/>
                </a:schemeClr>
              </a:solidFill>
              <a:effectLst/>
              <a:latin typeface="Aptos"/>
              <a:ea typeface="Aptos"/>
              <a:cs typeface="Arial" panose="020B0604020202020204" pitchFamily="34" charset="0"/>
            </a:endParaRPr>
          </a:p>
          <a:p>
            <a:pPr marL="285750" indent="-285750" algn="r" rtl="1">
              <a:buFont typeface="Arial" panose="020B0604020202020204" pitchFamily="34" charset="0"/>
              <a:buChar char="•"/>
            </a:pPr>
            <a:r>
              <a:rPr lang="en-US" sz="1600" dirty="0">
                <a:solidFill>
                  <a:schemeClr val="bg1">
                    <a:lumMod val="50000"/>
                  </a:schemeClr>
                </a:solidFill>
                <a:effectLst/>
                <a:latin typeface="Aptos"/>
                <a:ea typeface="Aptos"/>
                <a:cs typeface="Arial" panose="020B0604020202020204" pitchFamily="34" charset="0"/>
              </a:rPr>
              <a:t>  </a:t>
            </a:r>
            <a:r>
              <a:rPr lang="ar-SA" sz="1600" dirty="0">
                <a:solidFill>
                  <a:schemeClr val="bg1">
                    <a:lumMod val="50000"/>
                  </a:schemeClr>
                </a:solidFill>
                <a:effectLst/>
                <a:latin typeface="Aptos"/>
                <a:ea typeface="Aptos"/>
                <a:cs typeface="Arial" panose="020B0604020202020204" pitchFamily="34" charset="0"/>
              </a:rPr>
              <a:t>د) 90 يومًا</a:t>
            </a:r>
            <a:endParaRPr lang="en-US" sz="900" dirty="0">
              <a:solidFill>
                <a:schemeClr val="bg1">
                  <a:lumMod val="50000"/>
                </a:schemeClr>
              </a:solidFill>
            </a:endParaRPr>
          </a:p>
        </p:txBody>
      </p:sp>
      <p:sp>
        <p:nvSpPr>
          <p:cNvPr id="15" name="Rectangle 14"/>
          <p:cNvSpPr/>
          <p:nvPr/>
        </p:nvSpPr>
        <p:spPr>
          <a:xfrm>
            <a:off x="6716207" y="2273425"/>
            <a:ext cx="4190479" cy="2749663"/>
          </a:xfrm>
          <a:prstGeom prst="rect">
            <a:avLst/>
          </a:prstGeom>
        </p:spPr>
        <p:txBody>
          <a:bodyPr wrap="square">
            <a:spAutoFit/>
          </a:bodyPr>
          <a:lstStyle/>
          <a:p>
            <a:pPr marL="0" marR="0" algn="r" rtl="1">
              <a:lnSpc>
                <a:spcPct val="115000"/>
              </a:lnSpc>
              <a:spcBef>
                <a:spcPts val="0"/>
              </a:spcBef>
              <a:spcAft>
                <a:spcPts val="800"/>
              </a:spcAft>
            </a:pPr>
            <a:r>
              <a:rPr lang="ar-SA" sz="1600" b="1" kern="100" dirty="0">
                <a:solidFill>
                  <a:schemeClr val="accent4">
                    <a:lumMod val="75000"/>
                  </a:schemeClr>
                </a:solidFill>
                <a:effectLst/>
                <a:latin typeface="Aptos"/>
                <a:ea typeface="Aptos"/>
                <a:cs typeface="Arial" panose="020B0604020202020204" pitchFamily="34" charset="0"/>
              </a:rPr>
              <a:t>إجراءات التقاضي أمام اللجان الجمركية تشمل</a:t>
            </a:r>
            <a:r>
              <a:rPr lang="en-US" sz="1600" b="1" kern="100" dirty="0">
                <a:solidFill>
                  <a:schemeClr val="accent4">
                    <a:lumMod val="75000"/>
                  </a:schemeClr>
                </a:solidFill>
                <a:effectLst/>
                <a:latin typeface="Aptos"/>
                <a:ea typeface="Aptos"/>
                <a:cs typeface="Arial" panose="020B0604020202020204" pitchFamily="34" charset="0"/>
              </a:rPr>
              <a:t>:</a:t>
            </a:r>
            <a:endParaRPr lang="en-GB" sz="1600" b="1" kern="100" dirty="0">
              <a:solidFill>
                <a:schemeClr val="accent4">
                  <a:lumMod val="75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Font typeface="+mj-lt"/>
              <a:buAutoNum type="arabicPeriod"/>
              <a:tabLst>
                <a:tab pos="457200" algn="l"/>
              </a:tabLst>
            </a:pPr>
            <a:r>
              <a:rPr lang="ar-SA" sz="1600" kern="100" dirty="0">
                <a:solidFill>
                  <a:schemeClr val="bg1">
                    <a:lumMod val="50000"/>
                  </a:schemeClr>
                </a:solidFill>
                <a:effectLst/>
                <a:latin typeface="Aptos"/>
                <a:ea typeface="Aptos"/>
                <a:cs typeface="Arial" panose="020B0604020202020204" pitchFamily="34" charset="0"/>
              </a:rPr>
              <a:t>تقديم الدعوى أو الاعتراض إلى اللجنة الابتدائية خلال 30 يوماً</a:t>
            </a:r>
            <a:r>
              <a:rPr lang="en-US" sz="1600" kern="100" dirty="0">
                <a:solidFill>
                  <a:schemeClr val="bg1">
                    <a:lumMod val="50000"/>
                  </a:schemeClr>
                </a:solidFill>
                <a:effectLst/>
                <a:latin typeface="Aptos"/>
                <a:ea typeface="Aptos"/>
                <a:cs typeface="Arial" panose="020B0604020202020204" pitchFamily="34" charset="0"/>
              </a:rPr>
              <a:t>.</a:t>
            </a:r>
            <a:endParaRPr lang="en-GB" sz="16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Font typeface="+mj-lt"/>
              <a:buAutoNum type="arabicPeriod"/>
              <a:tabLst>
                <a:tab pos="457200" algn="l"/>
              </a:tabLst>
            </a:pPr>
            <a:r>
              <a:rPr lang="ar-SA" sz="1600" kern="100" dirty="0">
                <a:solidFill>
                  <a:schemeClr val="bg1">
                    <a:lumMod val="50000"/>
                  </a:schemeClr>
                </a:solidFill>
                <a:effectLst/>
                <a:latin typeface="Aptos"/>
                <a:ea typeface="Aptos"/>
                <a:cs typeface="Arial" panose="020B0604020202020204" pitchFamily="34" charset="0"/>
              </a:rPr>
              <a:t>عقد جلسات للنظر في الدعوى وتقديم الأدلة</a:t>
            </a:r>
            <a:r>
              <a:rPr lang="en-US" sz="1600" kern="100" dirty="0">
                <a:solidFill>
                  <a:schemeClr val="bg1">
                    <a:lumMod val="50000"/>
                  </a:schemeClr>
                </a:solidFill>
                <a:effectLst/>
                <a:latin typeface="Aptos"/>
                <a:ea typeface="Aptos"/>
                <a:cs typeface="Arial" panose="020B0604020202020204" pitchFamily="34" charset="0"/>
              </a:rPr>
              <a:t>.</a:t>
            </a:r>
            <a:endParaRPr lang="en-GB" sz="16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Font typeface="+mj-lt"/>
              <a:buAutoNum type="arabicPeriod"/>
              <a:tabLst>
                <a:tab pos="457200" algn="l"/>
              </a:tabLst>
            </a:pPr>
            <a:r>
              <a:rPr lang="ar-SA" sz="1600" kern="100" dirty="0">
                <a:solidFill>
                  <a:schemeClr val="bg1">
                    <a:lumMod val="50000"/>
                  </a:schemeClr>
                </a:solidFill>
                <a:effectLst/>
                <a:latin typeface="Aptos"/>
                <a:ea typeface="Aptos"/>
                <a:cs typeface="Arial" panose="020B0604020202020204" pitchFamily="34" charset="0"/>
              </a:rPr>
              <a:t>إصدار القرار من اللجنة الابتدائية</a:t>
            </a:r>
            <a:r>
              <a:rPr lang="en-US" sz="1600" kern="100" dirty="0">
                <a:solidFill>
                  <a:schemeClr val="bg1">
                    <a:lumMod val="50000"/>
                  </a:schemeClr>
                </a:solidFill>
                <a:effectLst/>
                <a:latin typeface="Aptos"/>
                <a:ea typeface="Aptos"/>
                <a:cs typeface="Arial" panose="020B0604020202020204" pitchFamily="34" charset="0"/>
              </a:rPr>
              <a:t>.</a:t>
            </a:r>
            <a:endParaRPr lang="en-GB" sz="16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Font typeface="+mj-lt"/>
              <a:buAutoNum type="arabicPeriod"/>
              <a:tabLst>
                <a:tab pos="457200" algn="l"/>
              </a:tabLst>
            </a:pPr>
            <a:r>
              <a:rPr lang="ar-SA" sz="1600" kern="100" dirty="0">
                <a:solidFill>
                  <a:schemeClr val="bg1">
                    <a:lumMod val="50000"/>
                  </a:schemeClr>
                </a:solidFill>
                <a:effectLst/>
                <a:latin typeface="Aptos"/>
                <a:ea typeface="Aptos"/>
                <a:cs typeface="Arial" panose="020B0604020202020204" pitchFamily="34" charset="0"/>
              </a:rPr>
              <a:t>إمكانية الاستئناف خلال 30 يوماً من تاريخ الإبلاغ بالقرار</a:t>
            </a:r>
            <a:r>
              <a:rPr lang="en-US" sz="1600" kern="100" dirty="0">
                <a:solidFill>
                  <a:schemeClr val="bg1">
                    <a:lumMod val="50000"/>
                  </a:schemeClr>
                </a:solidFill>
                <a:effectLst/>
                <a:latin typeface="Aptos"/>
                <a:ea typeface="Aptos"/>
                <a:cs typeface="Arial" panose="020B0604020202020204" pitchFamily="34" charset="0"/>
              </a:rPr>
              <a:t>.</a:t>
            </a:r>
            <a:br>
              <a:rPr lang="en-US" sz="1600" kern="100" dirty="0">
                <a:solidFill>
                  <a:schemeClr val="bg1">
                    <a:lumMod val="50000"/>
                  </a:schemeClr>
                </a:solidFill>
                <a:effectLst/>
                <a:latin typeface="Aptos"/>
                <a:ea typeface="Aptos"/>
                <a:cs typeface="Arial" panose="020B0604020202020204" pitchFamily="34" charset="0"/>
              </a:rPr>
            </a:br>
            <a:r>
              <a:rPr lang="ar-SA" sz="1600" kern="100" dirty="0">
                <a:solidFill>
                  <a:schemeClr val="bg1">
                    <a:lumMod val="50000"/>
                  </a:schemeClr>
                </a:solidFill>
                <a:effectLst/>
                <a:latin typeface="Aptos"/>
                <a:ea typeface="Aptos"/>
                <a:cs typeface="Arial" panose="020B0604020202020204" pitchFamily="34" charset="0"/>
              </a:rPr>
              <a:t>المادة النظامية</a:t>
            </a:r>
            <a:r>
              <a:rPr lang="en-US" sz="1600" kern="100" dirty="0">
                <a:solidFill>
                  <a:schemeClr val="bg1">
                    <a:lumMod val="50000"/>
                  </a:schemeClr>
                </a:solidFill>
                <a:effectLst/>
                <a:latin typeface="Aptos"/>
                <a:ea typeface="Aptos"/>
                <a:cs typeface="Arial" panose="020B0604020202020204" pitchFamily="34" charset="0"/>
              </a:rPr>
              <a:t>: </a:t>
            </a:r>
            <a:r>
              <a:rPr lang="ar-SA" sz="1600" kern="100" dirty="0">
                <a:solidFill>
                  <a:schemeClr val="bg1">
                    <a:lumMod val="50000"/>
                  </a:schemeClr>
                </a:solidFill>
                <a:effectLst/>
                <a:latin typeface="Aptos"/>
                <a:ea typeface="Aptos"/>
                <a:cs typeface="Arial" panose="020B0604020202020204" pitchFamily="34" charset="0"/>
              </a:rPr>
              <a:t>المادة 42 من نظام الجمارك السعودي</a:t>
            </a:r>
            <a:r>
              <a:rPr lang="en-US" sz="1600" kern="100" dirty="0">
                <a:solidFill>
                  <a:schemeClr val="bg1">
                    <a:lumMod val="50000"/>
                  </a:schemeClr>
                </a:solidFill>
                <a:effectLst/>
                <a:latin typeface="Aptos"/>
                <a:ea typeface="Aptos"/>
                <a:cs typeface="Arial" panose="020B0604020202020204" pitchFamily="34" charset="0"/>
              </a:rPr>
              <a:t>.</a:t>
            </a:r>
            <a:endParaRPr lang="en-GB" sz="1600" kern="100" dirty="0">
              <a:solidFill>
                <a:schemeClr val="bg1">
                  <a:lumMod val="50000"/>
                </a:schemeClr>
              </a:solidFill>
              <a:effectLst/>
              <a:latin typeface="Aptos"/>
              <a:ea typeface="Aptos"/>
              <a:cs typeface="Arial" panose="020B0604020202020204" pitchFamily="34" charset="0"/>
            </a:endParaRPr>
          </a:p>
        </p:txBody>
      </p:sp>
      <p:sp>
        <p:nvSpPr>
          <p:cNvPr id="18" name="Rectangle 17"/>
          <p:cNvSpPr/>
          <p:nvPr/>
        </p:nvSpPr>
        <p:spPr>
          <a:xfrm>
            <a:off x="777071" y="944224"/>
            <a:ext cx="3573533" cy="1027461"/>
          </a:xfrm>
          <a:prstGeom prst="rect">
            <a:avLst/>
          </a:prstGeom>
        </p:spPr>
        <p:txBody>
          <a:bodyPr wrap="square">
            <a:spAutoFit/>
          </a:bodyPr>
          <a:lstStyle/>
          <a:p>
            <a:pPr marL="0" marR="0" algn="r" rtl="1">
              <a:lnSpc>
                <a:spcPct val="115000"/>
              </a:lnSpc>
              <a:spcBef>
                <a:spcPts val="0"/>
              </a:spcBef>
              <a:spcAft>
                <a:spcPts val="800"/>
              </a:spcAft>
            </a:pPr>
            <a:r>
              <a:rPr lang="ar-SA" b="1" kern="100" dirty="0">
                <a:solidFill>
                  <a:schemeClr val="bg1">
                    <a:lumMod val="95000"/>
                  </a:schemeClr>
                </a:solidFill>
                <a:effectLst/>
                <a:latin typeface="Aptos"/>
                <a:ea typeface="Aptos"/>
                <a:cs typeface="Arial" panose="020B0604020202020204" pitchFamily="34" charset="0"/>
              </a:rPr>
              <a:t>نصيحة عملية</a:t>
            </a:r>
            <a:r>
              <a:rPr lang="en-US" b="1" kern="100" dirty="0">
                <a:solidFill>
                  <a:schemeClr val="bg1">
                    <a:lumMod val="95000"/>
                  </a:schemeClr>
                </a:solidFill>
                <a:effectLst/>
                <a:latin typeface="Aptos"/>
                <a:ea typeface="Aptos"/>
                <a:cs typeface="Arial" panose="020B0604020202020204" pitchFamily="34" charset="0"/>
              </a:rPr>
              <a:t>:</a:t>
            </a:r>
            <a:br>
              <a:rPr lang="en-US" b="1" kern="100" dirty="0">
                <a:solidFill>
                  <a:schemeClr val="bg1">
                    <a:lumMod val="95000"/>
                  </a:schemeClr>
                </a:solidFill>
                <a:effectLst/>
                <a:latin typeface="Aptos"/>
                <a:ea typeface="Aptos"/>
                <a:cs typeface="Arial" panose="020B0604020202020204" pitchFamily="34" charset="0"/>
              </a:rPr>
            </a:br>
            <a:r>
              <a:rPr lang="ar-SA" b="1" kern="100" dirty="0">
                <a:solidFill>
                  <a:schemeClr val="bg1">
                    <a:lumMod val="95000"/>
                  </a:schemeClr>
                </a:solidFill>
                <a:effectLst/>
                <a:latin typeface="Aptos"/>
                <a:ea typeface="Aptos"/>
                <a:cs typeface="Arial" panose="020B0604020202020204" pitchFamily="34" charset="0"/>
              </a:rPr>
              <a:t>الالتزام بالمواعيد النهائية لتقديم الاعتراضات مهم لتجنب رفض الدعوى بسبب التأخير</a:t>
            </a:r>
            <a:r>
              <a:rPr lang="en-US" b="1" kern="100" dirty="0">
                <a:solidFill>
                  <a:schemeClr val="bg1">
                    <a:lumMod val="95000"/>
                  </a:schemeClr>
                </a:solidFill>
                <a:effectLst/>
                <a:latin typeface="Aptos"/>
                <a:ea typeface="Aptos"/>
                <a:cs typeface="Arial" panose="020B0604020202020204" pitchFamily="34" charset="0"/>
              </a:rPr>
              <a:t>.</a:t>
            </a:r>
            <a:endParaRPr lang="en-GB" b="1" kern="100" dirty="0">
              <a:solidFill>
                <a:schemeClr val="bg1">
                  <a:lumMod val="95000"/>
                </a:schemeClr>
              </a:solidFill>
              <a:effectLst/>
              <a:latin typeface="Aptos"/>
              <a:ea typeface="Aptos"/>
              <a:cs typeface="Arial" panose="020B0604020202020204" pitchFamily="34" charset="0"/>
            </a:endParaRPr>
          </a:p>
        </p:txBody>
      </p:sp>
      <p:grpSp>
        <p:nvGrpSpPr>
          <p:cNvPr id="23" name="Group 22"/>
          <p:cNvGrpSpPr/>
          <p:nvPr/>
        </p:nvGrpSpPr>
        <p:grpSpPr>
          <a:xfrm rot="5400000" flipV="1">
            <a:off x="1752892" y="-1041400"/>
            <a:ext cx="1193800" cy="4038600"/>
            <a:chOff x="2641600" y="393700"/>
            <a:chExt cx="1193800" cy="4038600"/>
          </a:xfrm>
        </p:grpSpPr>
        <p:cxnSp>
          <p:nvCxnSpPr>
            <p:cNvPr id="24" name="Straight Connector 23"/>
            <p:cNvCxnSpPr/>
            <p:nvPr/>
          </p:nvCxnSpPr>
          <p:spPr>
            <a:xfrm flipH="1">
              <a:off x="2641600" y="393700"/>
              <a:ext cx="1193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641600" y="393700"/>
              <a:ext cx="0" cy="403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737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17500" y="812800"/>
            <a:ext cx="5778500" cy="47244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5400000" flipH="1">
            <a:off x="3308350" y="3352800"/>
            <a:ext cx="1193800" cy="4038600"/>
            <a:chOff x="2641600" y="393700"/>
            <a:chExt cx="1193800" cy="4038600"/>
          </a:xfrm>
        </p:grpSpPr>
        <p:cxnSp>
          <p:nvCxnSpPr>
            <p:cNvPr id="5" name="Straight Connector 4"/>
            <p:cNvCxnSpPr/>
            <p:nvPr/>
          </p:nvCxnSpPr>
          <p:spPr>
            <a:xfrm flipH="1">
              <a:off x="2641600" y="393700"/>
              <a:ext cx="1193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641600" y="393700"/>
              <a:ext cx="0" cy="403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9278459" y="1376753"/>
            <a:ext cx="2037737" cy="523220"/>
          </a:xfrm>
          <a:prstGeom prst="rect">
            <a:avLst/>
          </a:prstGeom>
          <a:noFill/>
        </p:spPr>
        <p:txBody>
          <a:bodyPr wrap="none" rtlCol="0">
            <a:spAutoFit/>
          </a:bodyPr>
          <a:lstStyle/>
          <a:p>
            <a:pPr algn="r" rtl="1"/>
            <a:r>
              <a:rPr lang="ar-SA" sz="2800" b="1" dirty="0">
                <a:solidFill>
                  <a:schemeClr val="bg1">
                    <a:lumMod val="50000"/>
                  </a:schemeClr>
                </a:solidFill>
                <a:effectLst/>
                <a:latin typeface="Aptos"/>
                <a:ea typeface="Aptos"/>
                <a:cs typeface="Arial" panose="020B0604020202020204" pitchFamily="34" charset="0"/>
              </a:rPr>
              <a:t>اللجان الضريبية</a:t>
            </a:r>
            <a:endParaRPr lang="en-US" sz="5400" b="1" dirty="0">
              <a:solidFill>
                <a:schemeClr val="bg1">
                  <a:lumMod val="50000"/>
                </a:schemeClr>
              </a:solidFill>
              <a:latin typeface="+mj-lt"/>
            </a:endParaRPr>
          </a:p>
        </p:txBody>
      </p:sp>
      <p:sp>
        <p:nvSpPr>
          <p:cNvPr id="10" name="Rectangle 9"/>
          <p:cNvSpPr/>
          <p:nvPr/>
        </p:nvSpPr>
        <p:spPr>
          <a:xfrm>
            <a:off x="6734042" y="2287010"/>
            <a:ext cx="4962165" cy="2609432"/>
          </a:xfrm>
          <a:prstGeom prst="rect">
            <a:avLst/>
          </a:prstGeom>
        </p:spPr>
        <p:txBody>
          <a:bodyPr wrap="square">
            <a:spAutoFit/>
          </a:bodyPr>
          <a:lstStyle/>
          <a:p>
            <a:pPr marL="0" marR="0" algn="r" rtl="1">
              <a:lnSpc>
                <a:spcPct val="115000"/>
              </a:lnSpc>
              <a:spcBef>
                <a:spcPts val="0"/>
              </a:spcBef>
              <a:spcAft>
                <a:spcPts val="800"/>
              </a:spcAft>
            </a:pPr>
            <a:r>
              <a:rPr lang="ar-SA" sz="1800" b="1" kern="100" dirty="0">
                <a:solidFill>
                  <a:schemeClr val="accent5">
                    <a:lumMod val="75000"/>
                  </a:schemeClr>
                </a:solidFill>
                <a:effectLst/>
                <a:latin typeface="Aptos"/>
                <a:ea typeface="Aptos"/>
                <a:cs typeface="Arial" panose="020B0604020202020204" pitchFamily="34" charset="0"/>
              </a:rPr>
              <a:t>اللجان الضريبية تختص بالنظر في المنازعات المتعلقة بالضرائب، بما في ذلك</a:t>
            </a:r>
            <a:r>
              <a:rPr lang="en-US" sz="1800" b="1" kern="100" dirty="0">
                <a:solidFill>
                  <a:schemeClr val="accent5">
                    <a:lumMod val="75000"/>
                  </a:schemeClr>
                </a:solidFill>
                <a:effectLst/>
                <a:latin typeface="Aptos"/>
                <a:ea typeface="Aptos"/>
                <a:cs typeface="Arial" panose="020B0604020202020204" pitchFamily="34" charset="0"/>
              </a:rPr>
              <a:t>:</a:t>
            </a:r>
            <a:endParaRPr lang="en-GB" sz="1800" b="1" kern="100" dirty="0">
              <a:solidFill>
                <a:schemeClr val="accent5">
                  <a:lumMod val="75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lumMod val="60000"/>
                  <a:lumOff val="40000"/>
                </a:schemeClr>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الاعتراضات على الربوط الضريبية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lumMod val="60000"/>
                  <a:lumOff val="40000"/>
                </a:schemeClr>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الفصل في النزاعات بين المكلفين والهيئة العامة للزكاة والدخل</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lumMod val="60000"/>
                  <a:lumOff val="40000"/>
                </a:schemeClr>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تفسير وتطبيق أحكام الأنظمة الضريبية</a:t>
            </a:r>
            <a:r>
              <a:rPr lang="en-US" sz="1800" kern="100" dirty="0">
                <a:effectLst/>
                <a:latin typeface="Aptos"/>
                <a:ea typeface="Aptos"/>
                <a:cs typeface="Arial" panose="020B0604020202020204" pitchFamily="34" charset="0"/>
              </a:rPr>
              <a:t>.</a:t>
            </a:r>
            <a:br>
              <a:rPr lang="en-US" sz="1800" kern="100" dirty="0">
                <a:effectLst/>
                <a:latin typeface="Aptos"/>
                <a:ea typeface="Aptos"/>
                <a:cs typeface="Arial" panose="020B0604020202020204" pitchFamily="34" charset="0"/>
              </a:rPr>
            </a:br>
            <a:r>
              <a:rPr lang="ar-SA" sz="1800" kern="100" dirty="0">
                <a:effectLst/>
                <a:latin typeface="Aptos"/>
                <a:ea typeface="Aptos"/>
                <a:cs typeface="Arial" panose="020B0604020202020204" pitchFamily="34" charset="0"/>
              </a:rPr>
              <a:t>المادة النظامية</a:t>
            </a:r>
            <a:r>
              <a:rPr lang="en-US" sz="1800" kern="100" dirty="0">
                <a:effectLst/>
                <a:latin typeface="Aptos"/>
                <a:ea typeface="Aptos"/>
                <a:cs typeface="Arial" panose="020B0604020202020204" pitchFamily="34" charset="0"/>
              </a:rPr>
              <a:t>: </a:t>
            </a:r>
            <a:r>
              <a:rPr lang="ar-SA" sz="1800" kern="100" dirty="0">
                <a:effectLst/>
                <a:latin typeface="Aptos"/>
                <a:ea typeface="Aptos"/>
                <a:cs typeface="Arial" panose="020B0604020202020204" pitchFamily="34" charset="0"/>
              </a:rPr>
              <a:t>المادة 45 من نظام الزكاة والدخل</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p:txBody>
      </p:sp>
      <p:sp>
        <p:nvSpPr>
          <p:cNvPr id="2" name="TextBox 1">
            <a:extLst>
              <a:ext uri="{FF2B5EF4-FFF2-40B4-BE49-F238E27FC236}">
                <a16:creationId xmlns:a16="http://schemas.microsoft.com/office/drawing/2014/main" id="{7F54A1CA-DDDB-4BF7-BE2E-9E2BD759B0DE}"/>
              </a:ext>
            </a:extLst>
          </p:cNvPr>
          <p:cNvSpPr txBox="1"/>
          <p:nvPr/>
        </p:nvSpPr>
        <p:spPr>
          <a:xfrm>
            <a:off x="985962" y="2830665"/>
            <a:ext cx="4261899" cy="1477328"/>
          </a:xfrm>
          <a:prstGeom prst="rect">
            <a:avLst/>
          </a:prstGeom>
          <a:noFill/>
        </p:spPr>
        <p:txBody>
          <a:bodyPr wrap="square" rtlCol="0">
            <a:spAutoFit/>
          </a:bodyPr>
          <a:lstStyle/>
          <a:p>
            <a:pPr algn="r" rtl="1"/>
            <a:r>
              <a:rPr lang="ar-SA" sz="1800" b="1" kern="100" dirty="0">
                <a:solidFill>
                  <a:schemeClr val="bg1"/>
                </a:solidFill>
                <a:effectLst/>
                <a:latin typeface="Aptos"/>
                <a:ea typeface="Aptos"/>
                <a:cs typeface="Arial" panose="020B0604020202020204" pitchFamily="34" charset="0"/>
              </a:rPr>
              <a:t>نصيحة عملية</a:t>
            </a:r>
            <a:r>
              <a:rPr lang="en-US" sz="1800" b="1" kern="100" dirty="0">
                <a:solidFill>
                  <a:schemeClr val="bg1"/>
                </a:solidFill>
                <a:effectLst/>
                <a:latin typeface="Aptos"/>
                <a:ea typeface="Aptos"/>
                <a:cs typeface="Arial" panose="020B0604020202020204" pitchFamily="34" charset="0"/>
              </a:rPr>
              <a:t>:</a:t>
            </a:r>
            <a:br>
              <a:rPr lang="en-US" sz="1800" b="1" kern="100" dirty="0">
                <a:solidFill>
                  <a:schemeClr val="bg1"/>
                </a:solidFill>
                <a:effectLst/>
                <a:latin typeface="Aptos"/>
                <a:ea typeface="Aptos"/>
                <a:cs typeface="Arial" panose="020B0604020202020204" pitchFamily="34" charset="0"/>
              </a:rPr>
            </a:br>
            <a:r>
              <a:rPr lang="ar-SA" sz="1800" b="1" kern="100" dirty="0">
                <a:solidFill>
                  <a:schemeClr val="bg1"/>
                </a:solidFill>
                <a:effectLst/>
                <a:latin typeface="Aptos"/>
                <a:ea typeface="Aptos"/>
                <a:cs typeface="Arial" panose="020B0604020202020204" pitchFamily="34" charset="0"/>
              </a:rPr>
              <a:t>احتفظ بسجلات دقيقة لجميع المعاملات الضريبية والمراسلات مع الهيئة العامة للزكاة والدخل لتسهيل عملية الفصل في المنازعات الضريبية</a:t>
            </a:r>
            <a:r>
              <a:rPr lang="en-US" sz="1800" b="1" kern="100" dirty="0">
                <a:solidFill>
                  <a:schemeClr val="bg1"/>
                </a:solidFill>
                <a:effectLst/>
                <a:latin typeface="Aptos"/>
                <a:ea typeface="Aptos"/>
                <a:cs typeface="Arial" panose="020B0604020202020204" pitchFamily="34" charset="0"/>
              </a:rPr>
              <a:t>.</a:t>
            </a:r>
            <a:endParaRPr lang="en-GB" sz="1800" kern="100" dirty="0">
              <a:solidFill>
                <a:schemeClr val="bg1"/>
              </a:solidFill>
              <a:effectLst/>
              <a:latin typeface="Aptos"/>
              <a:ea typeface="Aptos"/>
              <a:cs typeface="Arial" panose="020B0604020202020204" pitchFamily="34" charset="0"/>
            </a:endParaRPr>
          </a:p>
          <a:p>
            <a:pPr algn="r" rtl="1"/>
            <a:endParaRPr lang="en-GB" dirty="0">
              <a:solidFill>
                <a:schemeClr val="bg1"/>
              </a:solidFill>
            </a:endParaRPr>
          </a:p>
        </p:txBody>
      </p:sp>
    </p:spTree>
    <p:extLst>
      <p:ext uri="{BB962C8B-B14F-4D97-AF65-F5344CB8AC3E}">
        <p14:creationId xmlns:p14="http://schemas.microsoft.com/office/powerpoint/2010/main" val="1608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14300" y="1248575"/>
            <a:ext cx="901700" cy="9017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675315" y="1573631"/>
            <a:ext cx="4705134" cy="523220"/>
          </a:xfrm>
          <a:prstGeom prst="rect">
            <a:avLst/>
          </a:prstGeom>
          <a:noFill/>
        </p:spPr>
        <p:txBody>
          <a:bodyPr wrap="none" rtlCol="0">
            <a:spAutoFit/>
          </a:bodyPr>
          <a:lstStyle/>
          <a:p>
            <a:r>
              <a:rPr lang="ar-SA" sz="2800" b="1" dirty="0">
                <a:solidFill>
                  <a:srgbClr val="94A088"/>
                </a:solidFill>
                <a:effectLst/>
                <a:latin typeface="Aptos"/>
                <a:ea typeface="Aptos"/>
                <a:cs typeface="Arial" panose="020B0604020202020204" pitchFamily="34" charset="0"/>
              </a:rPr>
              <a:t>إجراءات التقاضي أمام اللجان الضريبية</a:t>
            </a:r>
            <a:endParaRPr lang="en-US" sz="5400" b="1" dirty="0">
              <a:solidFill>
                <a:srgbClr val="94A088"/>
              </a:solidFill>
              <a:latin typeface="+mj-lt"/>
            </a:endParaRPr>
          </a:p>
        </p:txBody>
      </p:sp>
      <p:sp>
        <p:nvSpPr>
          <p:cNvPr id="6" name="Rectangle 5"/>
          <p:cNvSpPr/>
          <p:nvPr/>
        </p:nvSpPr>
        <p:spPr>
          <a:xfrm>
            <a:off x="6587855" y="2336176"/>
            <a:ext cx="4705133" cy="2393476"/>
          </a:xfrm>
          <a:prstGeom prst="rect">
            <a:avLst/>
          </a:prstGeom>
        </p:spPr>
        <p:txBody>
          <a:bodyPr wrap="square">
            <a:spAutoFit/>
          </a:bodyPr>
          <a:lstStyle/>
          <a:p>
            <a:pPr marL="0" marR="0" algn="r" rtl="1">
              <a:lnSpc>
                <a:spcPct val="115000"/>
              </a:lnSpc>
              <a:spcBef>
                <a:spcPts val="0"/>
              </a:spcBef>
              <a:spcAft>
                <a:spcPts val="800"/>
              </a:spcAft>
            </a:pPr>
            <a:r>
              <a:rPr lang="ar-SA" sz="1800" b="1" kern="100" dirty="0">
                <a:solidFill>
                  <a:schemeClr val="accent4">
                    <a:lumMod val="75000"/>
                  </a:schemeClr>
                </a:solidFill>
                <a:effectLst/>
                <a:latin typeface="Aptos"/>
                <a:ea typeface="Aptos"/>
                <a:cs typeface="Arial" panose="020B0604020202020204" pitchFamily="34" charset="0"/>
              </a:rPr>
              <a:t>إجراءات التقاضي أمام اللجان الضريبية تشمل</a:t>
            </a:r>
            <a:r>
              <a:rPr lang="en-US" sz="1800" b="1" kern="100" dirty="0">
                <a:solidFill>
                  <a:schemeClr val="accent4">
                    <a:lumMod val="75000"/>
                  </a:schemeClr>
                </a:solidFill>
                <a:effectLst/>
                <a:latin typeface="Aptos"/>
                <a:ea typeface="Aptos"/>
                <a:cs typeface="Arial" panose="020B0604020202020204" pitchFamily="34" charset="0"/>
              </a:rPr>
              <a:t>:</a:t>
            </a:r>
            <a:endParaRPr lang="en-GB" sz="1800" b="1" kern="100" dirty="0">
              <a:solidFill>
                <a:schemeClr val="accent4">
                  <a:lumMod val="75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buClr>
              <a:buFont typeface="+mj-lt"/>
              <a:buAutoNum type="arabicPeriod"/>
              <a:tabLst>
                <a:tab pos="457200" algn="l"/>
              </a:tabLst>
            </a:pPr>
            <a:r>
              <a:rPr lang="ar-SA" sz="1800" kern="100" dirty="0">
                <a:effectLst/>
                <a:latin typeface="Aptos"/>
                <a:ea typeface="Aptos"/>
                <a:cs typeface="Arial" panose="020B0604020202020204" pitchFamily="34" charset="0"/>
              </a:rPr>
              <a:t>تقديم الاعتراض إلى اللجنة الابتدائية خلال 60 يوماً</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buClr>
              <a:buFont typeface="+mj-lt"/>
              <a:buAutoNum type="arabicPeriod"/>
              <a:tabLst>
                <a:tab pos="457200" algn="l"/>
              </a:tabLst>
            </a:pPr>
            <a:r>
              <a:rPr lang="ar-SA" sz="1800" kern="100" dirty="0">
                <a:effectLst/>
                <a:latin typeface="Aptos"/>
                <a:ea typeface="Aptos"/>
                <a:cs typeface="Arial" panose="020B0604020202020204" pitchFamily="34" charset="0"/>
              </a:rPr>
              <a:t>دراسة الاعتراض وعقد جلسات للنظر فيه</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buClr>
              <a:buFont typeface="+mj-lt"/>
              <a:buAutoNum type="arabicPeriod"/>
              <a:tabLst>
                <a:tab pos="457200" algn="l"/>
              </a:tabLst>
            </a:pPr>
            <a:r>
              <a:rPr lang="ar-SA" sz="1800" kern="100" dirty="0">
                <a:effectLst/>
                <a:latin typeface="Aptos"/>
                <a:ea typeface="Aptos"/>
                <a:cs typeface="Arial" panose="020B0604020202020204" pitchFamily="34" charset="0"/>
              </a:rPr>
              <a:t>إصدار قرار اللجنة الابتدائية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buClr>
              <a:buFont typeface="+mj-lt"/>
              <a:buAutoNum type="arabicPeriod"/>
              <a:tabLst>
                <a:tab pos="457200" algn="l"/>
              </a:tabLst>
            </a:pPr>
            <a:r>
              <a:rPr lang="ar-SA" sz="1800" kern="100" dirty="0">
                <a:effectLst/>
                <a:latin typeface="Aptos"/>
                <a:ea typeface="Aptos"/>
                <a:cs typeface="Arial" panose="020B0604020202020204" pitchFamily="34" charset="0"/>
              </a:rPr>
              <a:t>إمكانية الاستئناف خلال 30 يوماً من تاريخ استلام القرار</a:t>
            </a:r>
            <a:r>
              <a:rPr lang="en-US" sz="1800" kern="100" dirty="0">
                <a:effectLst/>
                <a:latin typeface="Aptos"/>
                <a:ea typeface="Aptos"/>
                <a:cs typeface="Arial" panose="020B0604020202020204" pitchFamily="34" charset="0"/>
              </a:rPr>
              <a:t>.</a:t>
            </a:r>
            <a:br>
              <a:rPr lang="en-US" sz="1800" kern="100" dirty="0">
                <a:effectLst/>
                <a:latin typeface="Aptos"/>
                <a:ea typeface="Aptos"/>
                <a:cs typeface="Arial" panose="020B0604020202020204" pitchFamily="34" charset="0"/>
              </a:rPr>
            </a:br>
            <a:r>
              <a:rPr lang="ar-SA" sz="1800" kern="100" dirty="0">
                <a:effectLst/>
                <a:latin typeface="Aptos"/>
                <a:ea typeface="Aptos"/>
                <a:cs typeface="Arial" panose="020B0604020202020204" pitchFamily="34" charset="0"/>
              </a:rPr>
              <a:t>المادة النظامية</a:t>
            </a:r>
            <a:r>
              <a:rPr lang="en-US" sz="1800" kern="100" dirty="0">
                <a:effectLst/>
                <a:latin typeface="Aptos"/>
                <a:ea typeface="Aptos"/>
                <a:cs typeface="Arial" panose="020B0604020202020204" pitchFamily="34" charset="0"/>
              </a:rPr>
              <a:t>: </a:t>
            </a:r>
            <a:r>
              <a:rPr lang="ar-SA" sz="1800" kern="100" dirty="0">
                <a:effectLst/>
                <a:latin typeface="Aptos"/>
                <a:ea typeface="Aptos"/>
                <a:cs typeface="Arial" panose="020B0604020202020204" pitchFamily="34" charset="0"/>
              </a:rPr>
              <a:t>المادة 48 من نظام الزكاة والدخل</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p:txBody>
      </p:sp>
      <p:sp>
        <p:nvSpPr>
          <p:cNvPr id="2" name="TextBox 1">
            <a:extLst>
              <a:ext uri="{FF2B5EF4-FFF2-40B4-BE49-F238E27FC236}">
                <a16:creationId xmlns:a16="http://schemas.microsoft.com/office/drawing/2014/main" id="{42B7C29D-22D2-4A8E-BE33-51F634293862}"/>
              </a:ext>
            </a:extLst>
          </p:cNvPr>
          <p:cNvSpPr txBox="1"/>
          <p:nvPr/>
        </p:nvSpPr>
        <p:spPr>
          <a:xfrm>
            <a:off x="1171261" y="2809346"/>
            <a:ext cx="4452731" cy="2749663"/>
          </a:xfrm>
          <a:prstGeom prst="rect">
            <a:avLst/>
          </a:prstGeom>
          <a:noFill/>
        </p:spPr>
        <p:txBody>
          <a:bodyPr wrap="square" rtlCol="0">
            <a:spAutoFit/>
          </a:bodyPr>
          <a:lstStyle/>
          <a:p>
            <a:pPr marL="0" marR="0" algn="r" rtl="1">
              <a:lnSpc>
                <a:spcPct val="115000"/>
              </a:lnSpc>
              <a:spcBef>
                <a:spcPts val="0"/>
              </a:spcBef>
              <a:spcAft>
                <a:spcPts val="800"/>
              </a:spcAft>
            </a:pPr>
            <a:r>
              <a:rPr lang="ar-SA" sz="1600" b="1" kern="100" dirty="0">
                <a:solidFill>
                  <a:schemeClr val="accent4">
                    <a:lumMod val="75000"/>
                  </a:schemeClr>
                </a:solidFill>
                <a:effectLst/>
                <a:latin typeface="Aptos"/>
                <a:ea typeface="Aptos"/>
                <a:cs typeface="Arial" panose="020B0604020202020204" pitchFamily="34" charset="0"/>
              </a:rPr>
              <a:t>سؤال تفاعلي</a:t>
            </a:r>
            <a:r>
              <a:rPr lang="en-US" sz="1600" b="1" kern="100" dirty="0">
                <a:solidFill>
                  <a:schemeClr val="accent4">
                    <a:lumMod val="75000"/>
                  </a:schemeClr>
                </a:solidFill>
                <a:effectLst/>
                <a:latin typeface="Aptos"/>
                <a:ea typeface="Aptos"/>
                <a:cs typeface="Arial" panose="020B0604020202020204" pitchFamily="34" charset="0"/>
              </a:rPr>
              <a:t>:</a:t>
            </a:r>
            <a:br>
              <a:rPr lang="en-US" sz="1600" b="1" kern="100" dirty="0">
                <a:effectLst/>
                <a:latin typeface="Aptos"/>
                <a:ea typeface="Aptos"/>
                <a:cs typeface="Arial" panose="020B0604020202020204" pitchFamily="34" charset="0"/>
              </a:rPr>
            </a:br>
            <a:r>
              <a:rPr lang="ar-SA" sz="1600" b="1" kern="100" dirty="0">
                <a:solidFill>
                  <a:schemeClr val="bg1">
                    <a:lumMod val="50000"/>
                  </a:schemeClr>
                </a:solidFill>
                <a:effectLst/>
                <a:latin typeface="Aptos"/>
                <a:ea typeface="Aptos"/>
                <a:cs typeface="Arial" panose="020B0604020202020204" pitchFamily="34" charset="0"/>
              </a:rPr>
              <a:t>كم هي المدة القانونية لتقديم الاعتراض على قرار اللجنة الضريبية الابتدائية؟</a:t>
            </a:r>
            <a:endParaRPr lang="en-GB" sz="16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600" kern="100" dirty="0">
                <a:solidFill>
                  <a:schemeClr val="bg1">
                    <a:lumMod val="50000"/>
                  </a:schemeClr>
                </a:solidFill>
                <a:effectLst/>
                <a:latin typeface="Aptos"/>
                <a:ea typeface="Aptos"/>
                <a:cs typeface="Arial" panose="020B0604020202020204" pitchFamily="34" charset="0"/>
              </a:rPr>
              <a:t>أ) 10 أيام</a:t>
            </a:r>
            <a:endParaRPr lang="en-GB" sz="16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600" kern="100" dirty="0">
                <a:solidFill>
                  <a:schemeClr val="bg1">
                    <a:lumMod val="50000"/>
                  </a:schemeClr>
                </a:solidFill>
                <a:effectLst/>
                <a:latin typeface="Aptos"/>
                <a:ea typeface="Aptos"/>
                <a:cs typeface="Arial" panose="020B0604020202020204" pitchFamily="34" charset="0"/>
              </a:rPr>
              <a:t>ب) 30 يومًا</a:t>
            </a:r>
            <a:endParaRPr lang="en-GB" sz="16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600" kern="100" dirty="0">
                <a:solidFill>
                  <a:schemeClr val="bg1">
                    <a:lumMod val="50000"/>
                  </a:schemeClr>
                </a:solidFill>
                <a:effectLst/>
                <a:latin typeface="Aptos"/>
                <a:ea typeface="Aptos"/>
                <a:cs typeface="Arial" panose="020B0604020202020204" pitchFamily="34" charset="0"/>
              </a:rPr>
              <a:t>ج) 60 يومًا</a:t>
            </a:r>
            <a:endParaRPr lang="en-GB" sz="16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600" kern="100" dirty="0">
                <a:solidFill>
                  <a:schemeClr val="bg1">
                    <a:lumMod val="50000"/>
                  </a:schemeClr>
                </a:solidFill>
                <a:effectLst/>
                <a:latin typeface="Aptos"/>
                <a:ea typeface="Aptos"/>
                <a:cs typeface="Arial" panose="020B0604020202020204" pitchFamily="34" charset="0"/>
              </a:rPr>
              <a:t>د) 90 يومًا</a:t>
            </a:r>
            <a:br>
              <a:rPr lang="en-US" sz="1600" kern="100" dirty="0">
                <a:solidFill>
                  <a:schemeClr val="bg1">
                    <a:lumMod val="50000"/>
                  </a:schemeClr>
                </a:solidFill>
                <a:effectLst/>
                <a:latin typeface="Aptos"/>
                <a:ea typeface="Aptos"/>
                <a:cs typeface="Arial" panose="020B0604020202020204" pitchFamily="34" charset="0"/>
              </a:rPr>
            </a:br>
            <a:r>
              <a:rPr lang="ar-SA" sz="1600" kern="100" dirty="0">
                <a:solidFill>
                  <a:srgbClr val="94A088"/>
                </a:solidFill>
                <a:effectLst/>
                <a:latin typeface="Aptos"/>
                <a:ea typeface="Aptos"/>
                <a:cs typeface="Arial" panose="020B0604020202020204" pitchFamily="34" charset="0"/>
              </a:rPr>
              <a:t>إجابة صحيحة</a:t>
            </a:r>
            <a:r>
              <a:rPr lang="en-US" sz="1600" kern="100" dirty="0">
                <a:solidFill>
                  <a:srgbClr val="94A088"/>
                </a:solidFill>
                <a:effectLst/>
                <a:latin typeface="Aptos"/>
                <a:ea typeface="Aptos"/>
                <a:cs typeface="Arial" panose="020B0604020202020204" pitchFamily="34" charset="0"/>
              </a:rPr>
              <a:t>: </a:t>
            </a:r>
            <a:r>
              <a:rPr lang="ar-SA" sz="1600" kern="100" dirty="0">
                <a:solidFill>
                  <a:srgbClr val="94A088"/>
                </a:solidFill>
                <a:effectLst/>
                <a:latin typeface="Aptos"/>
                <a:ea typeface="Aptos"/>
                <a:cs typeface="Arial" panose="020B0604020202020204" pitchFamily="34" charset="0"/>
              </a:rPr>
              <a:t>ج) 60 يومًا</a:t>
            </a:r>
            <a:endParaRPr lang="en-GB" sz="1600" kern="100" dirty="0">
              <a:solidFill>
                <a:srgbClr val="94A088"/>
              </a:solidFill>
              <a:effectLst/>
              <a:latin typeface="Aptos"/>
              <a:ea typeface="Aptos"/>
              <a:cs typeface="Arial" panose="020B0604020202020204" pitchFamily="34" charset="0"/>
            </a:endParaRPr>
          </a:p>
        </p:txBody>
      </p:sp>
      <p:sp>
        <p:nvSpPr>
          <p:cNvPr id="17" name="TextBox 16">
            <a:extLst>
              <a:ext uri="{FF2B5EF4-FFF2-40B4-BE49-F238E27FC236}">
                <a16:creationId xmlns:a16="http://schemas.microsoft.com/office/drawing/2014/main" id="{81D86882-F4E4-4315-9738-29EE779CBD75}"/>
              </a:ext>
            </a:extLst>
          </p:cNvPr>
          <p:cNvSpPr txBox="1"/>
          <p:nvPr/>
        </p:nvSpPr>
        <p:spPr>
          <a:xfrm>
            <a:off x="1571508" y="1238110"/>
            <a:ext cx="4032638" cy="1200329"/>
          </a:xfrm>
          <a:prstGeom prst="rect">
            <a:avLst/>
          </a:prstGeom>
          <a:noFill/>
        </p:spPr>
        <p:txBody>
          <a:bodyPr wrap="square" rtlCol="0">
            <a:spAutoFit/>
          </a:bodyPr>
          <a:lstStyle/>
          <a:p>
            <a:pPr algn="justLow" rtl="1"/>
            <a:r>
              <a:rPr lang="ar-SA" sz="1800" b="1" kern="100" dirty="0">
                <a:solidFill>
                  <a:schemeClr val="accent4">
                    <a:lumMod val="75000"/>
                  </a:schemeClr>
                </a:solidFill>
                <a:effectLst/>
                <a:latin typeface="Aptos"/>
                <a:ea typeface="Aptos"/>
                <a:cs typeface="Arial" panose="020B0604020202020204" pitchFamily="34" charset="0"/>
              </a:rPr>
              <a:t>نصيحة عملية</a:t>
            </a:r>
            <a:r>
              <a:rPr lang="en-US" sz="1800" b="1" kern="100" dirty="0">
                <a:solidFill>
                  <a:schemeClr val="accent4">
                    <a:lumMod val="75000"/>
                  </a:schemeClr>
                </a:solidFill>
                <a:effectLst/>
                <a:latin typeface="Aptos"/>
                <a:ea typeface="Aptos"/>
                <a:cs typeface="Arial" panose="020B0604020202020204" pitchFamily="34" charset="0"/>
              </a:rPr>
              <a:t>:</a:t>
            </a:r>
            <a:br>
              <a:rPr lang="en-US" sz="1800" kern="100" dirty="0">
                <a:solidFill>
                  <a:schemeClr val="bg1">
                    <a:lumMod val="50000"/>
                  </a:schemeClr>
                </a:solidFill>
                <a:effectLst/>
                <a:latin typeface="Aptos"/>
                <a:ea typeface="Aptos"/>
                <a:cs typeface="Arial" panose="020B0604020202020204" pitchFamily="34" charset="0"/>
              </a:rPr>
            </a:br>
            <a:r>
              <a:rPr lang="ar-SA" sz="1800" kern="100" dirty="0">
                <a:solidFill>
                  <a:schemeClr val="bg1">
                    <a:lumMod val="50000"/>
                  </a:schemeClr>
                </a:solidFill>
                <a:effectLst/>
                <a:latin typeface="Aptos"/>
                <a:ea typeface="Aptos"/>
                <a:cs typeface="Arial" panose="020B0604020202020204" pitchFamily="34" charset="0"/>
              </a:rPr>
              <a:t>الدقة في حساب المواعيد أمر حاسم في القضايا الضريبية لتجنب رفض الاعتراضات بسبب التأخير</a:t>
            </a:r>
            <a:r>
              <a:rPr lang="en-US" sz="1800" kern="100" dirty="0">
                <a:solidFill>
                  <a:schemeClr val="bg1">
                    <a:lumMod val="50000"/>
                  </a:schemeClr>
                </a:solidFill>
                <a:effectLst/>
                <a:latin typeface="Aptos"/>
                <a:ea typeface="Aptos"/>
                <a:cs typeface="Arial" panose="020B0604020202020204" pitchFamily="34" charset="0"/>
              </a:rPr>
              <a:t>.</a:t>
            </a:r>
            <a:endParaRPr lang="en-GB" sz="1800" kern="100" dirty="0">
              <a:solidFill>
                <a:schemeClr val="bg1">
                  <a:lumMod val="50000"/>
                </a:schemeClr>
              </a:solidFill>
              <a:effectLst/>
              <a:latin typeface="Aptos"/>
              <a:ea typeface="Aptos"/>
              <a:cs typeface="Arial" panose="020B0604020202020204" pitchFamily="34" charset="0"/>
            </a:endParaRPr>
          </a:p>
          <a:p>
            <a:pPr algn="justLow" rtl="1"/>
            <a:endParaRPr lang="en-GB" dirty="0"/>
          </a:p>
        </p:txBody>
      </p:sp>
    </p:spTree>
    <p:extLst>
      <p:ext uri="{BB962C8B-B14F-4D97-AF65-F5344CB8AC3E}">
        <p14:creationId xmlns:p14="http://schemas.microsoft.com/office/powerpoint/2010/main" val="167786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724998" y="578421"/>
            <a:ext cx="4742004" cy="523220"/>
          </a:xfrm>
          <a:prstGeom prst="rect">
            <a:avLst/>
          </a:prstGeom>
          <a:noFill/>
        </p:spPr>
        <p:txBody>
          <a:bodyPr wrap="none" rtlCol="0">
            <a:spAutoFit/>
          </a:bodyPr>
          <a:lstStyle/>
          <a:p>
            <a:pPr algn="ctr"/>
            <a:r>
              <a:rPr lang="ar-SA" sz="2800" b="1" dirty="0">
                <a:solidFill>
                  <a:srgbClr val="94A088"/>
                </a:solidFill>
                <a:effectLst/>
                <a:latin typeface="Aptos"/>
                <a:ea typeface="Aptos"/>
                <a:cs typeface="Arial" panose="020B0604020202020204" pitchFamily="34" charset="0"/>
              </a:rPr>
              <a:t>مقارنة بين الهيئات واللجان المتخصصة</a:t>
            </a:r>
            <a:endParaRPr lang="en-US" sz="5400" b="1" dirty="0">
              <a:solidFill>
                <a:srgbClr val="94A088"/>
              </a:solidFill>
              <a:latin typeface="+mj-lt"/>
            </a:endParaRPr>
          </a:p>
        </p:txBody>
      </p:sp>
      <p:sp>
        <p:nvSpPr>
          <p:cNvPr id="2" name="TextBox 1">
            <a:extLst>
              <a:ext uri="{FF2B5EF4-FFF2-40B4-BE49-F238E27FC236}">
                <a16:creationId xmlns:a16="http://schemas.microsoft.com/office/drawing/2014/main" id="{CE647C43-138A-4987-93BC-426885A07DFA}"/>
              </a:ext>
            </a:extLst>
          </p:cNvPr>
          <p:cNvSpPr txBox="1"/>
          <p:nvPr/>
        </p:nvSpPr>
        <p:spPr>
          <a:xfrm>
            <a:off x="7871791" y="1463040"/>
            <a:ext cx="3158519" cy="369332"/>
          </a:xfrm>
          <a:prstGeom prst="rect">
            <a:avLst/>
          </a:prstGeom>
          <a:noFill/>
        </p:spPr>
        <p:txBody>
          <a:bodyPr wrap="square" rtlCol="0">
            <a:spAutoFit/>
          </a:bodyPr>
          <a:lstStyle/>
          <a:p>
            <a:pPr algn="r" rtl="1"/>
            <a:r>
              <a:rPr lang="ar-SA" sz="1800" b="1" dirty="0">
                <a:effectLst/>
                <a:latin typeface="Aptos"/>
                <a:ea typeface="Aptos"/>
                <a:cs typeface="Arial" panose="020B0604020202020204" pitchFamily="34" charset="0"/>
              </a:rPr>
              <a:t>جدول مقارنة بين الهيئات واللجان</a:t>
            </a:r>
            <a:r>
              <a:rPr lang="en-US" sz="1800" b="1" dirty="0">
                <a:effectLst/>
                <a:latin typeface="Aptos"/>
                <a:ea typeface="Aptos"/>
                <a:cs typeface="Arial" panose="020B0604020202020204" pitchFamily="34" charset="0"/>
              </a:rPr>
              <a:t>:</a:t>
            </a:r>
            <a:endParaRPr lang="en-GB" dirty="0"/>
          </a:p>
        </p:txBody>
      </p:sp>
      <p:graphicFrame>
        <p:nvGraphicFramePr>
          <p:cNvPr id="3" name="Table 3">
            <a:extLst>
              <a:ext uri="{FF2B5EF4-FFF2-40B4-BE49-F238E27FC236}">
                <a16:creationId xmlns:a16="http://schemas.microsoft.com/office/drawing/2014/main" id="{D0C9EE9B-28F4-4C2D-B212-D131AECD04C0}"/>
              </a:ext>
            </a:extLst>
          </p:cNvPr>
          <p:cNvGraphicFramePr>
            <a:graphicFrameLocks noGrp="1"/>
          </p:cNvGraphicFramePr>
          <p:nvPr>
            <p:extLst>
              <p:ext uri="{D42A27DB-BD31-4B8C-83A1-F6EECF244321}">
                <p14:modId xmlns:p14="http://schemas.microsoft.com/office/powerpoint/2010/main" val="3558502306"/>
              </p:ext>
            </p:extLst>
          </p:nvPr>
        </p:nvGraphicFramePr>
        <p:xfrm>
          <a:off x="1656080" y="2067375"/>
          <a:ext cx="8879840" cy="2421099"/>
        </p:xfrm>
        <a:graphic>
          <a:graphicData uri="http://schemas.openxmlformats.org/drawingml/2006/table">
            <a:tbl>
              <a:tblPr firstRow="1" bandRow="1">
                <a:tableStyleId>{00A15C55-8517-42AA-B614-E9B94910E393}</a:tableStyleId>
              </a:tblPr>
              <a:tblGrid>
                <a:gridCol w="1775968">
                  <a:extLst>
                    <a:ext uri="{9D8B030D-6E8A-4147-A177-3AD203B41FA5}">
                      <a16:colId xmlns:a16="http://schemas.microsoft.com/office/drawing/2014/main" val="498697955"/>
                    </a:ext>
                  </a:extLst>
                </a:gridCol>
                <a:gridCol w="1775968">
                  <a:extLst>
                    <a:ext uri="{9D8B030D-6E8A-4147-A177-3AD203B41FA5}">
                      <a16:colId xmlns:a16="http://schemas.microsoft.com/office/drawing/2014/main" val="1236135034"/>
                    </a:ext>
                  </a:extLst>
                </a:gridCol>
                <a:gridCol w="1775968">
                  <a:extLst>
                    <a:ext uri="{9D8B030D-6E8A-4147-A177-3AD203B41FA5}">
                      <a16:colId xmlns:a16="http://schemas.microsoft.com/office/drawing/2014/main" val="1476817760"/>
                    </a:ext>
                  </a:extLst>
                </a:gridCol>
                <a:gridCol w="1775968">
                  <a:extLst>
                    <a:ext uri="{9D8B030D-6E8A-4147-A177-3AD203B41FA5}">
                      <a16:colId xmlns:a16="http://schemas.microsoft.com/office/drawing/2014/main" val="1965239454"/>
                    </a:ext>
                  </a:extLst>
                </a:gridCol>
                <a:gridCol w="1775968">
                  <a:extLst>
                    <a:ext uri="{9D8B030D-6E8A-4147-A177-3AD203B41FA5}">
                      <a16:colId xmlns:a16="http://schemas.microsoft.com/office/drawing/2014/main" val="3383596038"/>
                    </a:ext>
                  </a:extLst>
                </a:gridCol>
              </a:tblGrid>
              <a:tr h="640879">
                <a:tc>
                  <a:txBody>
                    <a:bodyPr/>
                    <a:lstStyle/>
                    <a:p>
                      <a:pPr algn="ctr" rtl="1"/>
                      <a:r>
                        <a:rPr lang="ar-SA" sz="1800" b="1" kern="1200" dirty="0">
                          <a:solidFill>
                            <a:schemeClr val="lt1"/>
                          </a:solidFill>
                          <a:effectLst/>
                          <a:latin typeface="+mn-lt"/>
                          <a:ea typeface="+mn-ea"/>
                          <a:cs typeface="+mn-cs"/>
                        </a:rPr>
                        <a:t>الهيئة/اللجنة</a:t>
                      </a:r>
                      <a:endParaRPr lang="en-GB" dirty="0"/>
                    </a:p>
                  </a:txBody>
                  <a:tcPr/>
                </a:tc>
                <a:tc>
                  <a:txBody>
                    <a:bodyPr/>
                    <a:lstStyle/>
                    <a:p>
                      <a:pPr algn="ctr" rtl="1"/>
                      <a:r>
                        <a:rPr lang="ar-SA" sz="1800" b="1" kern="1200" dirty="0">
                          <a:solidFill>
                            <a:schemeClr val="lt1"/>
                          </a:solidFill>
                          <a:effectLst/>
                          <a:latin typeface="+mn-lt"/>
                          <a:ea typeface="+mn-ea"/>
                          <a:cs typeface="+mn-cs"/>
                        </a:rPr>
                        <a:t>الاختصاص الرئيسي</a:t>
                      </a:r>
                      <a:endParaRPr lang="en-GB" dirty="0"/>
                    </a:p>
                  </a:txBody>
                  <a:tcPr/>
                </a:tc>
                <a:tc>
                  <a:txBody>
                    <a:bodyPr/>
                    <a:lstStyle/>
                    <a:p>
                      <a:pPr algn="ctr" rtl="1"/>
                      <a:r>
                        <a:rPr lang="ar-SA" sz="1800" b="1" kern="1200" dirty="0">
                          <a:solidFill>
                            <a:schemeClr val="lt1"/>
                          </a:solidFill>
                          <a:effectLst/>
                          <a:latin typeface="+mn-lt"/>
                          <a:ea typeface="+mn-ea"/>
                          <a:cs typeface="+mn-cs"/>
                        </a:rPr>
                        <a:t>مدة تقديم الدعوى/الاعتراض</a:t>
                      </a:r>
                      <a:endParaRPr lang="en-GB" dirty="0"/>
                    </a:p>
                  </a:txBody>
                  <a:tcPr/>
                </a:tc>
                <a:tc>
                  <a:txBody>
                    <a:bodyPr/>
                    <a:lstStyle/>
                    <a:p>
                      <a:pPr algn="ctr" rtl="1"/>
                      <a:r>
                        <a:rPr lang="ar-SA" sz="1800" b="1" kern="1200" dirty="0">
                          <a:solidFill>
                            <a:schemeClr val="lt1"/>
                          </a:solidFill>
                          <a:effectLst/>
                          <a:latin typeface="+mn-lt"/>
                          <a:ea typeface="+mn-ea"/>
                          <a:cs typeface="+mn-cs"/>
                        </a:rPr>
                        <a:t>إمكانية الاستئناف</a:t>
                      </a:r>
                      <a:endParaRPr lang="en-GB" dirty="0"/>
                    </a:p>
                  </a:txBody>
                  <a:tcPr/>
                </a:tc>
                <a:tc>
                  <a:txBody>
                    <a:bodyPr/>
                    <a:lstStyle/>
                    <a:p>
                      <a:pPr algn="ctr" rtl="1"/>
                      <a:r>
                        <a:rPr lang="ar-SA" sz="1800" b="1" kern="1200" dirty="0">
                          <a:solidFill>
                            <a:schemeClr val="lt1"/>
                          </a:solidFill>
                          <a:effectLst/>
                          <a:latin typeface="+mn-lt"/>
                          <a:ea typeface="+mn-ea"/>
                          <a:cs typeface="+mn-cs"/>
                        </a:rPr>
                        <a:t>طبيعة القرارات</a:t>
                      </a:r>
                      <a:endParaRPr lang="en-GB" dirty="0"/>
                    </a:p>
                  </a:txBody>
                  <a:tcPr/>
                </a:tc>
                <a:extLst>
                  <a:ext uri="{0D108BD9-81ED-4DB2-BD59-A6C34878D82A}">
                    <a16:rowId xmlns:a16="http://schemas.microsoft.com/office/drawing/2014/main" val="2346292240"/>
                  </a:ext>
                </a:extLst>
              </a:tr>
              <a:tr h="518807">
                <a:tc>
                  <a:txBody>
                    <a:bodyPr/>
                    <a:lstStyle/>
                    <a:p>
                      <a:pPr marL="0" algn="ctr" defTabSz="914400" rtl="1" eaLnBrk="1" latinLnBrk="0" hangingPunct="1"/>
                      <a:r>
                        <a:rPr lang="ar-SA" sz="1400" b="0" kern="1200" dirty="0">
                          <a:solidFill>
                            <a:schemeClr val="dk1"/>
                          </a:solidFill>
                          <a:effectLst/>
                          <a:latin typeface="+mn-lt"/>
                          <a:ea typeface="+mn-ea"/>
                          <a:cs typeface="+mn-cs"/>
                        </a:rPr>
                        <a:t>اللجنة المصرفية</a:t>
                      </a:r>
                      <a:endParaRPr lang="en-GB" sz="1400" b="0" kern="1200" dirty="0">
                        <a:solidFill>
                          <a:schemeClr val="dk1"/>
                        </a:solidFill>
                        <a:effectLst/>
                        <a:latin typeface="+mn-lt"/>
                        <a:ea typeface="+mn-ea"/>
                        <a:cs typeface="+mn-cs"/>
                      </a:endParaRPr>
                    </a:p>
                  </a:txBody>
                  <a:tcPr/>
                </a:tc>
                <a:tc>
                  <a:txBody>
                    <a:bodyPr/>
                    <a:lstStyle/>
                    <a:p>
                      <a:pPr marL="0" algn="ctr" defTabSz="914400" rtl="1" eaLnBrk="1" latinLnBrk="0" hangingPunct="1"/>
                      <a:r>
                        <a:rPr lang="ar-SA" sz="1400" b="0" kern="1200" dirty="0">
                          <a:solidFill>
                            <a:schemeClr val="dk1"/>
                          </a:solidFill>
                          <a:effectLst/>
                          <a:latin typeface="+mn-lt"/>
                          <a:ea typeface="+mn-ea"/>
                          <a:cs typeface="+mn-cs"/>
                        </a:rPr>
                        <a:t>المخالفات والمنازعات المصرفية</a:t>
                      </a:r>
                      <a:endParaRPr lang="en-GB" sz="1400" b="0" kern="1200" dirty="0">
                        <a:solidFill>
                          <a:schemeClr val="dk1"/>
                        </a:solidFill>
                        <a:effectLst/>
                        <a:latin typeface="+mn-lt"/>
                        <a:ea typeface="+mn-ea"/>
                        <a:cs typeface="+mn-cs"/>
                      </a:endParaRPr>
                    </a:p>
                  </a:txBody>
                  <a:tcPr/>
                </a:tc>
                <a:tc>
                  <a:txBody>
                    <a:bodyPr/>
                    <a:lstStyle/>
                    <a:p>
                      <a:pPr marL="0" algn="ctr" defTabSz="914400" rtl="1" eaLnBrk="1" latinLnBrk="0" hangingPunct="1"/>
                      <a:r>
                        <a:rPr lang="en-US" sz="1400" b="0" kern="1200" dirty="0">
                          <a:solidFill>
                            <a:schemeClr val="dk1"/>
                          </a:solidFill>
                          <a:effectLst/>
                          <a:latin typeface="+mn-lt"/>
                          <a:ea typeface="+mn-ea"/>
                          <a:cs typeface="+mn-cs"/>
                        </a:rPr>
                        <a:t> 30 </a:t>
                      </a:r>
                      <a:r>
                        <a:rPr lang="ar-SA" sz="1400" b="0" kern="1200" dirty="0">
                          <a:solidFill>
                            <a:schemeClr val="dk1"/>
                          </a:solidFill>
                          <a:effectLst/>
                          <a:latin typeface="+mn-lt"/>
                          <a:ea typeface="+mn-ea"/>
                          <a:cs typeface="+mn-cs"/>
                        </a:rPr>
                        <a:t>يومًا</a:t>
                      </a:r>
                      <a:endParaRPr lang="en-GB" sz="1400" b="0" kern="1200" dirty="0">
                        <a:solidFill>
                          <a:schemeClr val="dk1"/>
                        </a:solidFill>
                        <a:effectLst/>
                        <a:latin typeface="+mn-lt"/>
                        <a:ea typeface="+mn-ea"/>
                        <a:cs typeface="+mn-cs"/>
                      </a:endParaRPr>
                    </a:p>
                  </a:txBody>
                  <a:tcPr/>
                </a:tc>
                <a:tc>
                  <a:txBody>
                    <a:bodyPr/>
                    <a:lstStyle/>
                    <a:p>
                      <a:pPr marL="0" algn="ctr" defTabSz="914400" rtl="1" eaLnBrk="1" latinLnBrk="0" hangingPunct="1"/>
                      <a:r>
                        <a:rPr lang="ar-SA" sz="1400" b="0" kern="1200" dirty="0">
                          <a:solidFill>
                            <a:schemeClr val="dk1"/>
                          </a:solidFill>
                          <a:effectLst/>
                          <a:latin typeface="+mn-lt"/>
                          <a:ea typeface="+mn-ea"/>
                          <a:cs typeface="+mn-cs"/>
                        </a:rPr>
                        <a:t>نعم</a:t>
                      </a:r>
                      <a:endParaRPr lang="en-GB" sz="1400" b="0" kern="1200" dirty="0">
                        <a:solidFill>
                          <a:schemeClr val="dk1"/>
                        </a:solidFill>
                        <a:effectLst/>
                        <a:latin typeface="+mn-lt"/>
                        <a:ea typeface="+mn-ea"/>
                        <a:cs typeface="+mn-cs"/>
                      </a:endParaRPr>
                    </a:p>
                  </a:txBody>
                  <a:tcPr/>
                </a:tc>
                <a:tc>
                  <a:txBody>
                    <a:bodyPr/>
                    <a:lstStyle/>
                    <a:p>
                      <a:pPr marL="0" algn="ctr" defTabSz="914400" rtl="1" eaLnBrk="1" latinLnBrk="0" hangingPunct="1"/>
                      <a:r>
                        <a:rPr lang="ar-SA" sz="1400" b="0" kern="1200" dirty="0">
                          <a:solidFill>
                            <a:schemeClr val="dk1"/>
                          </a:solidFill>
                          <a:effectLst/>
                          <a:latin typeface="+mn-lt"/>
                          <a:ea typeface="+mn-ea"/>
                          <a:cs typeface="+mn-cs"/>
                        </a:rPr>
                        <a:t>ملزمة</a:t>
                      </a:r>
                      <a:endParaRPr lang="en-GB" sz="1400" b="0" kern="1200" dirty="0">
                        <a:solidFill>
                          <a:schemeClr val="dk1"/>
                        </a:solidFill>
                        <a:effectLst/>
                        <a:latin typeface="+mn-lt"/>
                        <a:ea typeface="+mn-ea"/>
                        <a:cs typeface="+mn-cs"/>
                      </a:endParaRPr>
                    </a:p>
                  </a:txBody>
                  <a:tcPr/>
                </a:tc>
                <a:extLst>
                  <a:ext uri="{0D108BD9-81ED-4DB2-BD59-A6C34878D82A}">
                    <a16:rowId xmlns:a16="http://schemas.microsoft.com/office/drawing/2014/main" val="3568000385"/>
                  </a:ext>
                </a:extLst>
              </a:tr>
              <a:tr h="518807">
                <a:tc>
                  <a:txBody>
                    <a:bodyPr/>
                    <a:lstStyle/>
                    <a:p>
                      <a:pPr marL="0" algn="ctr" defTabSz="914400" rtl="1" eaLnBrk="1" latinLnBrk="0" hangingPunct="1"/>
                      <a:r>
                        <a:rPr lang="ar-SA" sz="1400" b="0" kern="1200" dirty="0">
                          <a:solidFill>
                            <a:schemeClr val="dk1"/>
                          </a:solidFill>
                          <a:effectLst/>
                          <a:latin typeface="+mn-lt"/>
                          <a:ea typeface="+mn-ea"/>
                          <a:cs typeface="+mn-cs"/>
                        </a:rPr>
                        <a:t>لجان الفصل في منازعات الأوراق المالية</a:t>
                      </a:r>
                      <a:endParaRPr lang="en-GB" sz="1400" b="0" kern="1200" dirty="0">
                        <a:solidFill>
                          <a:schemeClr val="dk1"/>
                        </a:solidFill>
                        <a:effectLst/>
                        <a:latin typeface="+mn-lt"/>
                        <a:ea typeface="+mn-ea"/>
                        <a:cs typeface="+mn-cs"/>
                      </a:endParaRPr>
                    </a:p>
                  </a:txBody>
                  <a:tcPr/>
                </a:tc>
                <a:tc>
                  <a:txBody>
                    <a:bodyPr/>
                    <a:lstStyle/>
                    <a:p>
                      <a:pPr marL="0" algn="ctr" defTabSz="914400" rtl="1" eaLnBrk="1" latinLnBrk="0" hangingPunct="1"/>
                      <a:r>
                        <a:rPr lang="ar-SA" sz="1400" b="0" kern="1200" dirty="0">
                          <a:solidFill>
                            <a:schemeClr val="dk1"/>
                          </a:solidFill>
                          <a:effectLst/>
                          <a:latin typeface="+mn-lt"/>
                          <a:ea typeface="+mn-ea"/>
                          <a:cs typeface="+mn-cs"/>
                        </a:rPr>
                        <a:t>المنازعات في سوق الأوراق المالية</a:t>
                      </a:r>
                      <a:endParaRPr lang="en-GB" sz="1400" b="0" kern="1200" dirty="0">
                        <a:solidFill>
                          <a:schemeClr val="dk1"/>
                        </a:solidFill>
                        <a:effectLst/>
                        <a:latin typeface="+mn-lt"/>
                        <a:ea typeface="+mn-ea"/>
                        <a:cs typeface="+mn-cs"/>
                      </a:endParaRPr>
                    </a:p>
                  </a:txBody>
                  <a:tcPr/>
                </a:tc>
                <a:tc>
                  <a:txBody>
                    <a:bodyPr/>
                    <a:lstStyle/>
                    <a:p>
                      <a:pPr marL="0" algn="ctr" defTabSz="914400" rtl="1" eaLnBrk="1" latinLnBrk="0" hangingPunct="1"/>
                      <a:r>
                        <a:rPr lang="en-US" sz="1400" b="0" kern="1200" dirty="0">
                          <a:solidFill>
                            <a:schemeClr val="dk1"/>
                          </a:solidFill>
                          <a:effectLst/>
                          <a:latin typeface="+mn-lt"/>
                          <a:ea typeface="+mn-ea"/>
                          <a:cs typeface="+mn-cs"/>
                        </a:rPr>
                        <a:t> 30 </a:t>
                      </a:r>
                      <a:r>
                        <a:rPr lang="ar-SA" sz="1400" b="0" kern="1200" dirty="0">
                          <a:solidFill>
                            <a:schemeClr val="dk1"/>
                          </a:solidFill>
                          <a:effectLst/>
                          <a:latin typeface="+mn-lt"/>
                          <a:ea typeface="+mn-ea"/>
                          <a:cs typeface="+mn-cs"/>
                        </a:rPr>
                        <a:t>يومًا</a:t>
                      </a:r>
                      <a:endParaRPr lang="en-GB" sz="1400" b="0" kern="1200" dirty="0">
                        <a:solidFill>
                          <a:schemeClr val="dk1"/>
                        </a:solidFill>
                        <a:effectLst/>
                        <a:latin typeface="+mn-lt"/>
                        <a:ea typeface="+mn-ea"/>
                        <a:cs typeface="+mn-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b="0" kern="1200" dirty="0">
                          <a:solidFill>
                            <a:schemeClr val="dk1"/>
                          </a:solidFill>
                          <a:effectLst/>
                          <a:latin typeface="+mn-lt"/>
                          <a:ea typeface="+mn-ea"/>
                          <a:cs typeface="+mn-cs"/>
                        </a:rPr>
                        <a:t>نعم</a:t>
                      </a:r>
                      <a:endParaRPr lang="en-GB" sz="1400" b="0" kern="1200" dirty="0">
                        <a:solidFill>
                          <a:schemeClr val="dk1"/>
                        </a:solidFill>
                        <a:effectLst/>
                        <a:latin typeface="+mn-lt"/>
                        <a:ea typeface="+mn-ea"/>
                        <a:cs typeface="+mn-cs"/>
                      </a:endParaRPr>
                    </a:p>
                  </a:txBody>
                  <a:tcPr/>
                </a:tc>
                <a:tc>
                  <a:txBody>
                    <a:bodyPr/>
                    <a:lstStyle/>
                    <a:p>
                      <a:pPr marL="0" algn="ctr" defTabSz="914400" rtl="1" eaLnBrk="1" latinLnBrk="0" hangingPunct="1"/>
                      <a:r>
                        <a:rPr lang="ar-SA" sz="1400" b="0" kern="1200" dirty="0">
                          <a:solidFill>
                            <a:schemeClr val="dk1"/>
                          </a:solidFill>
                          <a:effectLst/>
                          <a:latin typeface="+mn-lt"/>
                          <a:ea typeface="+mn-ea"/>
                          <a:cs typeface="+mn-cs"/>
                        </a:rPr>
                        <a:t>ملزمة</a:t>
                      </a:r>
                      <a:endParaRPr lang="en-GB" sz="1400" b="0" kern="1200" dirty="0">
                        <a:solidFill>
                          <a:schemeClr val="dk1"/>
                        </a:solidFill>
                        <a:effectLst/>
                        <a:latin typeface="+mn-lt"/>
                        <a:ea typeface="+mn-ea"/>
                        <a:cs typeface="+mn-cs"/>
                      </a:endParaRPr>
                    </a:p>
                  </a:txBody>
                  <a:tcPr/>
                </a:tc>
                <a:extLst>
                  <a:ext uri="{0D108BD9-81ED-4DB2-BD59-A6C34878D82A}">
                    <a16:rowId xmlns:a16="http://schemas.microsoft.com/office/drawing/2014/main" val="3886168830"/>
                  </a:ext>
                </a:extLst>
              </a:tr>
              <a:tr h="371303">
                <a:tc>
                  <a:txBody>
                    <a:bodyPr/>
                    <a:lstStyle/>
                    <a:p>
                      <a:pPr marL="0" algn="ctr" defTabSz="914400" rtl="1" eaLnBrk="1" latinLnBrk="0" hangingPunct="1"/>
                      <a:r>
                        <a:rPr lang="ar-SA" sz="1400" b="0" kern="1200" dirty="0">
                          <a:solidFill>
                            <a:schemeClr val="dk1"/>
                          </a:solidFill>
                          <a:effectLst/>
                          <a:latin typeface="+mn-lt"/>
                          <a:ea typeface="+mn-ea"/>
                          <a:cs typeface="+mn-cs"/>
                        </a:rPr>
                        <a:t>اللجان الجمركية</a:t>
                      </a:r>
                      <a:endParaRPr lang="en-GB" sz="1400" b="0" kern="1200" dirty="0">
                        <a:solidFill>
                          <a:schemeClr val="dk1"/>
                        </a:solidFill>
                        <a:effectLst/>
                        <a:latin typeface="+mn-lt"/>
                        <a:ea typeface="+mn-ea"/>
                        <a:cs typeface="+mn-cs"/>
                      </a:endParaRPr>
                    </a:p>
                  </a:txBody>
                  <a:tcPr/>
                </a:tc>
                <a:tc>
                  <a:txBody>
                    <a:bodyPr/>
                    <a:lstStyle/>
                    <a:p>
                      <a:pPr marL="0" algn="ctr" defTabSz="914400" rtl="1" eaLnBrk="1" latinLnBrk="0" hangingPunct="1"/>
                      <a:r>
                        <a:rPr lang="ar-SA" sz="1400" b="0" kern="1200" dirty="0">
                          <a:solidFill>
                            <a:schemeClr val="dk1"/>
                          </a:solidFill>
                          <a:effectLst/>
                          <a:latin typeface="+mn-lt"/>
                          <a:ea typeface="+mn-ea"/>
                          <a:cs typeface="+mn-cs"/>
                        </a:rPr>
                        <a:t>المنازعات الجمركية</a:t>
                      </a:r>
                      <a:endParaRPr lang="en-GB" sz="1400" b="0" kern="1200" dirty="0">
                        <a:solidFill>
                          <a:schemeClr val="dk1"/>
                        </a:solidFill>
                        <a:effectLst/>
                        <a:latin typeface="+mn-lt"/>
                        <a:ea typeface="+mn-ea"/>
                        <a:cs typeface="+mn-cs"/>
                      </a:endParaRPr>
                    </a:p>
                  </a:txBody>
                  <a:tcPr/>
                </a:tc>
                <a:tc>
                  <a:txBody>
                    <a:bodyPr/>
                    <a:lstStyle/>
                    <a:p>
                      <a:pPr marL="0" algn="ctr" defTabSz="914400" rtl="1" eaLnBrk="1" latinLnBrk="0" hangingPunct="1"/>
                      <a:r>
                        <a:rPr lang="en-US" sz="1400" b="0" kern="1200" dirty="0">
                          <a:solidFill>
                            <a:schemeClr val="dk1"/>
                          </a:solidFill>
                          <a:effectLst/>
                          <a:latin typeface="+mn-lt"/>
                          <a:ea typeface="+mn-ea"/>
                          <a:cs typeface="+mn-cs"/>
                        </a:rPr>
                        <a:t> 30 </a:t>
                      </a:r>
                      <a:r>
                        <a:rPr lang="ar-SA" sz="1400" b="0" kern="1200" dirty="0">
                          <a:solidFill>
                            <a:schemeClr val="dk1"/>
                          </a:solidFill>
                          <a:effectLst/>
                          <a:latin typeface="+mn-lt"/>
                          <a:ea typeface="+mn-ea"/>
                          <a:cs typeface="+mn-cs"/>
                        </a:rPr>
                        <a:t>يومًا</a:t>
                      </a:r>
                      <a:endParaRPr lang="en-GB" sz="1400" b="0" kern="1200" dirty="0">
                        <a:solidFill>
                          <a:schemeClr val="dk1"/>
                        </a:solidFill>
                        <a:effectLst/>
                        <a:latin typeface="+mn-lt"/>
                        <a:ea typeface="+mn-ea"/>
                        <a:cs typeface="+mn-cs"/>
                      </a:endParaRPr>
                    </a:p>
                  </a:txBody>
                  <a:tcPr/>
                </a:tc>
                <a:tc>
                  <a:txBody>
                    <a:bodyPr/>
                    <a:lstStyle/>
                    <a:p>
                      <a:pPr marL="0" algn="ctr" defTabSz="914400" rtl="1" eaLnBrk="1" latinLnBrk="0" hangingPunct="1"/>
                      <a:r>
                        <a:rPr lang="ar-SA" sz="1400" b="0" kern="1200" dirty="0">
                          <a:solidFill>
                            <a:schemeClr val="dk1"/>
                          </a:solidFill>
                          <a:effectLst/>
                          <a:latin typeface="+mn-lt"/>
                          <a:ea typeface="+mn-ea"/>
                          <a:cs typeface="+mn-cs"/>
                        </a:rPr>
                        <a:t>نعم</a:t>
                      </a:r>
                    </a:p>
                  </a:txBody>
                  <a:tcPr/>
                </a:tc>
                <a:tc>
                  <a:txBody>
                    <a:bodyPr/>
                    <a:lstStyle/>
                    <a:p>
                      <a:pPr marL="0" algn="ctr" defTabSz="914400" rtl="1" eaLnBrk="1" latinLnBrk="0" hangingPunct="1"/>
                      <a:r>
                        <a:rPr lang="ar-SA" sz="1400" b="0" kern="1200" dirty="0">
                          <a:solidFill>
                            <a:schemeClr val="dk1"/>
                          </a:solidFill>
                          <a:effectLst/>
                          <a:latin typeface="+mn-lt"/>
                          <a:ea typeface="+mn-ea"/>
                          <a:cs typeface="+mn-cs"/>
                        </a:rPr>
                        <a:t>ملزمة</a:t>
                      </a:r>
                      <a:endParaRPr lang="en-GB" sz="1400" b="0" kern="1200" dirty="0">
                        <a:solidFill>
                          <a:schemeClr val="dk1"/>
                        </a:solidFill>
                        <a:effectLst/>
                        <a:latin typeface="+mn-lt"/>
                        <a:ea typeface="+mn-ea"/>
                        <a:cs typeface="+mn-cs"/>
                      </a:endParaRPr>
                    </a:p>
                  </a:txBody>
                  <a:tcPr/>
                </a:tc>
                <a:extLst>
                  <a:ext uri="{0D108BD9-81ED-4DB2-BD59-A6C34878D82A}">
                    <a16:rowId xmlns:a16="http://schemas.microsoft.com/office/drawing/2014/main" val="2322685618"/>
                  </a:ext>
                </a:extLst>
              </a:tr>
              <a:tr h="371303">
                <a:tc>
                  <a:txBody>
                    <a:bodyPr/>
                    <a:lstStyle/>
                    <a:p>
                      <a:pPr marL="0" marR="0" algn="ctr" defTabSz="914400" rtl="1" eaLnBrk="1" latinLnBrk="0" hangingPunct="1">
                        <a:lnSpc>
                          <a:spcPct val="115000"/>
                        </a:lnSpc>
                        <a:spcBef>
                          <a:spcPts val="0"/>
                        </a:spcBef>
                        <a:spcAft>
                          <a:spcPts val="800"/>
                        </a:spcAft>
                      </a:pPr>
                      <a:r>
                        <a:rPr lang="ar-SA" sz="1400" b="0" kern="1200" dirty="0">
                          <a:solidFill>
                            <a:schemeClr val="dk1"/>
                          </a:solidFill>
                          <a:effectLst/>
                          <a:latin typeface="+mn-lt"/>
                          <a:ea typeface="+mn-ea"/>
                          <a:cs typeface="+mn-cs"/>
                        </a:rPr>
                        <a:t>اللجان الضريبية</a:t>
                      </a:r>
                      <a:endParaRPr lang="en-GB" sz="1400" b="0" kern="1200" dirty="0">
                        <a:solidFill>
                          <a:schemeClr val="dk1"/>
                        </a:solidFill>
                        <a:effectLst/>
                        <a:latin typeface="+mn-lt"/>
                        <a:ea typeface="+mn-ea"/>
                        <a:cs typeface="+mn-cs"/>
                      </a:endParaRPr>
                    </a:p>
                  </a:txBody>
                  <a:tcPr marL="9525" marR="9525" marT="9525" marB="9525" anchor="ctr"/>
                </a:tc>
                <a:tc>
                  <a:txBody>
                    <a:bodyPr/>
                    <a:lstStyle/>
                    <a:p>
                      <a:pPr marL="0" algn="ctr" defTabSz="914400" rtl="1" eaLnBrk="1" latinLnBrk="0" hangingPunct="1"/>
                      <a:r>
                        <a:rPr lang="ar-SA" sz="1400" b="0" kern="1200" dirty="0">
                          <a:solidFill>
                            <a:schemeClr val="dk1"/>
                          </a:solidFill>
                          <a:effectLst/>
                          <a:latin typeface="+mn-lt"/>
                          <a:ea typeface="+mn-ea"/>
                          <a:cs typeface="+mn-cs"/>
                        </a:rPr>
                        <a:t>المنازعات الضريبية</a:t>
                      </a:r>
                      <a:endParaRPr lang="en-GB" sz="1400" b="0" kern="1200" dirty="0">
                        <a:solidFill>
                          <a:schemeClr val="dk1"/>
                        </a:solidFill>
                        <a:effectLst/>
                        <a:latin typeface="+mn-lt"/>
                        <a:ea typeface="+mn-ea"/>
                        <a:cs typeface="+mn-cs"/>
                      </a:endParaRPr>
                    </a:p>
                  </a:txBody>
                  <a:tcPr/>
                </a:tc>
                <a:tc>
                  <a:txBody>
                    <a:bodyPr/>
                    <a:lstStyle/>
                    <a:p>
                      <a:pPr marL="0" algn="ctr" defTabSz="914400" rtl="1" eaLnBrk="1" latinLnBrk="0" hangingPunct="1"/>
                      <a:r>
                        <a:rPr lang="en-US" sz="1400" b="0" kern="1200" dirty="0">
                          <a:solidFill>
                            <a:schemeClr val="dk1"/>
                          </a:solidFill>
                          <a:effectLst/>
                          <a:latin typeface="+mn-lt"/>
                          <a:ea typeface="+mn-ea"/>
                          <a:cs typeface="+mn-cs"/>
                        </a:rPr>
                        <a:t> 60 </a:t>
                      </a:r>
                      <a:r>
                        <a:rPr lang="ar-SA" sz="1400" b="0" kern="1200" dirty="0">
                          <a:solidFill>
                            <a:schemeClr val="dk1"/>
                          </a:solidFill>
                          <a:effectLst/>
                          <a:latin typeface="+mn-lt"/>
                          <a:ea typeface="+mn-ea"/>
                          <a:cs typeface="+mn-cs"/>
                        </a:rPr>
                        <a:t>يومًا</a:t>
                      </a:r>
                      <a:endParaRPr lang="en-GB" sz="1400" b="0" kern="1200" dirty="0">
                        <a:solidFill>
                          <a:schemeClr val="dk1"/>
                        </a:solidFill>
                        <a:effectLst/>
                        <a:latin typeface="+mn-lt"/>
                        <a:ea typeface="+mn-ea"/>
                        <a:cs typeface="+mn-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b="0" kern="1200" dirty="0">
                          <a:solidFill>
                            <a:schemeClr val="dk1"/>
                          </a:solidFill>
                          <a:effectLst/>
                          <a:latin typeface="+mn-lt"/>
                          <a:ea typeface="+mn-ea"/>
                          <a:cs typeface="+mn-cs"/>
                        </a:rPr>
                        <a:t>نعم</a:t>
                      </a:r>
                      <a:endParaRPr lang="en-GB" sz="1400" b="0" kern="1200" dirty="0">
                        <a:solidFill>
                          <a:schemeClr val="dk1"/>
                        </a:solidFill>
                        <a:effectLst/>
                        <a:latin typeface="+mn-lt"/>
                        <a:ea typeface="+mn-ea"/>
                        <a:cs typeface="+mn-cs"/>
                      </a:endParaRPr>
                    </a:p>
                  </a:txBody>
                  <a:tcPr/>
                </a:tc>
                <a:tc>
                  <a:txBody>
                    <a:bodyPr/>
                    <a:lstStyle/>
                    <a:p>
                      <a:pPr marL="0" algn="ctr" defTabSz="914400" rtl="1" eaLnBrk="1" latinLnBrk="0" hangingPunct="1"/>
                      <a:r>
                        <a:rPr lang="ar-SA" sz="1400" b="0" kern="1200" dirty="0">
                          <a:solidFill>
                            <a:schemeClr val="dk1"/>
                          </a:solidFill>
                          <a:effectLst/>
                          <a:latin typeface="+mn-lt"/>
                          <a:ea typeface="+mn-ea"/>
                          <a:cs typeface="+mn-cs"/>
                        </a:rPr>
                        <a:t>ملزمة</a:t>
                      </a:r>
                      <a:endParaRPr lang="en-GB" sz="1400" b="0" kern="1200" dirty="0">
                        <a:solidFill>
                          <a:schemeClr val="dk1"/>
                        </a:solidFill>
                        <a:effectLst/>
                        <a:latin typeface="+mn-lt"/>
                        <a:ea typeface="+mn-ea"/>
                        <a:cs typeface="+mn-cs"/>
                      </a:endParaRPr>
                    </a:p>
                  </a:txBody>
                  <a:tcPr/>
                </a:tc>
                <a:extLst>
                  <a:ext uri="{0D108BD9-81ED-4DB2-BD59-A6C34878D82A}">
                    <a16:rowId xmlns:a16="http://schemas.microsoft.com/office/drawing/2014/main" val="3253927906"/>
                  </a:ext>
                </a:extLst>
              </a:tr>
            </a:tbl>
          </a:graphicData>
        </a:graphic>
      </p:graphicFrame>
      <p:sp>
        <p:nvSpPr>
          <p:cNvPr id="4" name="TextBox 3">
            <a:extLst>
              <a:ext uri="{FF2B5EF4-FFF2-40B4-BE49-F238E27FC236}">
                <a16:creationId xmlns:a16="http://schemas.microsoft.com/office/drawing/2014/main" id="{FB4D9A6E-8A37-4213-9F4B-4A4BB6A94F67}"/>
              </a:ext>
            </a:extLst>
          </p:cNvPr>
          <p:cNvSpPr txBox="1"/>
          <p:nvPr/>
        </p:nvSpPr>
        <p:spPr>
          <a:xfrm>
            <a:off x="1656081" y="4953660"/>
            <a:ext cx="8879840" cy="923330"/>
          </a:xfrm>
          <a:prstGeom prst="rect">
            <a:avLst/>
          </a:prstGeom>
          <a:noFill/>
        </p:spPr>
        <p:txBody>
          <a:bodyPr wrap="square" rtlCol="0">
            <a:spAutoFit/>
          </a:bodyPr>
          <a:lstStyle/>
          <a:p>
            <a:pPr algn="r" rtl="1"/>
            <a:r>
              <a:rPr lang="ar-SA" sz="1800" b="1" kern="100" dirty="0">
                <a:solidFill>
                  <a:schemeClr val="accent3">
                    <a:lumMod val="75000"/>
                  </a:schemeClr>
                </a:solidFill>
                <a:effectLst/>
                <a:latin typeface="Aptos"/>
                <a:ea typeface="Aptos"/>
                <a:cs typeface="Arial" panose="020B0604020202020204" pitchFamily="34" charset="0"/>
              </a:rPr>
              <a:t>نصيحة عملية</a:t>
            </a:r>
            <a:r>
              <a:rPr lang="en-US" sz="1800" b="1" kern="100" dirty="0">
                <a:solidFill>
                  <a:schemeClr val="accent3">
                    <a:lumMod val="75000"/>
                  </a:schemeClr>
                </a:solidFill>
                <a:effectLst/>
                <a:latin typeface="Aptos"/>
                <a:ea typeface="Aptos"/>
                <a:cs typeface="Arial" panose="020B0604020202020204" pitchFamily="34" charset="0"/>
              </a:rPr>
              <a:t>:</a:t>
            </a:r>
            <a:br>
              <a:rPr lang="en-US" sz="1800" b="1" kern="100" dirty="0">
                <a:effectLst/>
                <a:latin typeface="Aptos"/>
                <a:ea typeface="Aptos"/>
                <a:cs typeface="Arial" panose="020B0604020202020204" pitchFamily="34" charset="0"/>
              </a:rPr>
            </a:br>
            <a:r>
              <a:rPr lang="ar-SA" sz="1800" kern="100" dirty="0">
                <a:solidFill>
                  <a:schemeClr val="bg1">
                    <a:lumMod val="50000"/>
                  </a:schemeClr>
                </a:solidFill>
                <a:effectLst/>
                <a:latin typeface="Aptos"/>
                <a:ea typeface="Aptos"/>
                <a:cs typeface="Arial" panose="020B0604020202020204" pitchFamily="34" charset="0"/>
              </a:rPr>
              <a:t>فهم الفروقات بين الهيئات واللجان المتخصصة يساعد في توجيه الدعوى بشكل صحيح وتجنب الاختصاصات المزدوجة</a:t>
            </a:r>
            <a:r>
              <a:rPr lang="en-US" sz="1800" kern="100" dirty="0">
                <a:solidFill>
                  <a:schemeClr val="bg1">
                    <a:lumMod val="50000"/>
                  </a:schemeClr>
                </a:solidFill>
                <a:effectLst/>
                <a:latin typeface="Aptos"/>
                <a:ea typeface="Aptos"/>
                <a:cs typeface="Arial" panose="020B0604020202020204" pitchFamily="34" charset="0"/>
              </a:rPr>
              <a:t>.</a:t>
            </a:r>
            <a:endParaRPr lang="en-GB" sz="1800" kern="100" dirty="0">
              <a:solidFill>
                <a:schemeClr val="bg1">
                  <a:lumMod val="50000"/>
                </a:schemeClr>
              </a:solidFill>
              <a:effectLst/>
              <a:latin typeface="Aptos"/>
              <a:ea typeface="Aptos"/>
              <a:cs typeface="Arial" panose="020B0604020202020204" pitchFamily="34" charset="0"/>
            </a:endParaRPr>
          </a:p>
          <a:p>
            <a:pPr algn="r" rtl="1"/>
            <a:endParaRPr lang="en-GB" dirty="0"/>
          </a:p>
        </p:txBody>
      </p:sp>
    </p:spTree>
    <p:extLst>
      <p:ext uri="{BB962C8B-B14F-4D97-AF65-F5344CB8AC3E}">
        <p14:creationId xmlns:p14="http://schemas.microsoft.com/office/powerpoint/2010/main" val="360290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54000" y="2489200"/>
            <a:ext cx="4787900" cy="39370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10800000">
            <a:off x="2025650" y="2152650"/>
            <a:ext cx="1193800" cy="4038600"/>
            <a:chOff x="2641600" y="393700"/>
            <a:chExt cx="1193800" cy="4038600"/>
          </a:xfrm>
        </p:grpSpPr>
        <p:cxnSp>
          <p:nvCxnSpPr>
            <p:cNvPr id="5" name="Straight Connector 4"/>
            <p:cNvCxnSpPr/>
            <p:nvPr/>
          </p:nvCxnSpPr>
          <p:spPr>
            <a:xfrm flipH="1">
              <a:off x="2641600" y="393700"/>
              <a:ext cx="1193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641600" y="393700"/>
              <a:ext cx="0" cy="403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3483610" y="5175587"/>
            <a:ext cx="1294129" cy="463075"/>
          </a:xfrm>
          <a:prstGeom prst="rect">
            <a:avLst/>
          </a:prstGeom>
        </p:spPr>
        <p:txBody>
          <a:bodyPr wrap="square">
            <a:spAutoFit/>
          </a:bodyPr>
          <a:lstStyle/>
          <a:p>
            <a:pPr algn="r" rtl="1">
              <a:lnSpc>
                <a:spcPct val="150000"/>
              </a:lnSpc>
            </a:pPr>
            <a:r>
              <a:rPr lang="ar-SA" sz="1800" b="1" dirty="0">
                <a:solidFill>
                  <a:schemeClr val="bg1"/>
                </a:solidFill>
                <a:effectLst/>
                <a:latin typeface="Aptos"/>
                <a:ea typeface="Aptos"/>
                <a:cs typeface="Arial" panose="020B0604020202020204" pitchFamily="34" charset="0"/>
              </a:rPr>
              <a:t>سؤال تفاعلي</a:t>
            </a:r>
            <a:r>
              <a:rPr lang="en-US" sz="1800" b="1" dirty="0">
                <a:solidFill>
                  <a:schemeClr val="bg1"/>
                </a:solidFill>
                <a:effectLst/>
                <a:latin typeface="Aptos"/>
                <a:ea typeface="Aptos"/>
                <a:cs typeface="Arial" panose="020B0604020202020204" pitchFamily="34" charset="0"/>
              </a:rPr>
              <a:t>:</a:t>
            </a:r>
            <a:endParaRPr lang="en-US" sz="1000" dirty="0">
              <a:solidFill>
                <a:schemeClr val="bg1"/>
              </a:solidFill>
            </a:endParaRPr>
          </a:p>
        </p:txBody>
      </p:sp>
      <p:sp>
        <p:nvSpPr>
          <p:cNvPr id="10" name="TextBox 9"/>
          <p:cNvSpPr txBox="1"/>
          <p:nvPr/>
        </p:nvSpPr>
        <p:spPr>
          <a:xfrm>
            <a:off x="5250560" y="1004327"/>
            <a:ext cx="5912196" cy="523220"/>
          </a:xfrm>
          <a:prstGeom prst="rect">
            <a:avLst/>
          </a:prstGeom>
          <a:noFill/>
        </p:spPr>
        <p:txBody>
          <a:bodyPr wrap="none" rtlCol="0">
            <a:spAutoFit/>
          </a:bodyPr>
          <a:lstStyle/>
          <a:p>
            <a:r>
              <a:rPr lang="ar-SA" sz="2800" b="1" dirty="0">
                <a:solidFill>
                  <a:srgbClr val="94A088"/>
                </a:solidFill>
                <a:effectLst/>
                <a:latin typeface="Aptos"/>
                <a:ea typeface="Aptos"/>
                <a:cs typeface="Arial" panose="020B0604020202020204" pitchFamily="34" charset="0"/>
              </a:rPr>
              <a:t>تحديات التقاضي أمام الهيئات واللجان المتخصصة</a:t>
            </a:r>
            <a:endParaRPr lang="en-US" sz="5400" b="1" dirty="0">
              <a:solidFill>
                <a:srgbClr val="94A088"/>
              </a:solidFill>
              <a:latin typeface="+mj-lt"/>
            </a:endParaRPr>
          </a:p>
        </p:txBody>
      </p:sp>
      <p:sp>
        <p:nvSpPr>
          <p:cNvPr id="12" name="Rectangle 11"/>
          <p:cNvSpPr/>
          <p:nvPr/>
        </p:nvSpPr>
        <p:spPr>
          <a:xfrm>
            <a:off x="6184899" y="1706970"/>
            <a:ext cx="4962165" cy="3770263"/>
          </a:xfrm>
          <a:prstGeom prst="rect">
            <a:avLst/>
          </a:prstGeom>
        </p:spPr>
        <p:txBody>
          <a:bodyPr wrap="square">
            <a:spAutoFit/>
          </a:bodyPr>
          <a:lstStyle/>
          <a:p>
            <a:pPr marL="0" marR="0" algn="r" rtl="1">
              <a:lnSpc>
                <a:spcPct val="115000"/>
              </a:lnSpc>
              <a:spcBef>
                <a:spcPts val="0"/>
              </a:spcBef>
              <a:spcAft>
                <a:spcPts val="800"/>
              </a:spcAft>
            </a:pPr>
            <a:r>
              <a:rPr lang="ar-SA" sz="1800" b="1" kern="100" dirty="0">
                <a:solidFill>
                  <a:srgbClr val="9B8357"/>
                </a:solidFill>
                <a:effectLst/>
                <a:latin typeface="Aptos"/>
                <a:ea typeface="Aptos"/>
                <a:cs typeface="Arial" panose="020B0604020202020204" pitchFamily="34" charset="0"/>
              </a:rPr>
              <a:t>التحديات التي قد تواجه المتقاضين أمام الهيئات واللجان المتخصصة تشمل</a:t>
            </a:r>
            <a:r>
              <a:rPr lang="en-US" sz="1800" b="1" kern="100" dirty="0">
                <a:solidFill>
                  <a:srgbClr val="9B8357"/>
                </a:solidFill>
                <a:effectLst/>
                <a:latin typeface="Aptos"/>
                <a:ea typeface="Aptos"/>
                <a:cs typeface="Arial" panose="020B0604020202020204" pitchFamily="34" charset="0"/>
              </a:rPr>
              <a:t>:</a:t>
            </a:r>
            <a:endParaRPr lang="en-GB" sz="1800" b="1" kern="100" dirty="0">
              <a:solidFill>
                <a:srgbClr val="9B8357"/>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lumMod val="75000"/>
                </a:schemeClr>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تعقيد بعض القضايا الفنية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lumMod val="75000"/>
                </a:schemeClr>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اختلاف الإجراءات بين اللجان المختلفة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lumMod val="75000"/>
                </a:schemeClr>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ضرورة الإلمام بالأنظمة الخاصة لكل مجال</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lumMod val="75000"/>
                </a:schemeClr>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أهمية التخصص والخبرة في المجالات المعنية</a:t>
            </a:r>
            <a:r>
              <a:rPr lang="en-US" sz="1800" kern="100" dirty="0">
                <a:effectLst/>
                <a:latin typeface="Aptos"/>
                <a:ea typeface="Aptos"/>
                <a:cs typeface="Arial" panose="020B0604020202020204" pitchFamily="34" charset="0"/>
              </a:rPr>
              <a:t>.</a:t>
            </a:r>
          </a:p>
          <a:p>
            <a:pPr marR="0" lvl="0" algn="r" rtl="1">
              <a:lnSpc>
                <a:spcPct val="115000"/>
              </a:lnSpc>
              <a:spcBef>
                <a:spcPts val="0"/>
              </a:spcBef>
              <a:spcAft>
                <a:spcPts val="800"/>
              </a:spcAft>
              <a:buClr>
                <a:schemeClr val="accent5">
                  <a:lumMod val="75000"/>
                </a:schemeClr>
              </a:buClr>
              <a:buSzPts val="1000"/>
              <a:tabLst>
                <a:tab pos="457200" algn="l"/>
              </a:tabLst>
            </a:pPr>
            <a:br>
              <a:rPr lang="en-US" sz="1800" kern="100" dirty="0">
                <a:effectLst/>
                <a:latin typeface="Aptos"/>
                <a:ea typeface="Aptos"/>
                <a:cs typeface="Arial" panose="020B0604020202020204" pitchFamily="34" charset="0"/>
              </a:rPr>
            </a:br>
            <a:r>
              <a:rPr lang="ar-SA" sz="1800" b="1" kern="100" dirty="0">
                <a:solidFill>
                  <a:srgbClr val="9B8357"/>
                </a:solidFill>
                <a:effectLst/>
                <a:latin typeface="Aptos"/>
                <a:ea typeface="Aptos"/>
                <a:cs typeface="Arial" panose="020B0604020202020204" pitchFamily="34" charset="0"/>
              </a:rPr>
              <a:t>نصيحة عملية</a:t>
            </a:r>
            <a:r>
              <a:rPr lang="en-US" sz="1800" b="1" kern="100" dirty="0">
                <a:solidFill>
                  <a:srgbClr val="9B8357"/>
                </a:solidFill>
                <a:effectLst/>
                <a:latin typeface="Aptos"/>
                <a:ea typeface="Aptos"/>
                <a:cs typeface="Arial" panose="020B0604020202020204" pitchFamily="34" charset="0"/>
              </a:rPr>
              <a:t>:</a:t>
            </a:r>
            <a:br>
              <a:rPr lang="en-US" sz="1800" kern="100" dirty="0">
                <a:effectLst/>
                <a:latin typeface="Aptos"/>
                <a:ea typeface="Aptos"/>
                <a:cs typeface="Arial" panose="020B0604020202020204" pitchFamily="34" charset="0"/>
              </a:rPr>
            </a:br>
            <a:r>
              <a:rPr lang="ar-SA" sz="1800" kern="100" dirty="0">
                <a:effectLst/>
                <a:latin typeface="Aptos"/>
                <a:ea typeface="Aptos"/>
                <a:cs typeface="Arial" panose="020B0604020202020204" pitchFamily="34" charset="0"/>
              </a:rPr>
              <a:t>التعاون مع خبراء متخصصين قد يكون ضروريًا في بعض القضايا المعقدة لضمان تقديم حجة قوية ومقنعة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p:txBody>
      </p:sp>
      <p:sp>
        <p:nvSpPr>
          <p:cNvPr id="2" name="TextBox 1">
            <a:extLst>
              <a:ext uri="{FF2B5EF4-FFF2-40B4-BE49-F238E27FC236}">
                <a16:creationId xmlns:a16="http://schemas.microsoft.com/office/drawing/2014/main" id="{C364AA0D-961E-42BC-9C8F-599A2379684F}"/>
              </a:ext>
            </a:extLst>
          </p:cNvPr>
          <p:cNvSpPr txBox="1"/>
          <p:nvPr/>
        </p:nvSpPr>
        <p:spPr>
          <a:xfrm>
            <a:off x="693906" y="3035030"/>
            <a:ext cx="2308693" cy="3255763"/>
          </a:xfrm>
          <a:prstGeom prst="rect">
            <a:avLst/>
          </a:prstGeom>
          <a:noFill/>
        </p:spPr>
        <p:txBody>
          <a:bodyPr wrap="square" rtlCol="0">
            <a:spAutoFit/>
          </a:bodyPr>
          <a:lstStyle/>
          <a:p>
            <a:pPr marL="0" marR="0" algn="r" rtl="1">
              <a:lnSpc>
                <a:spcPct val="115000"/>
              </a:lnSpc>
              <a:spcBef>
                <a:spcPts val="0"/>
              </a:spcBef>
              <a:spcAft>
                <a:spcPts val="800"/>
              </a:spcAft>
            </a:pPr>
            <a:r>
              <a:rPr lang="ar-SA" sz="1400" b="1" kern="100" dirty="0">
                <a:effectLst/>
                <a:latin typeface="Aptos"/>
                <a:ea typeface="Aptos"/>
                <a:cs typeface="Arial" panose="020B0604020202020204" pitchFamily="34" charset="0"/>
              </a:rPr>
              <a:t>ما هو أحد التحديات الرئيسية في التقاضي أمام اللجان المتخصصة؟</a:t>
            </a:r>
            <a:endParaRPr lang="en-GB" sz="14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400" b="1" kern="100" dirty="0">
                <a:solidFill>
                  <a:schemeClr val="bg1"/>
                </a:solidFill>
                <a:effectLst/>
                <a:latin typeface="Aptos"/>
                <a:ea typeface="Aptos"/>
                <a:cs typeface="Arial" panose="020B0604020202020204" pitchFamily="34" charset="0"/>
              </a:rPr>
              <a:t>أ) سهولة الإجراءات</a:t>
            </a:r>
            <a:endParaRPr lang="en-GB" sz="1400" kern="100" dirty="0">
              <a:solidFill>
                <a:schemeClr val="bg1"/>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400" b="1" kern="100" dirty="0">
                <a:solidFill>
                  <a:schemeClr val="bg1"/>
                </a:solidFill>
                <a:effectLst/>
                <a:latin typeface="Aptos"/>
                <a:ea typeface="Aptos"/>
                <a:cs typeface="Arial" panose="020B0604020202020204" pitchFamily="34" charset="0"/>
              </a:rPr>
              <a:t>ب) تعقيد القضايا الفنية</a:t>
            </a:r>
            <a:endParaRPr lang="en-GB" sz="1400" kern="100" dirty="0">
              <a:solidFill>
                <a:schemeClr val="bg1"/>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400" b="1" kern="100" dirty="0">
                <a:solidFill>
                  <a:schemeClr val="bg1"/>
                </a:solidFill>
                <a:effectLst/>
                <a:latin typeface="Aptos"/>
                <a:ea typeface="Aptos"/>
                <a:cs typeface="Arial" panose="020B0604020202020204" pitchFamily="34" charset="0"/>
              </a:rPr>
              <a:t>ج) قلة الأنظمة</a:t>
            </a:r>
            <a:endParaRPr lang="en-GB" sz="1400" kern="100" dirty="0">
              <a:solidFill>
                <a:schemeClr val="bg1"/>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400" b="1" kern="100" dirty="0">
                <a:solidFill>
                  <a:schemeClr val="bg1"/>
                </a:solidFill>
                <a:effectLst/>
                <a:latin typeface="Aptos"/>
                <a:ea typeface="Aptos"/>
                <a:cs typeface="Arial" panose="020B0604020202020204" pitchFamily="34" charset="0"/>
              </a:rPr>
              <a:t>د) عدم وجود تحديات</a:t>
            </a:r>
            <a:endParaRPr lang="en-US" sz="1400" b="1" kern="100" dirty="0">
              <a:solidFill>
                <a:schemeClr val="bg1"/>
              </a:solidFill>
              <a:effectLst/>
              <a:latin typeface="Aptos"/>
              <a:ea typeface="Aptos"/>
              <a:cs typeface="Arial" panose="020B0604020202020204" pitchFamily="34" charset="0"/>
            </a:endParaRPr>
          </a:p>
          <a:p>
            <a:pPr marR="0" lvl="0" algn="r" rtl="1">
              <a:lnSpc>
                <a:spcPct val="115000"/>
              </a:lnSpc>
              <a:spcBef>
                <a:spcPts val="0"/>
              </a:spcBef>
              <a:spcAft>
                <a:spcPts val="800"/>
              </a:spcAft>
              <a:buSzPts val="1000"/>
              <a:tabLst>
                <a:tab pos="457200" algn="l"/>
              </a:tabLst>
            </a:pPr>
            <a:br>
              <a:rPr lang="en-US" sz="1400" b="1" kern="100" dirty="0">
                <a:effectLst/>
                <a:latin typeface="Aptos"/>
                <a:ea typeface="Aptos"/>
                <a:cs typeface="Arial" panose="020B0604020202020204" pitchFamily="34" charset="0"/>
              </a:rPr>
            </a:br>
            <a:r>
              <a:rPr lang="ar-SA" sz="1400" b="1" kern="100" dirty="0">
                <a:effectLst/>
                <a:latin typeface="Aptos"/>
                <a:ea typeface="Aptos"/>
                <a:cs typeface="Arial" panose="020B0604020202020204" pitchFamily="34" charset="0"/>
              </a:rPr>
              <a:t>إجابة صحيحة</a:t>
            </a:r>
            <a:r>
              <a:rPr lang="en-US" sz="1400" b="1" kern="100" dirty="0">
                <a:effectLst/>
                <a:latin typeface="Aptos"/>
                <a:ea typeface="Aptos"/>
                <a:cs typeface="Arial" panose="020B0604020202020204" pitchFamily="34" charset="0"/>
              </a:rPr>
              <a:t>: </a:t>
            </a:r>
          </a:p>
          <a:p>
            <a:pPr marR="0" lvl="0" algn="r" rtl="1">
              <a:lnSpc>
                <a:spcPct val="115000"/>
              </a:lnSpc>
              <a:spcBef>
                <a:spcPts val="0"/>
              </a:spcBef>
              <a:spcAft>
                <a:spcPts val="800"/>
              </a:spcAft>
              <a:buSzPts val="1000"/>
              <a:tabLst>
                <a:tab pos="457200" algn="l"/>
              </a:tabLst>
            </a:pPr>
            <a:r>
              <a:rPr lang="ar-SA" sz="1400" b="1" kern="100" dirty="0">
                <a:solidFill>
                  <a:schemeClr val="bg1"/>
                </a:solidFill>
                <a:effectLst/>
                <a:latin typeface="Aptos"/>
                <a:ea typeface="Aptos"/>
                <a:cs typeface="Arial" panose="020B0604020202020204" pitchFamily="34" charset="0"/>
              </a:rPr>
              <a:t>ب) تعقيد القضايا الفنية</a:t>
            </a:r>
            <a:endParaRPr lang="en-GB" sz="1400" kern="100" dirty="0">
              <a:solidFill>
                <a:schemeClr val="bg1"/>
              </a:solidFill>
              <a:effectLst/>
              <a:latin typeface="Aptos"/>
              <a:ea typeface="Aptos"/>
              <a:cs typeface="Arial" panose="020B0604020202020204" pitchFamily="34" charset="0"/>
            </a:endParaRPr>
          </a:p>
          <a:p>
            <a:pPr algn="r" rtl="1"/>
            <a:endParaRPr lang="en-GB" sz="1400" dirty="0"/>
          </a:p>
        </p:txBody>
      </p:sp>
    </p:spTree>
    <p:extLst>
      <p:ext uri="{BB962C8B-B14F-4D97-AF65-F5344CB8AC3E}">
        <p14:creationId xmlns:p14="http://schemas.microsoft.com/office/powerpoint/2010/main" val="397382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58800"/>
            <a:ext cx="3238500" cy="53594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26332" y="1546395"/>
            <a:ext cx="2072951" cy="2400657"/>
          </a:xfrm>
          <a:prstGeom prst="rect">
            <a:avLst/>
          </a:prstGeom>
          <a:noFill/>
        </p:spPr>
        <p:txBody>
          <a:bodyPr wrap="square" rtlCol="0">
            <a:spAutoFit/>
          </a:bodyPr>
          <a:lstStyle/>
          <a:p>
            <a:pPr algn="r" rtl="1"/>
            <a:r>
              <a:rPr lang="ar-SA" sz="2400" b="1" dirty="0">
                <a:solidFill>
                  <a:schemeClr val="bg1"/>
                </a:solidFill>
              </a:rPr>
              <a:t>نصيحة عملية</a:t>
            </a:r>
            <a:r>
              <a:rPr lang="en-US" sz="2400" b="1" dirty="0">
                <a:solidFill>
                  <a:schemeClr val="bg1"/>
                </a:solidFill>
              </a:rPr>
              <a:t>:</a:t>
            </a:r>
            <a:br>
              <a:rPr lang="en-US" b="1" dirty="0">
                <a:solidFill>
                  <a:schemeClr val="bg1"/>
                </a:solidFill>
              </a:rPr>
            </a:br>
            <a:r>
              <a:rPr lang="ar-SA" dirty="0">
                <a:solidFill>
                  <a:schemeClr val="bg1"/>
                </a:solidFill>
              </a:rPr>
              <a:t>احرص على تحديث معلوماتك القانونية باستمرار ومتابعة أحدث التعديلات في الأنظمة القضائية المتخصصة لضمان تقديم خدمات قانونية فعّالة</a:t>
            </a:r>
            <a:r>
              <a:rPr lang="en-US" dirty="0">
                <a:solidFill>
                  <a:schemeClr val="bg1"/>
                </a:solidFill>
              </a:rPr>
              <a:t>.</a:t>
            </a:r>
            <a:endParaRPr lang="en-GB" dirty="0">
              <a:solidFill>
                <a:schemeClr val="bg1"/>
              </a:solidFill>
            </a:endParaRPr>
          </a:p>
        </p:txBody>
      </p:sp>
      <p:sp>
        <p:nvSpPr>
          <p:cNvPr id="8" name="Rectangle 7"/>
          <p:cNvSpPr/>
          <p:nvPr/>
        </p:nvSpPr>
        <p:spPr>
          <a:xfrm>
            <a:off x="4541703" y="789387"/>
            <a:ext cx="6438900" cy="489749"/>
          </a:xfrm>
          <a:prstGeom prst="rect">
            <a:avLst/>
          </a:prstGeom>
        </p:spPr>
        <p:txBody>
          <a:bodyPr wrap="square">
            <a:spAutoFit/>
          </a:bodyPr>
          <a:lstStyle/>
          <a:p>
            <a:pPr marR="0" lvl="0" algn="r" rtl="1">
              <a:lnSpc>
                <a:spcPct val="115000"/>
              </a:lnSpc>
              <a:spcBef>
                <a:spcPts val="0"/>
              </a:spcBef>
              <a:spcAft>
                <a:spcPts val="800"/>
              </a:spcAft>
              <a:buClr>
                <a:schemeClr val="accent4"/>
              </a:buClr>
              <a:tabLst>
                <a:tab pos="457200" algn="l"/>
              </a:tabLst>
            </a:pPr>
            <a:r>
              <a:rPr lang="ar-SA" sz="2400" b="1" dirty="0">
                <a:solidFill>
                  <a:srgbClr val="94A088"/>
                </a:solidFill>
              </a:rPr>
              <a:t> نصائح للمحامين المتعاملين مع الهيئات واللجان المتخصصة</a:t>
            </a:r>
            <a:endParaRPr lang="en-GB" sz="2000" kern="100" dirty="0">
              <a:solidFill>
                <a:srgbClr val="94A088"/>
              </a:solidFill>
              <a:effectLst/>
              <a:latin typeface="Aptos"/>
              <a:ea typeface="Aptos"/>
              <a:cs typeface="Arial" panose="020B0604020202020204" pitchFamily="34" charset="0"/>
            </a:endParaRPr>
          </a:p>
        </p:txBody>
      </p:sp>
      <p:sp>
        <p:nvSpPr>
          <p:cNvPr id="9" name="Plus 8"/>
          <p:cNvSpPr/>
          <p:nvPr/>
        </p:nvSpPr>
        <p:spPr>
          <a:xfrm>
            <a:off x="3860800" y="4140200"/>
            <a:ext cx="698500" cy="698500"/>
          </a:xfrm>
          <a:prstGeom prst="mathPlus">
            <a:avLst>
              <a:gd name="adj1" fmla="val 7273"/>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A170882-0C1B-4D41-A9F4-781DAB3DA25A}"/>
              </a:ext>
            </a:extLst>
          </p:cNvPr>
          <p:cNvSpPr txBox="1"/>
          <p:nvPr/>
        </p:nvSpPr>
        <p:spPr>
          <a:xfrm>
            <a:off x="5239966" y="1738009"/>
            <a:ext cx="5531796" cy="2931572"/>
          </a:xfrm>
          <a:prstGeom prst="rect">
            <a:avLst/>
          </a:prstGeom>
          <a:noFill/>
        </p:spPr>
        <p:txBody>
          <a:bodyPr wrap="square" rtlCol="0">
            <a:spAutoFit/>
          </a:bodyPr>
          <a:lstStyle/>
          <a:p>
            <a:pPr marL="0" marR="0" algn="r" rtl="1">
              <a:lnSpc>
                <a:spcPct val="115000"/>
              </a:lnSpc>
              <a:spcBef>
                <a:spcPts val="0"/>
              </a:spcBef>
              <a:spcAft>
                <a:spcPts val="800"/>
              </a:spcAft>
            </a:pPr>
            <a:r>
              <a:rPr lang="ar-SA" sz="2000" b="1" kern="100" dirty="0">
                <a:solidFill>
                  <a:schemeClr val="accent4">
                    <a:lumMod val="75000"/>
                  </a:schemeClr>
                </a:solidFill>
                <a:effectLst/>
                <a:latin typeface="Aptos"/>
                <a:ea typeface="Aptos"/>
                <a:cs typeface="Arial" panose="020B0604020202020204" pitchFamily="34" charset="0"/>
              </a:rPr>
              <a:t>نصائح للمحامين المتعاملين مع الهيئات واللجان المتخصصة</a:t>
            </a:r>
            <a:r>
              <a:rPr lang="en-US" sz="2000" b="1" kern="100" dirty="0">
                <a:solidFill>
                  <a:srgbClr val="94A088"/>
                </a:solidFill>
                <a:effectLst/>
                <a:latin typeface="Aptos"/>
                <a:ea typeface="Aptos"/>
                <a:cs typeface="Arial" panose="020B0604020202020204" pitchFamily="34" charset="0"/>
              </a:rPr>
              <a:t>:</a:t>
            </a:r>
            <a:endParaRPr lang="en-GB" sz="2000" kern="100" dirty="0">
              <a:solidFill>
                <a:srgbClr val="94A088"/>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buClr>
              <a:buSzPts val="1000"/>
              <a:buFont typeface="Symbol" panose="05050102010706020507" pitchFamily="18" charset="2"/>
              <a:buChar char=""/>
              <a:tabLst>
                <a:tab pos="457200" algn="l"/>
              </a:tabLst>
            </a:pPr>
            <a:r>
              <a:rPr lang="ar-SA" sz="1800" b="1" kern="100" dirty="0">
                <a:effectLst/>
                <a:latin typeface="Aptos"/>
                <a:ea typeface="Aptos"/>
                <a:cs typeface="Arial" panose="020B0604020202020204" pitchFamily="34" charset="0"/>
              </a:rPr>
              <a:t>الإلمام الدقيق بالأنظمة واللوائح الخاصة بكل هيئة/لجنة</a:t>
            </a:r>
            <a:r>
              <a:rPr lang="en-US" sz="1800" b="1"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buClr>
              <a:buSzPts val="1000"/>
              <a:buFont typeface="Symbol" panose="05050102010706020507" pitchFamily="18" charset="2"/>
              <a:buChar char=""/>
              <a:tabLst>
                <a:tab pos="457200" algn="l"/>
              </a:tabLst>
            </a:pPr>
            <a:r>
              <a:rPr lang="ar-SA" sz="1800" b="1" kern="100" dirty="0">
                <a:effectLst/>
                <a:latin typeface="Aptos"/>
                <a:ea typeface="Aptos"/>
                <a:cs typeface="Arial" panose="020B0604020202020204" pitchFamily="34" charset="0"/>
              </a:rPr>
              <a:t>الالتزام الصارم بالمواعيد والإجراءات المحددة</a:t>
            </a:r>
            <a:r>
              <a:rPr lang="en-US" sz="1800" b="1"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buClr>
              <a:buSzPts val="1000"/>
              <a:buFont typeface="Symbol" panose="05050102010706020507" pitchFamily="18" charset="2"/>
              <a:buChar char=""/>
              <a:tabLst>
                <a:tab pos="457200" algn="l"/>
              </a:tabLst>
            </a:pPr>
            <a:r>
              <a:rPr lang="ar-SA" sz="1800" b="1" kern="100" dirty="0">
                <a:effectLst/>
                <a:latin typeface="Aptos"/>
                <a:ea typeface="Aptos"/>
                <a:cs typeface="Arial" panose="020B0604020202020204" pitchFamily="34" charset="0"/>
              </a:rPr>
              <a:t>تقديم الأدلة والمستندات بشكل منظم ومفهرس</a:t>
            </a:r>
            <a:r>
              <a:rPr lang="en-US" sz="1800" b="1"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buClr>
              <a:buSzPts val="1000"/>
              <a:buFont typeface="Symbol" panose="05050102010706020507" pitchFamily="18" charset="2"/>
              <a:buChar char=""/>
              <a:tabLst>
                <a:tab pos="457200" algn="l"/>
              </a:tabLst>
            </a:pPr>
            <a:r>
              <a:rPr lang="ar-SA" sz="1800" b="1" kern="100" dirty="0">
                <a:effectLst/>
                <a:latin typeface="Aptos"/>
                <a:ea typeface="Aptos"/>
                <a:cs typeface="Arial" panose="020B0604020202020204" pitchFamily="34" charset="0"/>
              </a:rPr>
              <a:t>الاستعانة بالخبراء الفنيين عند الحاجة</a:t>
            </a:r>
            <a:r>
              <a:rPr lang="en-US" sz="1800" b="1"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buClr>
              <a:buSzPts val="1000"/>
              <a:buFont typeface="Symbol" panose="05050102010706020507" pitchFamily="18" charset="2"/>
              <a:buChar char=""/>
              <a:tabLst>
                <a:tab pos="457200" algn="l"/>
              </a:tabLst>
            </a:pPr>
            <a:r>
              <a:rPr lang="ar-SA" sz="1800" b="1" kern="100" dirty="0">
                <a:effectLst/>
                <a:latin typeface="Aptos"/>
                <a:ea typeface="Aptos"/>
                <a:cs typeface="Arial" panose="020B0604020202020204" pitchFamily="34" charset="0"/>
              </a:rPr>
              <a:t>متابعة التعديلات والقرارات الحديثة في المجال المعني</a:t>
            </a:r>
            <a:r>
              <a:rPr lang="en-US" sz="1800" b="1"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algn="r" rtl="1"/>
            <a:endParaRPr lang="en-GB" dirty="0"/>
          </a:p>
        </p:txBody>
      </p:sp>
    </p:spTree>
    <p:extLst>
      <p:ext uri="{BB962C8B-B14F-4D97-AF65-F5344CB8AC3E}">
        <p14:creationId xmlns:p14="http://schemas.microsoft.com/office/powerpoint/2010/main" val="469931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5800" y="0"/>
            <a:ext cx="7696200" cy="45593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2641600" y="393700"/>
            <a:ext cx="1193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641600" y="393700"/>
            <a:ext cx="0" cy="403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249641" y="670091"/>
            <a:ext cx="2084225" cy="584775"/>
          </a:xfrm>
          <a:prstGeom prst="rect">
            <a:avLst/>
          </a:prstGeom>
          <a:noFill/>
        </p:spPr>
        <p:txBody>
          <a:bodyPr wrap="none" rtlCol="0">
            <a:spAutoFit/>
          </a:bodyPr>
          <a:lstStyle/>
          <a:p>
            <a:pPr algn="r" rtl="1"/>
            <a:r>
              <a:rPr lang="ar-SA" sz="3200" b="1" dirty="0">
                <a:solidFill>
                  <a:schemeClr val="bg1"/>
                </a:solidFill>
              </a:rPr>
              <a:t>ملخص الوحدة</a:t>
            </a:r>
            <a:endParaRPr lang="en-US" sz="13800" b="1" dirty="0">
              <a:solidFill>
                <a:schemeClr val="bg1"/>
              </a:solidFill>
              <a:latin typeface="+mj-lt"/>
            </a:endParaRPr>
          </a:p>
        </p:txBody>
      </p:sp>
      <p:sp>
        <p:nvSpPr>
          <p:cNvPr id="10" name="Rectangle 9"/>
          <p:cNvSpPr/>
          <p:nvPr/>
        </p:nvSpPr>
        <p:spPr>
          <a:xfrm>
            <a:off x="5353933" y="1414327"/>
            <a:ext cx="5979933" cy="1200329"/>
          </a:xfrm>
          <a:prstGeom prst="rect">
            <a:avLst/>
          </a:prstGeom>
        </p:spPr>
        <p:txBody>
          <a:bodyPr wrap="square">
            <a:spAutoFit/>
          </a:bodyPr>
          <a:lstStyle/>
          <a:p>
            <a:pPr marL="285750" lvl="0" indent="-285750" algn="r" rtl="1">
              <a:buClr>
                <a:schemeClr val="bg1"/>
              </a:buClr>
              <a:buFont typeface="Arial" panose="020B0604020202020204" pitchFamily="34" charset="0"/>
              <a:buChar char="•"/>
            </a:pPr>
            <a:r>
              <a:rPr lang="ar-SA" b="1" dirty="0"/>
              <a:t>تعرفنا على الهيئات القضائية المتخصصة واللجان شبه القضائية الرئيسية</a:t>
            </a:r>
            <a:r>
              <a:rPr lang="en-US" b="1" dirty="0"/>
              <a:t>.</a:t>
            </a:r>
            <a:endParaRPr lang="en-GB" dirty="0"/>
          </a:p>
          <a:p>
            <a:pPr marL="285750" lvl="0" indent="-285750" algn="r" rtl="1">
              <a:buClr>
                <a:schemeClr val="bg1"/>
              </a:buClr>
              <a:buFont typeface="Arial" panose="020B0604020202020204" pitchFamily="34" charset="0"/>
              <a:buChar char="•"/>
            </a:pPr>
            <a:r>
              <a:rPr lang="ar-SA" b="1" dirty="0"/>
              <a:t>فهمنا اختصاصات كل هيئة ولجنة</a:t>
            </a:r>
            <a:r>
              <a:rPr lang="en-US" b="1" dirty="0"/>
              <a:t>.</a:t>
            </a:r>
            <a:endParaRPr lang="en-GB" dirty="0"/>
          </a:p>
          <a:p>
            <a:pPr marL="285750" lvl="0" indent="-285750" algn="r" rtl="1">
              <a:buClr>
                <a:schemeClr val="bg1"/>
              </a:buClr>
              <a:buFont typeface="Arial" panose="020B0604020202020204" pitchFamily="34" charset="0"/>
              <a:buChar char="•"/>
            </a:pPr>
            <a:r>
              <a:rPr lang="ar-SA" b="1" dirty="0"/>
              <a:t>استعرضنا إجراءات التقاضي الخاصة بكل منها</a:t>
            </a:r>
            <a:r>
              <a:rPr lang="en-US" b="1" dirty="0"/>
              <a:t>.</a:t>
            </a:r>
            <a:endParaRPr lang="en-GB" dirty="0"/>
          </a:p>
          <a:p>
            <a:pPr marL="285750" lvl="0" indent="-285750" algn="r" rtl="1">
              <a:buClr>
                <a:schemeClr val="bg1"/>
              </a:buClr>
              <a:buFont typeface="Arial" panose="020B0604020202020204" pitchFamily="34" charset="0"/>
              <a:buChar char="•"/>
            </a:pPr>
            <a:r>
              <a:rPr lang="ar-SA" b="1" dirty="0"/>
              <a:t>أدركنا أهمية التخصص والدقة في التعامل مع هذه الهيئات واللجان</a:t>
            </a:r>
            <a:r>
              <a:rPr lang="en-US" b="1" dirty="0"/>
              <a:t>.</a:t>
            </a:r>
            <a:endParaRPr lang="en-GB" dirty="0"/>
          </a:p>
        </p:txBody>
      </p:sp>
      <p:grpSp>
        <p:nvGrpSpPr>
          <p:cNvPr id="58" name="Group 57">
            <a:extLst>
              <a:ext uri="{FF2B5EF4-FFF2-40B4-BE49-F238E27FC236}">
                <a16:creationId xmlns:a16="http://schemas.microsoft.com/office/drawing/2014/main" id="{EB95C8DD-458F-45F9-8281-07A42C336B2E}"/>
              </a:ext>
            </a:extLst>
          </p:cNvPr>
          <p:cNvGrpSpPr/>
          <p:nvPr/>
        </p:nvGrpSpPr>
        <p:grpSpPr>
          <a:xfrm>
            <a:off x="849643" y="2614656"/>
            <a:ext cx="3290888" cy="4044683"/>
            <a:chOff x="1114247" y="1961702"/>
            <a:chExt cx="3290888" cy="4044683"/>
          </a:xfrm>
          <a:effectLst>
            <a:outerShdw blurRad="381000" dir="18900000" sy="23000" kx="-1200000" algn="bl" rotWithShape="0">
              <a:prstClr val="black">
                <a:alpha val="20000"/>
              </a:prstClr>
            </a:outerShdw>
          </a:effectLst>
        </p:grpSpPr>
        <p:sp>
          <p:nvSpPr>
            <p:cNvPr id="59" name="Freeform 19">
              <a:extLst>
                <a:ext uri="{FF2B5EF4-FFF2-40B4-BE49-F238E27FC236}">
                  <a16:creationId xmlns:a16="http://schemas.microsoft.com/office/drawing/2014/main" id="{46863C1C-C1AF-42CF-A2FB-D918A70A58DC}"/>
                </a:ext>
              </a:extLst>
            </p:cNvPr>
            <p:cNvSpPr>
              <a:spLocks/>
            </p:cNvSpPr>
            <p:nvPr/>
          </p:nvSpPr>
          <p:spPr bwMode="auto">
            <a:xfrm>
              <a:off x="1114247" y="4763372"/>
              <a:ext cx="1647825" cy="1243013"/>
            </a:xfrm>
            <a:custGeom>
              <a:avLst/>
              <a:gdLst>
                <a:gd name="T0" fmla="*/ 1038 w 1038"/>
                <a:gd name="T1" fmla="*/ 783 h 783"/>
                <a:gd name="T2" fmla="*/ 0 w 1038"/>
                <a:gd name="T3" fmla="*/ 488 h 783"/>
                <a:gd name="T4" fmla="*/ 0 w 1038"/>
                <a:gd name="T5" fmla="*/ 0 h 783"/>
                <a:gd name="T6" fmla="*/ 1038 w 1038"/>
                <a:gd name="T7" fmla="*/ 294 h 783"/>
                <a:gd name="T8" fmla="*/ 1038 w 1038"/>
                <a:gd name="T9" fmla="*/ 783 h 783"/>
              </a:gdLst>
              <a:ahLst/>
              <a:cxnLst>
                <a:cxn ang="0">
                  <a:pos x="T0" y="T1"/>
                </a:cxn>
                <a:cxn ang="0">
                  <a:pos x="T2" y="T3"/>
                </a:cxn>
                <a:cxn ang="0">
                  <a:pos x="T4" y="T5"/>
                </a:cxn>
                <a:cxn ang="0">
                  <a:pos x="T6" y="T7"/>
                </a:cxn>
                <a:cxn ang="0">
                  <a:pos x="T8" y="T9"/>
                </a:cxn>
              </a:cxnLst>
              <a:rect l="0" t="0" r="r" b="b"/>
              <a:pathLst>
                <a:path w="1038" h="783">
                  <a:moveTo>
                    <a:pt x="1038" y="783"/>
                  </a:moveTo>
                  <a:lnTo>
                    <a:pt x="0" y="488"/>
                  </a:lnTo>
                  <a:lnTo>
                    <a:pt x="0" y="0"/>
                  </a:lnTo>
                  <a:lnTo>
                    <a:pt x="1038" y="294"/>
                  </a:lnTo>
                  <a:lnTo>
                    <a:pt x="1038" y="783"/>
                  </a:lnTo>
                  <a:close/>
                </a:path>
              </a:pathLst>
            </a:custGeom>
            <a:solidFill>
              <a:srgbClr val="9A0000"/>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0">
              <a:extLst>
                <a:ext uri="{FF2B5EF4-FFF2-40B4-BE49-F238E27FC236}">
                  <a16:creationId xmlns:a16="http://schemas.microsoft.com/office/drawing/2014/main" id="{947EFDFE-C681-4ADA-B8A2-1C4E61E366FA}"/>
                </a:ext>
              </a:extLst>
            </p:cNvPr>
            <p:cNvSpPr>
              <a:spLocks/>
            </p:cNvSpPr>
            <p:nvPr/>
          </p:nvSpPr>
          <p:spPr bwMode="auto">
            <a:xfrm>
              <a:off x="2758897" y="4763372"/>
              <a:ext cx="1646238" cy="1243013"/>
            </a:xfrm>
            <a:custGeom>
              <a:avLst/>
              <a:gdLst>
                <a:gd name="T0" fmla="*/ 1037 w 1037"/>
                <a:gd name="T1" fmla="*/ 488 h 783"/>
                <a:gd name="T2" fmla="*/ 0 w 1037"/>
                <a:gd name="T3" fmla="*/ 783 h 783"/>
                <a:gd name="T4" fmla="*/ 0 w 1037"/>
                <a:gd name="T5" fmla="*/ 294 h 783"/>
                <a:gd name="T6" fmla="*/ 1037 w 1037"/>
                <a:gd name="T7" fmla="*/ 0 h 783"/>
                <a:gd name="T8" fmla="*/ 1037 w 1037"/>
                <a:gd name="T9" fmla="*/ 488 h 783"/>
              </a:gdLst>
              <a:ahLst/>
              <a:cxnLst>
                <a:cxn ang="0">
                  <a:pos x="T0" y="T1"/>
                </a:cxn>
                <a:cxn ang="0">
                  <a:pos x="T2" y="T3"/>
                </a:cxn>
                <a:cxn ang="0">
                  <a:pos x="T4" y="T5"/>
                </a:cxn>
                <a:cxn ang="0">
                  <a:pos x="T6" y="T7"/>
                </a:cxn>
                <a:cxn ang="0">
                  <a:pos x="T8" y="T9"/>
                </a:cxn>
              </a:cxnLst>
              <a:rect l="0" t="0" r="r" b="b"/>
              <a:pathLst>
                <a:path w="1037" h="783">
                  <a:moveTo>
                    <a:pt x="1037" y="488"/>
                  </a:moveTo>
                  <a:lnTo>
                    <a:pt x="0" y="783"/>
                  </a:lnTo>
                  <a:lnTo>
                    <a:pt x="0" y="294"/>
                  </a:lnTo>
                  <a:lnTo>
                    <a:pt x="1037" y="0"/>
                  </a:lnTo>
                  <a:lnTo>
                    <a:pt x="1037" y="488"/>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1">
              <a:extLst>
                <a:ext uri="{FF2B5EF4-FFF2-40B4-BE49-F238E27FC236}">
                  <a16:creationId xmlns:a16="http://schemas.microsoft.com/office/drawing/2014/main" id="{E6AB2624-77FD-4A92-918E-BD8540B0A4CF}"/>
                </a:ext>
              </a:extLst>
            </p:cNvPr>
            <p:cNvSpPr>
              <a:spLocks/>
            </p:cNvSpPr>
            <p:nvPr/>
          </p:nvSpPr>
          <p:spPr bwMode="auto">
            <a:xfrm>
              <a:off x="1114247" y="4285534"/>
              <a:ext cx="3290888" cy="944563"/>
            </a:xfrm>
            <a:custGeom>
              <a:avLst/>
              <a:gdLst>
                <a:gd name="T0" fmla="*/ 2073 w 2073"/>
                <a:gd name="T1" fmla="*/ 301 h 595"/>
                <a:gd name="T2" fmla="*/ 1036 w 2073"/>
                <a:gd name="T3" fmla="*/ 595 h 595"/>
                <a:gd name="T4" fmla="*/ 0 w 2073"/>
                <a:gd name="T5" fmla="*/ 301 h 595"/>
                <a:gd name="T6" fmla="*/ 0 w 2073"/>
                <a:gd name="T7" fmla="*/ 295 h 595"/>
                <a:gd name="T8" fmla="*/ 1038 w 2073"/>
                <a:gd name="T9" fmla="*/ 0 h 595"/>
                <a:gd name="T10" fmla="*/ 2073 w 2073"/>
                <a:gd name="T11" fmla="*/ 295 h 595"/>
                <a:gd name="T12" fmla="*/ 2073 w 2073"/>
                <a:gd name="T13" fmla="*/ 301 h 595"/>
              </a:gdLst>
              <a:ahLst/>
              <a:cxnLst>
                <a:cxn ang="0">
                  <a:pos x="T0" y="T1"/>
                </a:cxn>
                <a:cxn ang="0">
                  <a:pos x="T2" y="T3"/>
                </a:cxn>
                <a:cxn ang="0">
                  <a:pos x="T4" y="T5"/>
                </a:cxn>
                <a:cxn ang="0">
                  <a:pos x="T6" y="T7"/>
                </a:cxn>
                <a:cxn ang="0">
                  <a:pos x="T8" y="T9"/>
                </a:cxn>
                <a:cxn ang="0">
                  <a:pos x="T10" y="T11"/>
                </a:cxn>
                <a:cxn ang="0">
                  <a:pos x="T12" y="T13"/>
                </a:cxn>
              </a:cxnLst>
              <a:rect l="0" t="0" r="r" b="b"/>
              <a:pathLst>
                <a:path w="2073" h="595">
                  <a:moveTo>
                    <a:pt x="2073" y="301"/>
                  </a:moveTo>
                  <a:lnTo>
                    <a:pt x="1036" y="595"/>
                  </a:lnTo>
                  <a:lnTo>
                    <a:pt x="0" y="301"/>
                  </a:lnTo>
                  <a:lnTo>
                    <a:pt x="0" y="295"/>
                  </a:lnTo>
                  <a:lnTo>
                    <a:pt x="1038" y="0"/>
                  </a:lnTo>
                  <a:lnTo>
                    <a:pt x="2073" y="295"/>
                  </a:lnTo>
                  <a:lnTo>
                    <a:pt x="2073" y="301"/>
                  </a:lnTo>
                  <a:close/>
                </a:path>
              </a:pathLst>
            </a:custGeom>
            <a:solidFill>
              <a:srgbClr val="9A0000"/>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2">
              <a:extLst>
                <a:ext uri="{FF2B5EF4-FFF2-40B4-BE49-F238E27FC236}">
                  <a16:creationId xmlns:a16="http://schemas.microsoft.com/office/drawing/2014/main" id="{B743D744-2DAF-4E6A-9866-E823ED9E78E6}"/>
                </a:ext>
              </a:extLst>
            </p:cNvPr>
            <p:cNvSpPr>
              <a:spLocks/>
            </p:cNvSpPr>
            <p:nvPr/>
          </p:nvSpPr>
          <p:spPr bwMode="auto">
            <a:xfrm>
              <a:off x="1503185" y="4118847"/>
              <a:ext cx="1255713" cy="949325"/>
            </a:xfrm>
            <a:custGeom>
              <a:avLst/>
              <a:gdLst>
                <a:gd name="T0" fmla="*/ 791 w 791"/>
                <a:gd name="T1" fmla="*/ 598 h 598"/>
                <a:gd name="T2" fmla="*/ 0 w 791"/>
                <a:gd name="T3" fmla="*/ 373 h 598"/>
                <a:gd name="T4" fmla="*/ 0 w 791"/>
                <a:gd name="T5" fmla="*/ 0 h 598"/>
                <a:gd name="T6" fmla="*/ 791 w 791"/>
                <a:gd name="T7" fmla="*/ 224 h 598"/>
                <a:gd name="T8" fmla="*/ 791 w 791"/>
                <a:gd name="T9" fmla="*/ 598 h 598"/>
              </a:gdLst>
              <a:ahLst/>
              <a:cxnLst>
                <a:cxn ang="0">
                  <a:pos x="T0" y="T1"/>
                </a:cxn>
                <a:cxn ang="0">
                  <a:pos x="T2" y="T3"/>
                </a:cxn>
                <a:cxn ang="0">
                  <a:pos x="T4" y="T5"/>
                </a:cxn>
                <a:cxn ang="0">
                  <a:pos x="T6" y="T7"/>
                </a:cxn>
                <a:cxn ang="0">
                  <a:pos x="T8" y="T9"/>
                </a:cxn>
              </a:cxnLst>
              <a:rect l="0" t="0" r="r" b="b"/>
              <a:pathLst>
                <a:path w="791" h="598">
                  <a:moveTo>
                    <a:pt x="791" y="598"/>
                  </a:moveTo>
                  <a:lnTo>
                    <a:pt x="0" y="373"/>
                  </a:lnTo>
                  <a:lnTo>
                    <a:pt x="0" y="0"/>
                  </a:lnTo>
                  <a:lnTo>
                    <a:pt x="791" y="224"/>
                  </a:lnTo>
                  <a:lnTo>
                    <a:pt x="791" y="598"/>
                  </a:lnTo>
                  <a:close/>
                </a:path>
              </a:pathLst>
            </a:custGeom>
            <a:solidFill>
              <a:srgbClr val="CE7718"/>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23">
              <a:extLst>
                <a:ext uri="{FF2B5EF4-FFF2-40B4-BE49-F238E27FC236}">
                  <a16:creationId xmlns:a16="http://schemas.microsoft.com/office/drawing/2014/main" id="{90307D7D-D8C8-4B83-BDFD-7E8E18227762}"/>
                </a:ext>
              </a:extLst>
            </p:cNvPr>
            <p:cNvSpPr>
              <a:spLocks/>
            </p:cNvSpPr>
            <p:nvPr/>
          </p:nvSpPr>
          <p:spPr bwMode="auto">
            <a:xfrm>
              <a:off x="2758897" y="4118847"/>
              <a:ext cx="1257300" cy="949325"/>
            </a:xfrm>
            <a:custGeom>
              <a:avLst/>
              <a:gdLst>
                <a:gd name="T0" fmla="*/ 792 w 792"/>
                <a:gd name="T1" fmla="*/ 373 h 598"/>
                <a:gd name="T2" fmla="*/ 0 w 792"/>
                <a:gd name="T3" fmla="*/ 598 h 598"/>
                <a:gd name="T4" fmla="*/ 0 w 792"/>
                <a:gd name="T5" fmla="*/ 224 h 598"/>
                <a:gd name="T6" fmla="*/ 792 w 792"/>
                <a:gd name="T7" fmla="*/ 0 h 598"/>
                <a:gd name="T8" fmla="*/ 792 w 792"/>
                <a:gd name="T9" fmla="*/ 373 h 598"/>
              </a:gdLst>
              <a:ahLst/>
              <a:cxnLst>
                <a:cxn ang="0">
                  <a:pos x="T0" y="T1"/>
                </a:cxn>
                <a:cxn ang="0">
                  <a:pos x="T2" y="T3"/>
                </a:cxn>
                <a:cxn ang="0">
                  <a:pos x="T4" y="T5"/>
                </a:cxn>
                <a:cxn ang="0">
                  <a:pos x="T6" y="T7"/>
                </a:cxn>
                <a:cxn ang="0">
                  <a:pos x="T8" y="T9"/>
                </a:cxn>
              </a:cxnLst>
              <a:rect l="0" t="0" r="r" b="b"/>
              <a:pathLst>
                <a:path w="792" h="598">
                  <a:moveTo>
                    <a:pt x="792" y="373"/>
                  </a:moveTo>
                  <a:lnTo>
                    <a:pt x="0" y="598"/>
                  </a:lnTo>
                  <a:lnTo>
                    <a:pt x="0" y="224"/>
                  </a:lnTo>
                  <a:lnTo>
                    <a:pt x="792" y="0"/>
                  </a:lnTo>
                  <a:lnTo>
                    <a:pt x="792" y="37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24">
              <a:extLst>
                <a:ext uri="{FF2B5EF4-FFF2-40B4-BE49-F238E27FC236}">
                  <a16:creationId xmlns:a16="http://schemas.microsoft.com/office/drawing/2014/main" id="{073C8CD5-C72A-4021-90F7-73D3CB87C099}"/>
                </a:ext>
              </a:extLst>
            </p:cNvPr>
            <p:cNvSpPr>
              <a:spLocks/>
            </p:cNvSpPr>
            <p:nvPr/>
          </p:nvSpPr>
          <p:spPr bwMode="auto">
            <a:xfrm>
              <a:off x="1503185" y="3753722"/>
              <a:ext cx="2513013" cy="720725"/>
            </a:xfrm>
            <a:custGeom>
              <a:avLst/>
              <a:gdLst>
                <a:gd name="T0" fmla="*/ 1583 w 1583"/>
                <a:gd name="T1" fmla="*/ 230 h 454"/>
                <a:gd name="T2" fmla="*/ 791 w 1583"/>
                <a:gd name="T3" fmla="*/ 454 h 454"/>
                <a:gd name="T4" fmla="*/ 0 w 1583"/>
                <a:gd name="T5" fmla="*/ 230 h 454"/>
                <a:gd name="T6" fmla="*/ 0 w 1583"/>
                <a:gd name="T7" fmla="*/ 225 h 454"/>
                <a:gd name="T8" fmla="*/ 791 w 1583"/>
                <a:gd name="T9" fmla="*/ 0 h 454"/>
                <a:gd name="T10" fmla="*/ 1583 w 1583"/>
                <a:gd name="T11" fmla="*/ 225 h 454"/>
                <a:gd name="T12" fmla="*/ 1583 w 1583"/>
                <a:gd name="T13" fmla="*/ 230 h 454"/>
              </a:gdLst>
              <a:ahLst/>
              <a:cxnLst>
                <a:cxn ang="0">
                  <a:pos x="T0" y="T1"/>
                </a:cxn>
                <a:cxn ang="0">
                  <a:pos x="T2" y="T3"/>
                </a:cxn>
                <a:cxn ang="0">
                  <a:pos x="T4" y="T5"/>
                </a:cxn>
                <a:cxn ang="0">
                  <a:pos x="T6" y="T7"/>
                </a:cxn>
                <a:cxn ang="0">
                  <a:pos x="T8" y="T9"/>
                </a:cxn>
                <a:cxn ang="0">
                  <a:pos x="T10" y="T11"/>
                </a:cxn>
                <a:cxn ang="0">
                  <a:pos x="T12" y="T13"/>
                </a:cxn>
              </a:cxnLst>
              <a:rect l="0" t="0" r="r" b="b"/>
              <a:pathLst>
                <a:path w="1583" h="454">
                  <a:moveTo>
                    <a:pt x="1583" y="230"/>
                  </a:moveTo>
                  <a:lnTo>
                    <a:pt x="791" y="454"/>
                  </a:lnTo>
                  <a:lnTo>
                    <a:pt x="0" y="230"/>
                  </a:lnTo>
                  <a:lnTo>
                    <a:pt x="0" y="225"/>
                  </a:lnTo>
                  <a:lnTo>
                    <a:pt x="791" y="0"/>
                  </a:lnTo>
                  <a:lnTo>
                    <a:pt x="1583" y="225"/>
                  </a:lnTo>
                  <a:lnTo>
                    <a:pt x="1583" y="23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25">
              <a:extLst>
                <a:ext uri="{FF2B5EF4-FFF2-40B4-BE49-F238E27FC236}">
                  <a16:creationId xmlns:a16="http://schemas.microsoft.com/office/drawing/2014/main" id="{A3F338F1-4715-4F6F-A80F-DCEED042F25C}"/>
                </a:ext>
              </a:extLst>
            </p:cNvPr>
            <p:cNvSpPr>
              <a:spLocks/>
            </p:cNvSpPr>
            <p:nvPr/>
          </p:nvSpPr>
          <p:spPr bwMode="auto">
            <a:xfrm>
              <a:off x="1809572" y="3602909"/>
              <a:ext cx="957263" cy="722313"/>
            </a:xfrm>
            <a:custGeom>
              <a:avLst/>
              <a:gdLst>
                <a:gd name="T0" fmla="*/ 603 w 603"/>
                <a:gd name="T1" fmla="*/ 455 h 455"/>
                <a:gd name="T2" fmla="*/ 0 w 603"/>
                <a:gd name="T3" fmla="*/ 284 h 455"/>
                <a:gd name="T4" fmla="*/ 0 w 603"/>
                <a:gd name="T5" fmla="*/ 0 h 455"/>
                <a:gd name="T6" fmla="*/ 603 w 603"/>
                <a:gd name="T7" fmla="*/ 171 h 455"/>
                <a:gd name="T8" fmla="*/ 603 w 603"/>
                <a:gd name="T9" fmla="*/ 455 h 455"/>
              </a:gdLst>
              <a:ahLst/>
              <a:cxnLst>
                <a:cxn ang="0">
                  <a:pos x="T0" y="T1"/>
                </a:cxn>
                <a:cxn ang="0">
                  <a:pos x="T2" y="T3"/>
                </a:cxn>
                <a:cxn ang="0">
                  <a:pos x="T4" y="T5"/>
                </a:cxn>
                <a:cxn ang="0">
                  <a:pos x="T6" y="T7"/>
                </a:cxn>
                <a:cxn ang="0">
                  <a:pos x="T8" y="T9"/>
                </a:cxn>
              </a:cxnLst>
              <a:rect l="0" t="0" r="r" b="b"/>
              <a:pathLst>
                <a:path w="603" h="455">
                  <a:moveTo>
                    <a:pt x="603" y="455"/>
                  </a:moveTo>
                  <a:lnTo>
                    <a:pt x="0" y="284"/>
                  </a:lnTo>
                  <a:lnTo>
                    <a:pt x="0" y="0"/>
                  </a:lnTo>
                  <a:lnTo>
                    <a:pt x="603" y="171"/>
                  </a:lnTo>
                  <a:lnTo>
                    <a:pt x="603" y="45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26">
              <a:extLst>
                <a:ext uri="{FF2B5EF4-FFF2-40B4-BE49-F238E27FC236}">
                  <a16:creationId xmlns:a16="http://schemas.microsoft.com/office/drawing/2014/main" id="{0B8527C3-5CF9-433A-A330-67ABD9F5F0ED}"/>
                </a:ext>
              </a:extLst>
            </p:cNvPr>
            <p:cNvSpPr>
              <a:spLocks/>
            </p:cNvSpPr>
            <p:nvPr/>
          </p:nvSpPr>
          <p:spPr bwMode="auto">
            <a:xfrm>
              <a:off x="2765247" y="3602909"/>
              <a:ext cx="957263" cy="722313"/>
            </a:xfrm>
            <a:custGeom>
              <a:avLst/>
              <a:gdLst>
                <a:gd name="T0" fmla="*/ 603 w 603"/>
                <a:gd name="T1" fmla="*/ 284 h 455"/>
                <a:gd name="T2" fmla="*/ 0 w 603"/>
                <a:gd name="T3" fmla="*/ 455 h 455"/>
                <a:gd name="T4" fmla="*/ 0 w 603"/>
                <a:gd name="T5" fmla="*/ 171 h 455"/>
                <a:gd name="T6" fmla="*/ 603 w 603"/>
                <a:gd name="T7" fmla="*/ 0 h 455"/>
                <a:gd name="T8" fmla="*/ 603 w 603"/>
                <a:gd name="T9" fmla="*/ 284 h 455"/>
              </a:gdLst>
              <a:ahLst/>
              <a:cxnLst>
                <a:cxn ang="0">
                  <a:pos x="T0" y="T1"/>
                </a:cxn>
                <a:cxn ang="0">
                  <a:pos x="T2" y="T3"/>
                </a:cxn>
                <a:cxn ang="0">
                  <a:pos x="T4" y="T5"/>
                </a:cxn>
                <a:cxn ang="0">
                  <a:pos x="T6" y="T7"/>
                </a:cxn>
                <a:cxn ang="0">
                  <a:pos x="T8" y="T9"/>
                </a:cxn>
              </a:cxnLst>
              <a:rect l="0" t="0" r="r" b="b"/>
              <a:pathLst>
                <a:path w="603" h="455">
                  <a:moveTo>
                    <a:pt x="603" y="284"/>
                  </a:moveTo>
                  <a:lnTo>
                    <a:pt x="0" y="455"/>
                  </a:lnTo>
                  <a:lnTo>
                    <a:pt x="0" y="171"/>
                  </a:lnTo>
                  <a:lnTo>
                    <a:pt x="603" y="0"/>
                  </a:lnTo>
                  <a:lnTo>
                    <a:pt x="603" y="2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7">
              <a:extLst>
                <a:ext uri="{FF2B5EF4-FFF2-40B4-BE49-F238E27FC236}">
                  <a16:creationId xmlns:a16="http://schemas.microsoft.com/office/drawing/2014/main" id="{8B234E6A-D875-4711-B089-BB5EC679FC6F}"/>
                </a:ext>
              </a:extLst>
            </p:cNvPr>
            <p:cNvSpPr>
              <a:spLocks/>
            </p:cNvSpPr>
            <p:nvPr/>
          </p:nvSpPr>
          <p:spPr bwMode="auto">
            <a:xfrm>
              <a:off x="1809572" y="3325097"/>
              <a:ext cx="1912938" cy="549275"/>
            </a:xfrm>
            <a:custGeom>
              <a:avLst/>
              <a:gdLst>
                <a:gd name="T0" fmla="*/ 1205 w 1205"/>
                <a:gd name="T1" fmla="*/ 175 h 346"/>
                <a:gd name="T2" fmla="*/ 602 w 1205"/>
                <a:gd name="T3" fmla="*/ 346 h 346"/>
                <a:gd name="T4" fmla="*/ 0 w 1205"/>
                <a:gd name="T5" fmla="*/ 175 h 346"/>
                <a:gd name="T6" fmla="*/ 0 w 1205"/>
                <a:gd name="T7" fmla="*/ 171 h 346"/>
                <a:gd name="T8" fmla="*/ 603 w 1205"/>
                <a:gd name="T9" fmla="*/ 0 h 346"/>
                <a:gd name="T10" fmla="*/ 1205 w 1205"/>
                <a:gd name="T11" fmla="*/ 171 h 346"/>
                <a:gd name="T12" fmla="*/ 1205 w 1205"/>
                <a:gd name="T13" fmla="*/ 175 h 346"/>
              </a:gdLst>
              <a:ahLst/>
              <a:cxnLst>
                <a:cxn ang="0">
                  <a:pos x="T0" y="T1"/>
                </a:cxn>
                <a:cxn ang="0">
                  <a:pos x="T2" y="T3"/>
                </a:cxn>
                <a:cxn ang="0">
                  <a:pos x="T4" y="T5"/>
                </a:cxn>
                <a:cxn ang="0">
                  <a:pos x="T6" y="T7"/>
                </a:cxn>
                <a:cxn ang="0">
                  <a:pos x="T8" y="T9"/>
                </a:cxn>
                <a:cxn ang="0">
                  <a:pos x="T10" y="T11"/>
                </a:cxn>
                <a:cxn ang="0">
                  <a:pos x="T12" y="T13"/>
                </a:cxn>
              </a:cxnLst>
              <a:rect l="0" t="0" r="r" b="b"/>
              <a:pathLst>
                <a:path w="1205" h="346">
                  <a:moveTo>
                    <a:pt x="1205" y="175"/>
                  </a:moveTo>
                  <a:lnTo>
                    <a:pt x="602" y="346"/>
                  </a:lnTo>
                  <a:lnTo>
                    <a:pt x="0" y="175"/>
                  </a:lnTo>
                  <a:lnTo>
                    <a:pt x="0" y="171"/>
                  </a:lnTo>
                  <a:lnTo>
                    <a:pt x="603" y="0"/>
                  </a:lnTo>
                  <a:lnTo>
                    <a:pt x="1205" y="171"/>
                  </a:lnTo>
                  <a:lnTo>
                    <a:pt x="1205" y="175"/>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8">
              <a:extLst>
                <a:ext uri="{FF2B5EF4-FFF2-40B4-BE49-F238E27FC236}">
                  <a16:creationId xmlns:a16="http://schemas.microsoft.com/office/drawing/2014/main" id="{4BE62D2D-861C-4EAA-8E11-0E3915A7D82A}"/>
                </a:ext>
              </a:extLst>
            </p:cNvPr>
            <p:cNvSpPr>
              <a:spLocks/>
            </p:cNvSpPr>
            <p:nvPr/>
          </p:nvSpPr>
          <p:spPr bwMode="auto">
            <a:xfrm>
              <a:off x="2090560" y="3233022"/>
              <a:ext cx="676275" cy="509588"/>
            </a:xfrm>
            <a:custGeom>
              <a:avLst/>
              <a:gdLst>
                <a:gd name="T0" fmla="*/ 426 w 426"/>
                <a:gd name="T1" fmla="*/ 321 h 321"/>
                <a:gd name="T2" fmla="*/ 0 w 426"/>
                <a:gd name="T3" fmla="*/ 201 h 321"/>
                <a:gd name="T4" fmla="*/ 0 w 426"/>
                <a:gd name="T5" fmla="*/ 0 h 321"/>
                <a:gd name="T6" fmla="*/ 426 w 426"/>
                <a:gd name="T7" fmla="*/ 121 h 321"/>
                <a:gd name="T8" fmla="*/ 426 w 426"/>
                <a:gd name="T9" fmla="*/ 321 h 321"/>
              </a:gdLst>
              <a:ahLst/>
              <a:cxnLst>
                <a:cxn ang="0">
                  <a:pos x="T0" y="T1"/>
                </a:cxn>
                <a:cxn ang="0">
                  <a:pos x="T2" y="T3"/>
                </a:cxn>
                <a:cxn ang="0">
                  <a:pos x="T4" y="T5"/>
                </a:cxn>
                <a:cxn ang="0">
                  <a:pos x="T6" y="T7"/>
                </a:cxn>
                <a:cxn ang="0">
                  <a:pos x="T8" y="T9"/>
                </a:cxn>
              </a:cxnLst>
              <a:rect l="0" t="0" r="r" b="b"/>
              <a:pathLst>
                <a:path w="426" h="321">
                  <a:moveTo>
                    <a:pt x="426" y="321"/>
                  </a:moveTo>
                  <a:lnTo>
                    <a:pt x="0" y="201"/>
                  </a:lnTo>
                  <a:lnTo>
                    <a:pt x="0" y="0"/>
                  </a:lnTo>
                  <a:lnTo>
                    <a:pt x="426" y="121"/>
                  </a:lnTo>
                  <a:lnTo>
                    <a:pt x="426" y="321"/>
                  </a:lnTo>
                  <a:close/>
                </a:path>
              </a:pathLst>
            </a:custGeom>
            <a:solidFill>
              <a:srgbClr val="16745A"/>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9">
              <a:extLst>
                <a:ext uri="{FF2B5EF4-FFF2-40B4-BE49-F238E27FC236}">
                  <a16:creationId xmlns:a16="http://schemas.microsoft.com/office/drawing/2014/main" id="{97B7A55D-472E-4A56-82E2-D85A47AD5C2D}"/>
                </a:ext>
              </a:extLst>
            </p:cNvPr>
            <p:cNvSpPr>
              <a:spLocks/>
            </p:cNvSpPr>
            <p:nvPr/>
          </p:nvSpPr>
          <p:spPr bwMode="auto">
            <a:xfrm>
              <a:off x="2766835" y="3233022"/>
              <a:ext cx="674688" cy="509588"/>
            </a:xfrm>
            <a:custGeom>
              <a:avLst/>
              <a:gdLst>
                <a:gd name="T0" fmla="*/ 425 w 425"/>
                <a:gd name="T1" fmla="*/ 201 h 321"/>
                <a:gd name="T2" fmla="*/ 0 w 425"/>
                <a:gd name="T3" fmla="*/ 321 h 321"/>
                <a:gd name="T4" fmla="*/ 0 w 425"/>
                <a:gd name="T5" fmla="*/ 121 h 321"/>
                <a:gd name="T6" fmla="*/ 425 w 425"/>
                <a:gd name="T7" fmla="*/ 0 h 321"/>
                <a:gd name="T8" fmla="*/ 425 w 425"/>
                <a:gd name="T9" fmla="*/ 201 h 321"/>
              </a:gdLst>
              <a:ahLst/>
              <a:cxnLst>
                <a:cxn ang="0">
                  <a:pos x="T0" y="T1"/>
                </a:cxn>
                <a:cxn ang="0">
                  <a:pos x="T2" y="T3"/>
                </a:cxn>
                <a:cxn ang="0">
                  <a:pos x="T4" y="T5"/>
                </a:cxn>
                <a:cxn ang="0">
                  <a:pos x="T6" y="T7"/>
                </a:cxn>
                <a:cxn ang="0">
                  <a:pos x="T8" y="T9"/>
                </a:cxn>
              </a:cxnLst>
              <a:rect l="0" t="0" r="r" b="b"/>
              <a:pathLst>
                <a:path w="425" h="321">
                  <a:moveTo>
                    <a:pt x="425" y="201"/>
                  </a:moveTo>
                  <a:lnTo>
                    <a:pt x="0" y="321"/>
                  </a:lnTo>
                  <a:lnTo>
                    <a:pt x="0" y="121"/>
                  </a:lnTo>
                  <a:lnTo>
                    <a:pt x="425" y="0"/>
                  </a:lnTo>
                  <a:lnTo>
                    <a:pt x="425" y="20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0">
              <a:extLst>
                <a:ext uri="{FF2B5EF4-FFF2-40B4-BE49-F238E27FC236}">
                  <a16:creationId xmlns:a16="http://schemas.microsoft.com/office/drawing/2014/main" id="{26F0EAD5-5413-4A7D-9768-B34E2EBB9DDF}"/>
                </a:ext>
              </a:extLst>
            </p:cNvPr>
            <p:cNvSpPr>
              <a:spLocks/>
            </p:cNvSpPr>
            <p:nvPr/>
          </p:nvSpPr>
          <p:spPr bwMode="auto">
            <a:xfrm>
              <a:off x="2090560" y="3037759"/>
              <a:ext cx="1350963" cy="387350"/>
            </a:xfrm>
            <a:custGeom>
              <a:avLst/>
              <a:gdLst>
                <a:gd name="T0" fmla="*/ 851 w 851"/>
                <a:gd name="T1" fmla="*/ 123 h 244"/>
                <a:gd name="T2" fmla="*/ 426 w 851"/>
                <a:gd name="T3" fmla="*/ 244 h 244"/>
                <a:gd name="T4" fmla="*/ 0 w 851"/>
                <a:gd name="T5" fmla="*/ 123 h 244"/>
                <a:gd name="T6" fmla="*/ 0 w 851"/>
                <a:gd name="T7" fmla="*/ 120 h 244"/>
                <a:gd name="T8" fmla="*/ 426 w 851"/>
                <a:gd name="T9" fmla="*/ 0 h 244"/>
                <a:gd name="T10" fmla="*/ 851 w 851"/>
                <a:gd name="T11" fmla="*/ 120 h 244"/>
                <a:gd name="T12" fmla="*/ 851 w 851"/>
                <a:gd name="T13" fmla="*/ 123 h 244"/>
              </a:gdLst>
              <a:ahLst/>
              <a:cxnLst>
                <a:cxn ang="0">
                  <a:pos x="T0" y="T1"/>
                </a:cxn>
                <a:cxn ang="0">
                  <a:pos x="T2" y="T3"/>
                </a:cxn>
                <a:cxn ang="0">
                  <a:pos x="T4" y="T5"/>
                </a:cxn>
                <a:cxn ang="0">
                  <a:pos x="T6" y="T7"/>
                </a:cxn>
                <a:cxn ang="0">
                  <a:pos x="T8" y="T9"/>
                </a:cxn>
                <a:cxn ang="0">
                  <a:pos x="T10" y="T11"/>
                </a:cxn>
                <a:cxn ang="0">
                  <a:pos x="T12" y="T13"/>
                </a:cxn>
              </a:cxnLst>
              <a:rect l="0" t="0" r="r" b="b"/>
              <a:pathLst>
                <a:path w="851" h="244">
                  <a:moveTo>
                    <a:pt x="851" y="123"/>
                  </a:moveTo>
                  <a:lnTo>
                    <a:pt x="426" y="244"/>
                  </a:lnTo>
                  <a:lnTo>
                    <a:pt x="0" y="123"/>
                  </a:lnTo>
                  <a:lnTo>
                    <a:pt x="0" y="120"/>
                  </a:lnTo>
                  <a:lnTo>
                    <a:pt x="426" y="0"/>
                  </a:lnTo>
                  <a:lnTo>
                    <a:pt x="851" y="120"/>
                  </a:lnTo>
                  <a:lnTo>
                    <a:pt x="851" y="12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1" name="Group 70">
              <a:extLst>
                <a:ext uri="{FF2B5EF4-FFF2-40B4-BE49-F238E27FC236}">
                  <a16:creationId xmlns:a16="http://schemas.microsoft.com/office/drawing/2014/main" id="{41F4D12F-14DB-44DA-8B80-B9C0296823F5}"/>
                </a:ext>
              </a:extLst>
            </p:cNvPr>
            <p:cNvGrpSpPr>
              <a:grpSpLocks noChangeAspect="1"/>
            </p:cNvGrpSpPr>
            <p:nvPr/>
          </p:nvGrpSpPr>
          <p:grpSpPr>
            <a:xfrm>
              <a:off x="2536294" y="1961702"/>
              <a:ext cx="445205" cy="1352282"/>
              <a:chOff x="4830763" y="469901"/>
              <a:chExt cx="593725" cy="1803400"/>
            </a:xfrm>
            <a:solidFill>
              <a:schemeClr val="bg1">
                <a:lumMod val="50000"/>
              </a:schemeClr>
            </a:solidFill>
          </p:grpSpPr>
          <p:sp>
            <p:nvSpPr>
              <p:cNvPr id="72" name="Freeform 12">
                <a:extLst>
                  <a:ext uri="{FF2B5EF4-FFF2-40B4-BE49-F238E27FC236}">
                    <a16:creationId xmlns:a16="http://schemas.microsoft.com/office/drawing/2014/main" id="{069384DF-E6CE-4A03-9B0F-925A7C08FBAF}"/>
                  </a:ext>
                </a:extLst>
              </p:cNvPr>
              <p:cNvSpPr>
                <a:spLocks/>
              </p:cNvSpPr>
              <p:nvPr/>
            </p:nvSpPr>
            <p:spPr bwMode="auto">
              <a:xfrm>
                <a:off x="4999038" y="469901"/>
                <a:ext cx="176213" cy="268288"/>
              </a:xfrm>
              <a:custGeom>
                <a:avLst/>
                <a:gdLst>
                  <a:gd name="T0" fmla="*/ 18 w 110"/>
                  <a:gd name="T1" fmla="*/ 157 h 167"/>
                  <a:gd name="T2" fmla="*/ 59 w 110"/>
                  <a:gd name="T3" fmla="*/ 166 h 167"/>
                  <a:gd name="T4" fmla="*/ 81 w 110"/>
                  <a:gd name="T5" fmla="*/ 157 h 167"/>
                  <a:gd name="T6" fmla="*/ 94 w 110"/>
                  <a:gd name="T7" fmla="*/ 148 h 167"/>
                  <a:gd name="T8" fmla="*/ 105 w 110"/>
                  <a:gd name="T9" fmla="*/ 101 h 167"/>
                  <a:gd name="T10" fmla="*/ 110 w 110"/>
                  <a:gd name="T11" fmla="*/ 62 h 167"/>
                  <a:gd name="T12" fmla="*/ 38 w 110"/>
                  <a:gd name="T13" fmla="*/ 9 h 167"/>
                  <a:gd name="T14" fmla="*/ 3 w 110"/>
                  <a:gd name="T15" fmla="*/ 84 h 167"/>
                  <a:gd name="T16" fmla="*/ 8 w 110"/>
                  <a:gd name="T17" fmla="*/ 113 h 167"/>
                  <a:gd name="T18" fmla="*/ 13 w 110"/>
                  <a:gd name="T19" fmla="*/ 125 h 167"/>
                  <a:gd name="T20" fmla="*/ 18 w 110"/>
                  <a:gd name="T21" fmla="*/ 157 h 167"/>
                  <a:gd name="T22" fmla="*/ 18 w 110"/>
                  <a:gd name="T23" fmla="*/ 1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67">
                    <a:moveTo>
                      <a:pt x="18" y="157"/>
                    </a:moveTo>
                    <a:cubicBezTo>
                      <a:pt x="15" y="164"/>
                      <a:pt x="55" y="167"/>
                      <a:pt x="59" y="166"/>
                    </a:cubicBezTo>
                    <a:cubicBezTo>
                      <a:pt x="67" y="164"/>
                      <a:pt x="75" y="161"/>
                      <a:pt x="81" y="157"/>
                    </a:cubicBezTo>
                    <a:cubicBezTo>
                      <a:pt x="85" y="155"/>
                      <a:pt x="90" y="149"/>
                      <a:pt x="94" y="148"/>
                    </a:cubicBezTo>
                    <a:cubicBezTo>
                      <a:pt x="86" y="141"/>
                      <a:pt x="102" y="109"/>
                      <a:pt x="105" y="101"/>
                    </a:cubicBezTo>
                    <a:cubicBezTo>
                      <a:pt x="109" y="88"/>
                      <a:pt x="110" y="76"/>
                      <a:pt x="110" y="62"/>
                    </a:cubicBezTo>
                    <a:cubicBezTo>
                      <a:pt x="108" y="23"/>
                      <a:pt x="77" y="0"/>
                      <a:pt x="38" y="9"/>
                    </a:cubicBezTo>
                    <a:cubicBezTo>
                      <a:pt x="3" y="17"/>
                      <a:pt x="0" y="55"/>
                      <a:pt x="3" y="84"/>
                    </a:cubicBezTo>
                    <a:cubicBezTo>
                      <a:pt x="4" y="94"/>
                      <a:pt x="7" y="103"/>
                      <a:pt x="8" y="113"/>
                    </a:cubicBezTo>
                    <a:cubicBezTo>
                      <a:pt x="8" y="118"/>
                      <a:pt x="10" y="121"/>
                      <a:pt x="13" y="125"/>
                    </a:cubicBezTo>
                    <a:cubicBezTo>
                      <a:pt x="20" y="135"/>
                      <a:pt x="21" y="145"/>
                      <a:pt x="18" y="157"/>
                    </a:cubicBezTo>
                    <a:cubicBezTo>
                      <a:pt x="18" y="157"/>
                      <a:pt x="26" y="131"/>
                      <a:pt x="18" y="1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3">
                <a:extLst>
                  <a:ext uri="{FF2B5EF4-FFF2-40B4-BE49-F238E27FC236}">
                    <a16:creationId xmlns:a16="http://schemas.microsoft.com/office/drawing/2014/main" id="{52724018-6EB8-4DC9-B8F5-D314C02C0D23}"/>
                  </a:ext>
                </a:extLst>
              </p:cNvPr>
              <p:cNvSpPr>
                <a:spLocks/>
              </p:cNvSpPr>
              <p:nvPr/>
            </p:nvSpPr>
            <p:spPr bwMode="auto">
              <a:xfrm>
                <a:off x="4830763" y="715963"/>
                <a:ext cx="593725" cy="1557338"/>
              </a:xfrm>
              <a:custGeom>
                <a:avLst/>
                <a:gdLst>
                  <a:gd name="T0" fmla="*/ 356 w 369"/>
                  <a:gd name="T1" fmla="*/ 203 h 968"/>
                  <a:gd name="T2" fmla="*/ 311 w 369"/>
                  <a:gd name="T3" fmla="*/ 42 h 968"/>
                  <a:gd name="T4" fmla="*/ 282 w 369"/>
                  <a:gd name="T5" fmla="*/ 26 h 968"/>
                  <a:gd name="T6" fmla="*/ 193 w 369"/>
                  <a:gd name="T7" fmla="*/ 47 h 968"/>
                  <a:gd name="T8" fmla="*/ 211 w 369"/>
                  <a:gd name="T9" fmla="*/ 184 h 968"/>
                  <a:gd name="T10" fmla="*/ 246 w 369"/>
                  <a:gd name="T11" fmla="*/ 325 h 968"/>
                  <a:gd name="T12" fmla="*/ 89 w 369"/>
                  <a:gd name="T13" fmla="*/ 364 h 968"/>
                  <a:gd name="T14" fmla="*/ 74 w 369"/>
                  <a:gd name="T15" fmla="*/ 327 h 968"/>
                  <a:gd name="T16" fmla="*/ 109 w 369"/>
                  <a:gd name="T17" fmla="*/ 132 h 968"/>
                  <a:gd name="T18" fmla="*/ 114 w 369"/>
                  <a:gd name="T19" fmla="*/ 15 h 968"/>
                  <a:gd name="T20" fmla="*/ 20 w 369"/>
                  <a:gd name="T21" fmla="*/ 81 h 968"/>
                  <a:gd name="T22" fmla="*/ 3 w 369"/>
                  <a:gd name="T23" fmla="*/ 444 h 968"/>
                  <a:gd name="T24" fmla="*/ 17 w 369"/>
                  <a:gd name="T25" fmla="*/ 514 h 968"/>
                  <a:gd name="T26" fmla="*/ 40 w 369"/>
                  <a:gd name="T27" fmla="*/ 530 h 968"/>
                  <a:gd name="T28" fmla="*/ 35 w 369"/>
                  <a:gd name="T29" fmla="*/ 500 h 968"/>
                  <a:gd name="T30" fmla="*/ 44 w 369"/>
                  <a:gd name="T31" fmla="*/ 502 h 968"/>
                  <a:gd name="T32" fmla="*/ 55 w 369"/>
                  <a:gd name="T33" fmla="*/ 503 h 968"/>
                  <a:gd name="T34" fmla="*/ 54 w 369"/>
                  <a:gd name="T35" fmla="*/ 470 h 968"/>
                  <a:gd name="T36" fmla="*/ 60 w 369"/>
                  <a:gd name="T37" fmla="*/ 444 h 968"/>
                  <a:gd name="T38" fmla="*/ 69 w 369"/>
                  <a:gd name="T39" fmla="*/ 534 h 968"/>
                  <a:gd name="T40" fmla="*/ 86 w 369"/>
                  <a:gd name="T41" fmla="*/ 773 h 968"/>
                  <a:gd name="T42" fmla="*/ 118 w 369"/>
                  <a:gd name="T43" fmla="*/ 871 h 968"/>
                  <a:gd name="T44" fmla="*/ 89 w 369"/>
                  <a:gd name="T45" fmla="*/ 928 h 968"/>
                  <a:gd name="T46" fmla="*/ 151 w 369"/>
                  <a:gd name="T47" fmla="*/ 916 h 968"/>
                  <a:gd name="T48" fmla="*/ 177 w 369"/>
                  <a:gd name="T49" fmla="*/ 873 h 968"/>
                  <a:gd name="T50" fmla="*/ 176 w 369"/>
                  <a:gd name="T51" fmla="*/ 824 h 968"/>
                  <a:gd name="T52" fmla="*/ 170 w 369"/>
                  <a:gd name="T53" fmla="*/ 706 h 968"/>
                  <a:gd name="T54" fmla="*/ 171 w 369"/>
                  <a:gd name="T55" fmla="*/ 499 h 968"/>
                  <a:gd name="T56" fmla="*/ 241 w 369"/>
                  <a:gd name="T57" fmla="*/ 837 h 968"/>
                  <a:gd name="T58" fmla="*/ 268 w 369"/>
                  <a:gd name="T59" fmla="*/ 894 h 968"/>
                  <a:gd name="T60" fmla="*/ 262 w 369"/>
                  <a:gd name="T61" fmla="*/ 922 h 968"/>
                  <a:gd name="T62" fmla="*/ 355 w 369"/>
                  <a:gd name="T63" fmla="*/ 949 h 968"/>
                  <a:gd name="T64" fmla="*/ 334 w 369"/>
                  <a:gd name="T65" fmla="*/ 877 h 968"/>
                  <a:gd name="T66" fmla="*/ 329 w 369"/>
                  <a:gd name="T67" fmla="*/ 738 h 968"/>
                  <a:gd name="T68" fmla="*/ 308 w 369"/>
                  <a:gd name="T69" fmla="*/ 622 h 968"/>
                  <a:gd name="T70" fmla="*/ 296 w 369"/>
                  <a:gd name="T71" fmla="*/ 484 h 968"/>
                  <a:gd name="T72" fmla="*/ 281 w 369"/>
                  <a:gd name="T73" fmla="*/ 399 h 968"/>
                  <a:gd name="T74" fmla="*/ 284 w 369"/>
                  <a:gd name="T75" fmla="*/ 405 h 968"/>
                  <a:gd name="T76" fmla="*/ 316 w 369"/>
                  <a:gd name="T77" fmla="*/ 343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9" h="968">
                    <a:moveTo>
                      <a:pt x="316" y="343"/>
                    </a:moveTo>
                    <a:cubicBezTo>
                      <a:pt x="338" y="301"/>
                      <a:pt x="358" y="252"/>
                      <a:pt x="356" y="203"/>
                    </a:cubicBezTo>
                    <a:cubicBezTo>
                      <a:pt x="356" y="183"/>
                      <a:pt x="350" y="164"/>
                      <a:pt x="344" y="145"/>
                    </a:cubicBezTo>
                    <a:cubicBezTo>
                      <a:pt x="334" y="110"/>
                      <a:pt x="323" y="76"/>
                      <a:pt x="311" y="42"/>
                    </a:cubicBezTo>
                    <a:cubicBezTo>
                      <a:pt x="310" y="38"/>
                      <a:pt x="309" y="34"/>
                      <a:pt x="307" y="30"/>
                    </a:cubicBezTo>
                    <a:cubicBezTo>
                      <a:pt x="305" y="28"/>
                      <a:pt x="285" y="27"/>
                      <a:pt x="282" y="26"/>
                    </a:cubicBezTo>
                    <a:cubicBezTo>
                      <a:pt x="256" y="21"/>
                      <a:pt x="231" y="11"/>
                      <a:pt x="207" y="0"/>
                    </a:cubicBezTo>
                    <a:cubicBezTo>
                      <a:pt x="213" y="7"/>
                      <a:pt x="192" y="37"/>
                      <a:pt x="193" y="47"/>
                    </a:cubicBezTo>
                    <a:cubicBezTo>
                      <a:pt x="194" y="55"/>
                      <a:pt x="195" y="64"/>
                      <a:pt x="197" y="73"/>
                    </a:cubicBezTo>
                    <a:cubicBezTo>
                      <a:pt x="201" y="110"/>
                      <a:pt x="206" y="147"/>
                      <a:pt x="211" y="184"/>
                    </a:cubicBezTo>
                    <a:cubicBezTo>
                      <a:pt x="214" y="212"/>
                      <a:pt x="218" y="239"/>
                      <a:pt x="226" y="266"/>
                    </a:cubicBezTo>
                    <a:cubicBezTo>
                      <a:pt x="232" y="286"/>
                      <a:pt x="239" y="305"/>
                      <a:pt x="246" y="325"/>
                    </a:cubicBezTo>
                    <a:cubicBezTo>
                      <a:pt x="248" y="331"/>
                      <a:pt x="254" y="355"/>
                      <a:pt x="261" y="357"/>
                    </a:cubicBezTo>
                    <a:cubicBezTo>
                      <a:pt x="212" y="385"/>
                      <a:pt x="139" y="393"/>
                      <a:pt x="89" y="364"/>
                    </a:cubicBezTo>
                    <a:cubicBezTo>
                      <a:pt x="84" y="361"/>
                      <a:pt x="71" y="356"/>
                      <a:pt x="72" y="349"/>
                    </a:cubicBezTo>
                    <a:cubicBezTo>
                      <a:pt x="73" y="341"/>
                      <a:pt x="73" y="334"/>
                      <a:pt x="74" y="327"/>
                    </a:cubicBezTo>
                    <a:cubicBezTo>
                      <a:pt x="78" y="302"/>
                      <a:pt x="81" y="278"/>
                      <a:pt x="85" y="254"/>
                    </a:cubicBezTo>
                    <a:cubicBezTo>
                      <a:pt x="92" y="213"/>
                      <a:pt x="104" y="173"/>
                      <a:pt x="109" y="132"/>
                    </a:cubicBezTo>
                    <a:cubicBezTo>
                      <a:pt x="113" y="107"/>
                      <a:pt x="116" y="82"/>
                      <a:pt x="119" y="58"/>
                    </a:cubicBezTo>
                    <a:cubicBezTo>
                      <a:pt x="120" y="41"/>
                      <a:pt x="118" y="31"/>
                      <a:pt x="114" y="15"/>
                    </a:cubicBezTo>
                    <a:cubicBezTo>
                      <a:pt x="94" y="36"/>
                      <a:pt x="64" y="49"/>
                      <a:pt x="39" y="62"/>
                    </a:cubicBezTo>
                    <a:cubicBezTo>
                      <a:pt x="24" y="69"/>
                      <a:pt x="21" y="67"/>
                      <a:pt x="20" y="81"/>
                    </a:cubicBezTo>
                    <a:cubicBezTo>
                      <a:pt x="15" y="130"/>
                      <a:pt x="11" y="178"/>
                      <a:pt x="7" y="226"/>
                    </a:cubicBezTo>
                    <a:cubicBezTo>
                      <a:pt x="0" y="298"/>
                      <a:pt x="3" y="372"/>
                      <a:pt x="3" y="444"/>
                    </a:cubicBezTo>
                    <a:cubicBezTo>
                      <a:pt x="7" y="444"/>
                      <a:pt x="11" y="444"/>
                      <a:pt x="15" y="444"/>
                    </a:cubicBezTo>
                    <a:cubicBezTo>
                      <a:pt x="12" y="467"/>
                      <a:pt x="5" y="492"/>
                      <a:pt x="17" y="514"/>
                    </a:cubicBezTo>
                    <a:cubicBezTo>
                      <a:pt x="21" y="521"/>
                      <a:pt x="25" y="529"/>
                      <a:pt x="32" y="535"/>
                    </a:cubicBezTo>
                    <a:cubicBezTo>
                      <a:pt x="39" y="541"/>
                      <a:pt x="44" y="539"/>
                      <a:pt x="40" y="530"/>
                    </a:cubicBezTo>
                    <a:cubicBezTo>
                      <a:pt x="41" y="532"/>
                      <a:pt x="60" y="531"/>
                      <a:pt x="48" y="521"/>
                    </a:cubicBezTo>
                    <a:cubicBezTo>
                      <a:pt x="40" y="514"/>
                      <a:pt x="36" y="511"/>
                      <a:pt x="35" y="500"/>
                    </a:cubicBezTo>
                    <a:cubicBezTo>
                      <a:pt x="34" y="496"/>
                      <a:pt x="33" y="488"/>
                      <a:pt x="36" y="485"/>
                    </a:cubicBezTo>
                    <a:cubicBezTo>
                      <a:pt x="40" y="482"/>
                      <a:pt x="42" y="499"/>
                      <a:pt x="44" y="502"/>
                    </a:cubicBezTo>
                    <a:cubicBezTo>
                      <a:pt x="45" y="505"/>
                      <a:pt x="60" y="519"/>
                      <a:pt x="59" y="507"/>
                    </a:cubicBezTo>
                    <a:cubicBezTo>
                      <a:pt x="59" y="506"/>
                      <a:pt x="56" y="504"/>
                      <a:pt x="55" y="503"/>
                    </a:cubicBezTo>
                    <a:cubicBezTo>
                      <a:pt x="53" y="499"/>
                      <a:pt x="52" y="494"/>
                      <a:pt x="52" y="490"/>
                    </a:cubicBezTo>
                    <a:cubicBezTo>
                      <a:pt x="52" y="484"/>
                      <a:pt x="54" y="477"/>
                      <a:pt x="54" y="470"/>
                    </a:cubicBezTo>
                    <a:cubicBezTo>
                      <a:pt x="54" y="460"/>
                      <a:pt x="49" y="452"/>
                      <a:pt x="48" y="442"/>
                    </a:cubicBezTo>
                    <a:cubicBezTo>
                      <a:pt x="53" y="442"/>
                      <a:pt x="60" y="439"/>
                      <a:pt x="60" y="444"/>
                    </a:cubicBezTo>
                    <a:cubicBezTo>
                      <a:pt x="61" y="450"/>
                      <a:pt x="62" y="457"/>
                      <a:pt x="62" y="463"/>
                    </a:cubicBezTo>
                    <a:cubicBezTo>
                      <a:pt x="65" y="487"/>
                      <a:pt x="67" y="511"/>
                      <a:pt x="69" y="534"/>
                    </a:cubicBezTo>
                    <a:cubicBezTo>
                      <a:pt x="73" y="574"/>
                      <a:pt x="77" y="614"/>
                      <a:pt x="80" y="653"/>
                    </a:cubicBezTo>
                    <a:cubicBezTo>
                      <a:pt x="84" y="693"/>
                      <a:pt x="84" y="733"/>
                      <a:pt x="86" y="773"/>
                    </a:cubicBezTo>
                    <a:cubicBezTo>
                      <a:pt x="87" y="785"/>
                      <a:pt x="86" y="797"/>
                      <a:pt x="90" y="808"/>
                    </a:cubicBezTo>
                    <a:cubicBezTo>
                      <a:pt x="99" y="829"/>
                      <a:pt x="109" y="850"/>
                      <a:pt x="118" y="871"/>
                    </a:cubicBezTo>
                    <a:cubicBezTo>
                      <a:pt x="120" y="876"/>
                      <a:pt x="112" y="881"/>
                      <a:pt x="109" y="885"/>
                    </a:cubicBezTo>
                    <a:cubicBezTo>
                      <a:pt x="100" y="897"/>
                      <a:pt x="89" y="912"/>
                      <a:pt x="89" y="928"/>
                    </a:cubicBezTo>
                    <a:cubicBezTo>
                      <a:pt x="90" y="952"/>
                      <a:pt x="132" y="946"/>
                      <a:pt x="145" y="936"/>
                    </a:cubicBezTo>
                    <a:cubicBezTo>
                      <a:pt x="150" y="932"/>
                      <a:pt x="149" y="921"/>
                      <a:pt x="151" y="916"/>
                    </a:cubicBezTo>
                    <a:cubicBezTo>
                      <a:pt x="154" y="908"/>
                      <a:pt x="159" y="908"/>
                      <a:pt x="167" y="908"/>
                    </a:cubicBezTo>
                    <a:cubicBezTo>
                      <a:pt x="185" y="907"/>
                      <a:pt x="179" y="885"/>
                      <a:pt x="177" y="873"/>
                    </a:cubicBezTo>
                    <a:cubicBezTo>
                      <a:pt x="175" y="862"/>
                      <a:pt x="181" y="856"/>
                      <a:pt x="187" y="847"/>
                    </a:cubicBezTo>
                    <a:cubicBezTo>
                      <a:pt x="192" y="840"/>
                      <a:pt x="181" y="831"/>
                      <a:pt x="176" y="824"/>
                    </a:cubicBezTo>
                    <a:cubicBezTo>
                      <a:pt x="170" y="815"/>
                      <a:pt x="173" y="796"/>
                      <a:pt x="173" y="786"/>
                    </a:cubicBezTo>
                    <a:cubicBezTo>
                      <a:pt x="172" y="759"/>
                      <a:pt x="171" y="733"/>
                      <a:pt x="170" y="706"/>
                    </a:cubicBezTo>
                    <a:cubicBezTo>
                      <a:pt x="169" y="676"/>
                      <a:pt x="169" y="647"/>
                      <a:pt x="169" y="618"/>
                    </a:cubicBezTo>
                    <a:cubicBezTo>
                      <a:pt x="170" y="578"/>
                      <a:pt x="171" y="539"/>
                      <a:pt x="171" y="499"/>
                    </a:cubicBezTo>
                    <a:cubicBezTo>
                      <a:pt x="191" y="565"/>
                      <a:pt x="217" y="632"/>
                      <a:pt x="226" y="699"/>
                    </a:cubicBezTo>
                    <a:cubicBezTo>
                      <a:pt x="232" y="745"/>
                      <a:pt x="236" y="791"/>
                      <a:pt x="241" y="837"/>
                    </a:cubicBezTo>
                    <a:cubicBezTo>
                      <a:pt x="242" y="848"/>
                      <a:pt x="241" y="861"/>
                      <a:pt x="248" y="870"/>
                    </a:cubicBezTo>
                    <a:cubicBezTo>
                      <a:pt x="255" y="878"/>
                      <a:pt x="264" y="885"/>
                      <a:pt x="268" y="894"/>
                    </a:cubicBezTo>
                    <a:cubicBezTo>
                      <a:pt x="272" y="902"/>
                      <a:pt x="268" y="915"/>
                      <a:pt x="267" y="923"/>
                    </a:cubicBezTo>
                    <a:cubicBezTo>
                      <a:pt x="265" y="923"/>
                      <a:pt x="264" y="922"/>
                      <a:pt x="262" y="922"/>
                    </a:cubicBezTo>
                    <a:cubicBezTo>
                      <a:pt x="285" y="928"/>
                      <a:pt x="298" y="961"/>
                      <a:pt x="322" y="964"/>
                    </a:cubicBezTo>
                    <a:cubicBezTo>
                      <a:pt x="338" y="967"/>
                      <a:pt x="353" y="968"/>
                      <a:pt x="355" y="949"/>
                    </a:cubicBezTo>
                    <a:cubicBezTo>
                      <a:pt x="358" y="928"/>
                      <a:pt x="346" y="917"/>
                      <a:pt x="335" y="900"/>
                    </a:cubicBezTo>
                    <a:cubicBezTo>
                      <a:pt x="330" y="891"/>
                      <a:pt x="332" y="887"/>
                      <a:pt x="334" y="877"/>
                    </a:cubicBezTo>
                    <a:cubicBezTo>
                      <a:pt x="336" y="863"/>
                      <a:pt x="337" y="849"/>
                      <a:pt x="337" y="835"/>
                    </a:cubicBezTo>
                    <a:cubicBezTo>
                      <a:pt x="337" y="802"/>
                      <a:pt x="333" y="770"/>
                      <a:pt x="329" y="738"/>
                    </a:cubicBezTo>
                    <a:cubicBezTo>
                      <a:pt x="325" y="713"/>
                      <a:pt x="321" y="687"/>
                      <a:pt x="316" y="662"/>
                    </a:cubicBezTo>
                    <a:cubicBezTo>
                      <a:pt x="313" y="649"/>
                      <a:pt x="305" y="636"/>
                      <a:pt x="308" y="622"/>
                    </a:cubicBezTo>
                    <a:cubicBezTo>
                      <a:pt x="312" y="604"/>
                      <a:pt x="310" y="586"/>
                      <a:pt x="308" y="568"/>
                    </a:cubicBezTo>
                    <a:cubicBezTo>
                      <a:pt x="305" y="540"/>
                      <a:pt x="300" y="512"/>
                      <a:pt x="296" y="484"/>
                    </a:cubicBezTo>
                    <a:cubicBezTo>
                      <a:pt x="292" y="462"/>
                      <a:pt x="288" y="440"/>
                      <a:pt x="284" y="417"/>
                    </a:cubicBezTo>
                    <a:cubicBezTo>
                      <a:pt x="283" y="411"/>
                      <a:pt x="282" y="405"/>
                      <a:pt x="281" y="399"/>
                    </a:cubicBezTo>
                    <a:cubicBezTo>
                      <a:pt x="280" y="394"/>
                      <a:pt x="287" y="393"/>
                      <a:pt x="291" y="391"/>
                    </a:cubicBezTo>
                    <a:cubicBezTo>
                      <a:pt x="289" y="396"/>
                      <a:pt x="286" y="400"/>
                      <a:pt x="284" y="405"/>
                    </a:cubicBezTo>
                    <a:cubicBezTo>
                      <a:pt x="294" y="384"/>
                      <a:pt x="306" y="364"/>
                      <a:pt x="316" y="343"/>
                    </a:cubicBezTo>
                    <a:cubicBezTo>
                      <a:pt x="369" y="242"/>
                      <a:pt x="264" y="444"/>
                      <a:pt x="316"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4" name="Group 73">
            <a:extLst>
              <a:ext uri="{FF2B5EF4-FFF2-40B4-BE49-F238E27FC236}">
                <a16:creationId xmlns:a16="http://schemas.microsoft.com/office/drawing/2014/main" id="{798EFFC1-2A99-4ACB-93FD-23416C8E801F}"/>
              </a:ext>
            </a:extLst>
          </p:cNvPr>
          <p:cNvGrpSpPr/>
          <p:nvPr/>
        </p:nvGrpSpPr>
        <p:grpSpPr>
          <a:xfrm>
            <a:off x="243414" y="4771801"/>
            <a:ext cx="397459" cy="1597261"/>
            <a:chOff x="4895850" y="2720976"/>
            <a:chExt cx="423863" cy="1736725"/>
          </a:xfrm>
          <a:solidFill>
            <a:schemeClr val="bg1">
              <a:lumMod val="50000"/>
            </a:schemeClr>
          </a:solidFill>
        </p:grpSpPr>
        <p:sp>
          <p:nvSpPr>
            <p:cNvPr id="75" name="Freeform 7">
              <a:extLst>
                <a:ext uri="{FF2B5EF4-FFF2-40B4-BE49-F238E27FC236}">
                  <a16:creationId xmlns:a16="http://schemas.microsoft.com/office/drawing/2014/main" id="{FDF69BF0-8258-42D9-A6E8-F55152DC60F2}"/>
                </a:ext>
              </a:extLst>
            </p:cNvPr>
            <p:cNvSpPr>
              <a:spLocks/>
            </p:cNvSpPr>
            <p:nvPr/>
          </p:nvSpPr>
          <p:spPr bwMode="auto">
            <a:xfrm>
              <a:off x="4962525" y="2720976"/>
              <a:ext cx="207963" cy="268288"/>
            </a:xfrm>
            <a:custGeom>
              <a:avLst/>
              <a:gdLst>
                <a:gd name="T0" fmla="*/ 0 w 129"/>
                <a:gd name="T1" fmla="*/ 127 h 167"/>
                <a:gd name="T2" fmla="*/ 26 w 129"/>
                <a:gd name="T3" fmla="*/ 143 h 167"/>
                <a:gd name="T4" fmla="*/ 68 w 129"/>
                <a:gd name="T5" fmla="*/ 167 h 167"/>
                <a:gd name="T6" fmla="*/ 95 w 129"/>
                <a:gd name="T7" fmla="*/ 156 h 167"/>
                <a:gd name="T8" fmla="*/ 114 w 129"/>
                <a:gd name="T9" fmla="*/ 101 h 167"/>
                <a:gd name="T10" fmla="*/ 128 w 129"/>
                <a:gd name="T11" fmla="*/ 73 h 167"/>
                <a:gd name="T12" fmla="*/ 125 w 129"/>
                <a:gd name="T13" fmla="*/ 51 h 167"/>
                <a:gd name="T14" fmla="*/ 98 w 129"/>
                <a:gd name="T15" fmla="*/ 18 h 167"/>
                <a:gd name="T16" fmla="*/ 21 w 129"/>
                <a:gd name="T17" fmla="*/ 44 h 167"/>
                <a:gd name="T18" fmla="*/ 8 w 129"/>
                <a:gd name="T19" fmla="*/ 93 h 167"/>
                <a:gd name="T20" fmla="*/ 0 w 129"/>
                <a:gd name="T21" fmla="*/ 127 h 167"/>
                <a:gd name="T22" fmla="*/ 0 w 129"/>
                <a:gd name="T23" fmla="*/ 12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67">
                  <a:moveTo>
                    <a:pt x="0" y="127"/>
                  </a:moveTo>
                  <a:cubicBezTo>
                    <a:pt x="11" y="127"/>
                    <a:pt x="18" y="138"/>
                    <a:pt x="26" y="143"/>
                  </a:cubicBezTo>
                  <a:cubicBezTo>
                    <a:pt x="40" y="151"/>
                    <a:pt x="54" y="159"/>
                    <a:pt x="68" y="167"/>
                  </a:cubicBezTo>
                  <a:cubicBezTo>
                    <a:pt x="65" y="153"/>
                    <a:pt x="89" y="164"/>
                    <a:pt x="95" y="156"/>
                  </a:cubicBezTo>
                  <a:cubicBezTo>
                    <a:pt x="108" y="142"/>
                    <a:pt x="110" y="118"/>
                    <a:pt x="114" y="101"/>
                  </a:cubicBezTo>
                  <a:cubicBezTo>
                    <a:pt x="117" y="91"/>
                    <a:pt x="121" y="81"/>
                    <a:pt x="128" y="73"/>
                  </a:cubicBezTo>
                  <a:cubicBezTo>
                    <a:pt x="129" y="66"/>
                    <a:pt x="128" y="58"/>
                    <a:pt x="125" y="51"/>
                  </a:cubicBezTo>
                  <a:cubicBezTo>
                    <a:pt x="120" y="37"/>
                    <a:pt x="110" y="26"/>
                    <a:pt x="98" y="18"/>
                  </a:cubicBezTo>
                  <a:cubicBezTo>
                    <a:pt x="68" y="0"/>
                    <a:pt x="37" y="16"/>
                    <a:pt x="21" y="44"/>
                  </a:cubicBezTo>
                  <a:cubicBezTo>
                    <a:pt x="15" y="60"/>
                    <a:pt x="10" y="76"/>
                    <a:pt x="8" y="93"/>
                  </a:cubicBezTo>
                  <a:cubicBezTo>
                    <a:pt x="7" y="104"/>
                    <a:pt x="15" y="123"/>
                    <a:pt x="0" y="127"/>
                  </a:cubicBezTo>
                  <a:cubicBezTo>
                    <a:pt x="11" y="127"/>
                    <a:pt x="17" y="122"/>
                    <a:pt x="0" y="1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
              <a:extLst>
                <a:ext uri="{FF2B5EF4-FFF2-40B4-BE49-F238E27FC236}">
                  <a16:creationId xmlns:a16="http://schemas.microsoft.com/office/drawing/2014/main" id="{9925F109-9E81-4CBF-AA60-945F0655AD12}"/>
                </a:ext>
              </a:extLst>
            </p:cNvPr>
            <p:cNvSpPr>
              <a:spLocks noEditPoints="1"/>
            </p:cNvSpPr>
            <p:nvPr/>
          </p:nvSpPr>
          <p:spPr bwMode="auto">
            <a:xfrm>
              <a:off x="4895850" y="2947988"/>
              <a:ext cx="423863" cy="1509713"/>
            </a:xfrm>
            <a:custGeom>
              <a:avLst/>
              <a:gdLst>
                <a:gd name="T0" fmla="*/ 190 w 264"/>
                <a:gd name="T1" fmla="*/ 104 h 939"/>
                <a:gd name="T2" fmla="*/ 116 w 264"/>
                <a:gd name="T3" fmla="*/ 33 h 939"/>
                <a:gd name="T4" fmla="*/ 88 w 264"/>
                <a:gd name="T5" fmla="*/ 30 h 939"/>
                <a:gd name="T6" fmla="*/ 11 w 264"/>
                <a:gd name="T7" fmla="*/ 63 h 939"/>
                <a:gd name="T8" fmla="*/ 50 w 264"/>
                <a:gd name="T9" fmla="*/ 243 h 939"/>
                <a:gd name="T10" fmla="*/ 52 w 264"/>
                <a:gd name="T11" fmla="*/ 397 h 939"/>
                <a:gd name="T12" fmla="*/ 77 w 264"/>
                <a:gd name="T13" fmla="*/ 426 h 939"/>
                <a:gd name="T14" fmla="*/ 77 w 264"/>
                <a:gd name="T15" fmla="*/ 630 h 939"/>
                <a:gd name="T16" fmla="*/ 51 w 264"/>
                <a:gd name="T17" fmla="*/ 739 h 939"/>
                <a:gd name="T18" fmla="*/ 46 w 264"/>
                <a:gd name="T19" fmla="*/ 806 h 939"/>
                <a:gd name="T20" fmla="*/ 45 w 264"/>
                <a:gd name="T21" fmla="*/ 810 h 939"/>
                <a:gd name="T22" fmla="*/ 42 w 264"/>
                <a:gd name="T23" fmla="*/ 850 h 939"/>
                <a:gd name="T24" fmla="*/ 44 w 264"/>
                <a:gd name="T25" fmla="*/ 910 h 939"/>
                <a:gd name="T26" fmla="*/ 145 w 264"/>
                <a:gd name="T27" fmla="*/ 935 h 939"/>
                <a:gd name="T28" fmla="*/ 152 w 264"/>
                <a:gd name="T29" fmla="*/ 896 h 939"/>
                <a:gd name="T30" fmla="*/ 148 w 264"/>
                <a:gd name="T31" fmla="*/ 851 h 939"/>
                <a:gd name="T32" fmla="*/ 221 w 264"/>
                <a:gd name="T33" fmla="*/ 848 h 939"/>
                <a:gd name="T34" fmla="*/ 156 w 264"/>
                <a:gd name="T35" fmla="*/ 808 h 939"/>
                <a:gd name="T36" fmla="*/ 151 w 264"/>
                <a:gd name="T37" fmla="*/ 770 h 939"/>
                <a:gd name="T38" fmla="*/ 151 w 264"/>
                <a:gd name="T39" fmla="*/ 712 h 939"/>
                <a:gd name="T40" fmla="*/ 203 w 264"/>
                <a:gd name="T41" fmla="*/ 496 h 939"/>
                <a:gd name="T42" fmla="*/ 238 w 264"/>
                <a:gd name="T43" fmla="*/ 393 h 939"/>
                <a:gd name="T44" fmla="*/ 223 w 264"/>
                <a:gd name="T45" fmla="*/ 298 h 939"/>
                <a:gd name="T46" fmla="*/ 207 w 264"/>
                <a:gd name="T47" fmla="*/ 213 h 939"/>
                <a:gd name="T48" fmla="*/ 263 w 264"/>
                <a:gd name="T49" fmla="*/ 174 h 939"/>
                <a:gd name="T50" fmla="*/ 237 w 264"/>
                <a:gd name="T51" fmla="*/ 145 h 939"/>
                <a:gd name="T52" fmla="*/ 124 w 264"/>
                <a:gd name="T53" fmla="*/ 43 h 939"/>
                <a:gd name="T54" fmla="*/ 168 w 264"/>
                <a:gd name="T55" fmla="*/ 129 h 939"/>
                <a:gd name="T56" fmla="*/ 105 w 264"/>
                <a:gd name="T57" fmla="*/ 43 h 939"/>
                <a:gd name="T58" fmla="*/ 163 w 264"/>
                <a:gd name="T59" fmla="*/ 104 h 939"/>
                <a:gd name="T60" fmla="*/ 168 w 264"/>
                <a:gd name="T61" fmla="*/ 129 h 939"/>
                <a:gd name="T62" fmla="*/ 127 w 264"/>
                <a:gd name="T63" fmla="*/ 45 h 939"/>
                <a:gd name="T64" fmla="*/ 167 w 264"/>
                <a:gd name="T65" fmla="*/ 92 h 939"/>
                <a:gd name="T66" fmla="*/ 188 w 264"/>
                <a:gd name="T67" fmla="*/ 338 h 939"/>
                <a:gd name="T68" fmla="*/ 188 w 264"/>
                <a:gd name="T69" fmla="*/ 338 h 939"/>
                <a:gd name="T70" fmla="*/ 192 w 264"/>
                <a:gd name="T71" fmla="*/ 309 h 939"/>
                <a:gd name="T72" fmla="*/ 198 w 264"/>
                <a:gd name="T73" fmla="*/ 219 h 939"/>
                <a:gd name="T74" fmla="*/ 212 w 264"/>
                <a:gd name="T75" fmla="*/ 31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4" h="939">
                  <a:moveTo>
                    <a:pt x="237" y="145"/>
                  </a:moveTo>
                  <a:cubicBezTo>
                    <a:pt x="220" y="133"/>
                    <a:pt x="200" y="124"/>
                    <a:pt x="190" y="104"/>
                  </a:cubicBezTo>
                  <a:cubicBezTo>
                    <a:pt x="181" y="85"/>
                    <a:pt x="173" y="63"/>
                    <a:pt x="152" y="53"/>
                  </a:cubicBezTo>
                  <a:cubicBezTo>
                    <a:pt x="140" y="46"/>
                    <a:pt x="128" y="40"/>
                    <a:pt x="116" y="33"/>
                  </a:cubicBezTo>
                  <a:cubicBezTo>
                    <a:pt x="108" y="29"/>
                    <a:pt x="109" y="40"/>
                    <a:pt x="101" y="39"/>
                  </a:cubicBezTo>
                  <a:cubicBezTo>
                    <a:pt x="97" y="39"/>
                    <a:pt x="92" y="32"/>
                    <a:pt x="88" y="30"/>
                  </a:cubicBezTo>
                  <a:cubicBezTo>
                    <a:pt x="82" y="25"/>
                    <a:pt x="75" y="21"/>
                    <a:pt x="68" y="17"/>
                  </a:cubicBezTo>
                  <a:cubicBezTo>
                    <a:pt x="36" y="0"/>
                    <a:pt x="18" y="36"/>
                    <a:pt x="11" y="63"/>
                  </a:cubicBezTo>
                  <a:cubicBezTo>
                    <a:pt x="0" y="102"/>
                    <a:pt x="11" y="146"/>
                    <a:pt x="27" y="182"/>
                  </a:cubicBezTo>
                  <a:cubicBezTo>
                    <a:pt x="35" y="202"/>
                    <a:pt x="48" y="221"/>
                    <a:pt x="50" y="243"/>
                  </a:cubicBezTo>
                  <a:cubicBezTo>
                    <a:pt x="53" y="270"/>
                    <a:pt x="51" y="298"/>
                    <a:pt x="51" y="324"/>
                  </a:cubicBezTo>
                  <a:cubicBezTo>
                    <a:pt x="51" y="347"/>
                    <a:pt x="48" y="374"/>
                    <a:pt x="52" y="397"/>
                  </a:cubicBezTo>
                  <a:cubicBezTo>
                    <a:pt x="53" y="403"/>
                    <a:pt x="63" y="401"/>
                    <a:pt x="67" y="401"/>
                  </a:cubicBezTo>
                  <a:cubicBezTo>
                    <a:pt x="82" y="400"/>
                    <a:pt x="77" y="415"/>
                    <a:pt x="77" y="426"/>
                  </a:cubicBezTo>
                  <a:cubicBezTo>
                    <a:pt x="77" y="482"/>
                    <a:pt x="77" y="537"/>
                    <a:pt x="78" y="592"/>
                  </a:cubicBezTo>
                  <a:cubicBezTo>
                    <a:pt x="78" y="604"/>
                    <a:pt x="80" y="618"/>
                    <a:pt x="77" y="630"/>
                  </a:cubicBezTo>
                  <a:cubicBezTo>
                    <a:pt x="75" y="640"/>
                    <a:pt x="70" y="650"/>
                    <a:pt x="67" y="660"/>
                  </a:cubicBezTo>
                  <a:cubicBezTo>
                    <a:pt x="59" y="686"/>
                    <a:pt x="54" y="713"/>
                    <a:pt x="51" y="739"/>
                  </a:cubicBezTo>
                  <a:cubicBezTo>
                    <a:pt x="48" y="762"/>
                    <a:pt x="46" y="786"/>
                    <a:pt x="45" y="809"/>
                  </a:cubicBezTo>
                  <a:cubicBezTo>
                    <a:pt x="46" y="808"/>
                    <a:pt x="46" y="807"/>
                    <a:pt x="46" y="806"/>
                  </a:cubicBezTo>
                  <a:cubicBezTo>
                    <a:pt x="45" y="810"/>
                    <a:pt x="46" y="817"/>
                    <a:pt x="43" y="821"/>
                  </a:cubicBezTo>
                  <a:cubicBezTo>
                    <a:pt x="43" y="817"/>
                    <a:pt x="44" y="814"/>
                    <a:pt x="45" y="810"/>
                  </a:cubicBezTo>
                  <a:cubicBezTo>
                    <a:pt x="43" y="817"/>
                    <a:pt x="33" y="834"/>
                    <a:pt x="36" y="842"/>
                  </a:cubicBezTo>
                  <a:cubicBezTo>
                    <a:pt x="38" y="845"/>
                    <a:pt x="41" y="847"/>
                    <a:pt x="42" y="850"/>
                  </a:cubicBezTo>
                  <a:cubicBezTo>
                    <a:pt x="43" y="856"/>
                    <a:pt x="39" y="864"/>
                    <a:pt x="38" y="870"/>
                  </a:cubicBezTo>
                  <a:cubicBezTo>
                    <a:pt x="36" y="882"/>
                    <a:pt x="34" y="901"/>
                    <a:pt x="44" y="910"/>
                  </a:cubicBezTo>
                  <a:cubicBezTo>
                    <a:pt x="54" y="921"/>
                    <a:pt x="56" y="911"/>
                    <a:pt x="65" y="907"/>
                  </a:cubicBezTo>
                  <a:cubicBezTo>
                    <a:pt x="75" y="936"/>
                    <a:pt x="121" y="935"/>
                    <a:pt x="145" y="935"/>
                  </a:cubicBezTo>
                  <a:cubicBezTo>
                    <a:pt x="154" y="935"/>
                    <a:pt x="189" y="939"/>
                    <a:pt x="183" y="924"/>
                  </a:cubicBezTo>
                  <a:cubicBezTo>
                    <a:pt x="177" y="909"/>
                    <a:pt x="166" y="903"/>
                    <a:pt x="152" y="896"/>
                  </a:cubicBezTo>
                  <a:cubicBezTo>
                    <a:pt x="138" y="889"/>
                    <a:pt x="129" y="880"/>
                    <a:pt x="126" y="864"/>
                  </a:cubicBezTo>
                  <a:cubicBezTo>
                    <a:pt x="123" y="847"/>
                    <a:pt x="135" y="840"/>
                    <a:pt x="148" y="851"/>
                  </a:cubicBezTo>
                  <a:cubicBezTo>
                    <a:pt x="162" y="863"/>
                    <a:pt x="187" y="861"/>
                    <a:pt x="204" y="858"/>
                  </a:cubicBezTo>
                  <a:cubicBezTo>
                    <a:pt x="210" y="857"/>
                    <a:pt x="222" y="856"/>
                    <a:pt x="221" y="848"/>
                  </a:cubicBezTo>
                  <a:cubicBezTo>
                    <a:pt x="221" y="838"/>
                    <a:pt x="216" y="838"/>
                    <a:pt x="208" y="836"/>
                  </a:cubicBezTo>
                  <a:cubicBezTo>
                    <a:pt x="193" y="832"/>
                    <a:pt x="156" y="827"/>
                    <a:pt x="156" y="808"/>
                  </a:cubicBezTo>
                  <a:cubicBezTo>
                    <a:pt x="156" y="800"/>
                    <a:pt x="150" y="798"/>
                    <a:pt x="148" y="792"/>
                  </a:cubicBezTo>
                  <a:cubicBezTo>
                    <a:pt x="145" y="786"/>
                    <a:pt x="154" y="778"/>
                    <a:pt x="151" y="770"/>
                  </a:cubicBezTo>
                  <a:cubicBezTo>
                    <a:pt x="147" y="761"/>
                    <a:pt x="141" y="754"/>
                    <a:pt x="143" y="744"/>
                  </a:cubicBezTo>
                  <a:cubicBezTo>
                    <a:pt x="146" y="733"/>
                    <a:pt x="148" y="723"/>
                    <a:pt x="151" y="712"/>
                  </a:cubicBezTo>
                  <a:cubicBezTo>
                    <a:pt x="158" y="689"/>
                    <a:pt x="171" y="668"/>
                    <a:pt x="177" y="645"/>
                  </a:cubicBezTo>
                  <a:cubicBezTo>
                    <a:pt x="190" y="597"/>
                    <a:pt x="197" y="545"/>
                    <a:pt x="203" y="496"/>
                  </a:cubicBezTo>
                  <a:cubicBezTo>
                    <a:pt x="206" y="472"/>
                    <a:pt x="210" y="447"/>
                    <a:pt x="208" y="423"/>
                  </a:cubicBezTo>
                  <a:cubicBezTo>
                    <a:pt x="207" y="398"/>
                    <a:pt x="213" y="389"/>
                    <a:pt x="238" y="393"/>
                  </a:cubicBezTo>
                  <a:cubicBezTo>
                    <a:pt x="242" y="393"/>
                    <a:pt x="245" y="394"/>
                    <a:pt x="249" y="394"/>
                  </a:cubicBezTo>
                  <a:cubicBezTo>
                    <a:pt x="245" y="361"/>
                    <a:pt x="234" y="329"/>
                    <a:pt x="223" y="298"/>
                  </a:cubicBezTo>
                  <a:cubicBezTo>
                    <a:pt x="219" y="283"/>
                    <a:pt x="214" y="268"/>
                    <a:pt x="210" y="253"/>
                  </a:cubicBezTo>
                  <a:cubicBezTo>
                    <a:pt x="209" y="246"/>
                    <a:pt x="199" y="218"/>
                    <a:pt x="207" y="213"/>
                  </a:cubicBezTo>
                  <a:cubicBezTo>
                    <a:pt x="222" y="204"/>
                    <a:pt x="243" y="220"/>
                    <a:pt x="256" y="205"/>
                  </a:cubicBezTo>
                  <a:cubicBezTo>
                    <a:pt x="263" y="198"/>
                    <a:pt x="264" y="184"/>
                    <a:pt x="263" y="174"/>
                  </a:cubicBezTo>
                  <a:cubicBezTo>
                    <a:pt x="261" y="160"/>
                    <a:pt x="248" y="152"/>
                    <a:pt x="237" y="145"/>
                  </a:cubicBezTo>
                  <a:cubicBezTo>
                    <a:pt x="227" y="139"/>
                    <a:pt x="250" y="154"/>
                    <a:pt x="237" y="145"/>
                  </a:cubicBezTo>
                  <a:moveTo>
                    <a:pt x="127" y="45"/>
                  </a:moveTo>
                  <a:cubicBezTo>
                    <a:pt x="125" y="45"/>
                    <a:pt x="124" y="44"/>
                    <a:pt x="124" y="43"/>
                  </a:cubicBezTo>
                  <a:lnTo>
                    <a:pt x="127" y="45"/>
                  </a:lnTo>
                  <a:close/>
                  <a:moveTo>
                    <a:pt x="168" y="129"/>
                  </a:moveTo>
                  <a:cubicBezTo>
                    <a:pt x="149" y="132"/>
                    <a:pt x="155" y="113"/>
                    <a:pt x="149" y="98"/>
                  </a:cubicBezTo>
                  <a:cubicBezTo>
                    <a:pt x="140" y="76"/>
                    <a:pt x="123" y="59"/>
                    <a:pt x="105" y="43"/>
                  </a:cubicBezTo>
                  <a:cubicBezTo>
                    <a:pt x="122" y="48"/>
                    <a:pt x="132" y="52"/>
                    <a:pt x="145" y="67"/>
                  </a:cubicBezTo>
                  <a:cubicBezTo>
                    <a:pt x="153" y="78"/>
                    <a:pt x="160" y="90"/>
                    <a:pt x="163" y="104"/>
                  </a:cubicBezTo>
                  <a:cubicBezTo>
                    <a:pt x="165" y="109"/>
                    <a:pt x="171" y="125"/>
                    <a:pt x="168" y="129"/>
                  </a:cubicBezTo>
                  <a:cubicBezTo>
                    <a:pt x="158" y="131"/>
                    <a:pt x="169" y="127"/>
                    <a:pt x="168" y="129"/>
                  </a:cubicBezTo>
                  <a:moveTo>
                    <a:pt x="167" y="92"/>
                  </a:moveTo>
                  <a:cubicBezTo>
                    <a:pt x="157" y="74"/>
                    <a:pt x="142" y="60"/>
                    <a:pt x="127" y="45"/>
                  </a:cubicBezTo>
                  <a:cubicBezTo>
                    <a:pt x="154" y="66"/>
                    <a:pt x="186" y="95"/>
                    <a:pt x="190" y="131"/>
                  </a:cubicBezTo>
                  <a:cubicBezTo>
                    <a:pt x="176" y="133"/>
                    <a:pt x="172" y="100"/>
                    <a:pt x="167" y="92"/>
                  </a:cubicBezTo>
                  <a:cubicBezTo>
                    <a:pt x="157" y="74"/>
                    <a:pt x="172" y="100"/>
                    <a:pt x="167" y="92"/>
                  </a:cubicBezTo>
                  <a:moveTo>
                    <a:pt x="188" y="338"/>
                  </a:moveTo>
                  <a:cubicBezTo>
                    <a:pt x="189" y="329"/>
                    <a:pt x="187" y="315"/>
                    <a:pt x="200" y="319"/>
                  </a:cubicBezTo>
                  <a:cubicBezTo>
                    <a:pt x="200" y="333"/>
                    <a:pt x="203" y="338"/>
                    <a:pt x="188" y="338"/>
                  </a:cubicBezTo>
                  <a:moveTo>
                    <a:pt x="212" y="314"/>
                  </a:moveTo>
                  <a:cubicBezTo>
                    <a:pt x="202" y="317"/>
                    <a:pt x="194" y="319"/>
                    <a:pt x="192" y="309"/>
                  </a:cubicBezTo>
                  <a:cubicBezTo>
                    <a:pt x="188" y="297"/>
                    <a:pt x="192" y="284"/>
                    <a:pt x="192" y="272"/>
                  </a:cubicBezTo>
                  <a:cubicBezTo>
                    <a:pt x="191" y="263"/>
                    <a:pt x="186" y="222"/>
                    <a:pt x="198" y="219"/>
                  </a:cubicBezTo>
                  <a:cubicBezTo>
                    <a:pt x="201" y="251"/>
                    <a:pt x="208" y="282"/>
                    <a:pt x="212" y="314"/>
                  </a:cubicBezTo>
                  <a:cubicBezTo>
                    <a:pt x="209" y="315"/>
                    <a:pt x="208" y="283"/>
                    <a:pt x="212" y="3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787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3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1000" fill="hold"/>
                                        <p:tgtEl>
                                          <p:spTgt spid="58"/>
                                        </p:tgtEl>
                                        <p:attrNameLst>
                                          <p:attrName>ppt_w</p:attrName>
                                        </p:attrNameLst>
                                      </p:cBhvr>
                                      <p:tavLst>
                                        <p:tav tm="0">
                                          <p:val>
                                            <p:fltVal val="0"/>
                                          </p:val>
                                        </p:tav>
                                        <p:tav tm="100000">
                                          <p:val>
                                            <p:strVal val="#ppt_w"/>
                                          </p:val>
                                        </p:tav>
                                      </p:tavLst>
                                    </p:anim>
                                    <p:anim calcmode="lin" valueType="num">
                                      <p:cBhvr>
                                        <p:cTn id="16" dur="1000" fill="hold"/>
                                        <p:tgtEl>
                                          <p:spTgt spid="58"/>
                                        </p:tgtEl>
                                        <p:attrNameLst>
                                          <p:attrName>ppt_h</p:attrName>
                                        </p:attrNameLst>
                                      </p:cBhvr>
                                      <p:tavLst>
                                        <p:tav tm="0">
                                          <p:val>
                                            <p:fltVal val="0"/>
                                          </p:val>
                                        </p:tav>
                                        <p:tav tm="100000">
                                          <p:val>
                                            <p:strVal val="#ppt_h"/>
                                          </p:val>
                                        </p:tav>
                                      </p:tavLst>
                                    </p:anim>
                                    <p:anim calcmode="lin" valueType="num">
                                      <p:cBhvr>
                                        <p:cTn id="17" dur="1000" fill="hold"/>
                                        <p:tgtEl>
                                          <p:spTgt spid="58"/>
                                        </p:tgtEl>
                                        <p:attrNameLst>
                                          <p:attrName>style.rotation</p:attrName>
                                        </p:attrNameLst>
                                      </p:cBhvr>
                                      <p:tavLst>
                                        <p:tav tm="0">
                                          <p:val>
                                            <p:fltVal val="90"/>
                                          </p:val>
                                        </p:tav>
                                        <p:tav tm="100000">
                                          <p:val>
                                            <p:fltVal val="0"/>
                                          </p:val>
                                        </p:tav>
                                      </p:tavLst>
                                    </p:anim>
                                    <p:animEffect transition="in" filter="fade">
                                      <p:cBhvr>
                                        <p:cTn id="18" dur="1000"/>
                                        <p:tgtEl>
                                          <p:spTgt spid="58"/>
                                        </p:tgtEl>
                                      </p:cBhvr>
                                    </p:animEffect>
                                  </p:childTnLst>
                                </p:cTn>
                              </p:par>
                              <p:par>
                                <p:cTn id="19" presetID="3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1000" fill="hold"/>
                                        <p:tgtEl>
                                          <p:spTgt spid="74"/>
                                        </p:tgtEl>
                                        <p:attrNameLst>
                                          <p:attrName>ppt_w</p:attrName>
                                        </p:attrNameLst>
                                      </p:cBhvr>
                                      <p:tavLst>
                                        <p:tav tm="0">
                                          <p:val>
                                            <p:fltVal val="0"/>
                                          </p:val>
                                        </p:tav>
                                        <p:tav tm="100000">
                                          <p:val>
                                            <p:strVal val="#ppt_w"/>
                                          </p:val>
                                        </p:tav>
                                      </p:tavLst>
                                    </p:anim>
                                    <p:anim calcmode="lin" valueType="num">
                                      <p:cBhvr>
                                        <p:cTn id="22" dur="1000" fill="hold"/>
                                        <p:tgtEl>
                                          <p:spTgt spid="74"/>
                                        </p:tgtEl>
                                        <p:attrNameLst>
                                          <p:attrName>ppt_h</p:attrName>
                                        </p:attrNameLst>
                                      </p:cBhvr>
                                      <p:tavLst>
                                        <p:tav tm="0">
                                          <p:val>
                                            <p:fltVal val="0"/>
                                          </p:val>
                                        </p:tav>
                                        <p:tav tm="100000">
                                          <p:val>
                                            <p:strVal val="#ppt_h"/>
                                          </p:val>
                                        </p:tav>
                                      </p:tavLst>
                                    </p:anim>
                                    <p:anim calcmode="lin" valueType="num">
                                      <p:cBhvr>
                                        <p:cTn id="23" dur="1000" fill="hold"/>
                                        <p:tgtEl>
                                          <p:spTgt spid="74"/>
                                        </p:tgtEl>
                                        <p:attrNameLst>
                                          <p:attrName>style.rotation</p:attrName>
                                        </p:attrNameLst>
                                      </p:cBhvr>
                                      <p:tavLst>
                                        <p:tav tm="0">
                                          <p:val>
                                            <p:fltVal val="90"/>
                                          </p:val>
                                        </p:tav>
                                        <p:tav tm="100000">
                                          <p:val>
                                            <p:fltVal val="0"/>
                                          </p:val>
                                        </p:tav>
                                      </p:tavLst>
                                    </p:anim>
                                    <p:animEffect transition="in" filter="fade">
                                      <p:cBhvr>
                                        <p:cTn id="24"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A399124D-BEDB-ECBB-2D7D-7C45078E3EEE}"/>
              </a:ext>
            </a:extLst>
          </p:cNvPr>
          <p:cNvGrpSpPr/>
          <p:nvPr/>
        </p:nvGrpSpPr>
        <p:grpSpPr>
          <a:xfrm>
            <a:off x="0" y="0"/>
            <a:ext cx="12192000" cy="6858000"/>
            <a:chOff x="-3498574" y="0"/>
            <a:chExt cx="12192000" cy="6858000"/>
          </a:xfrm>
        </p:grpSpPr>
        <p:sp>
          <p:nvSpPr>
            <p:cNvPr id="63" name="Rectangle 62">
              <a:extLst>
                <a:ext uri="{FF2B5EF4-FFF2-40B4-BE49-F238E27FC236}">
                  <a16:creationId xmlns:a16="http://schemas.microsoft.com/office/drawing/2014/main" id="{8E36589D-272D-E452-64A0-9DEAF392F10D}"/>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a:extLst>
                <a:ext uri="{FF2B5EF4-FFF2-40B4-BE49-F238E27FC236}">
                  <a16:creationId xmlns:a16="http://schemas.microsoft.com/office/drawing/2014/main" id="{D953446F-EDD6-2B86-BD4F-EFD365EC8702}"/>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rgbClr val="D4B0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10">
              <a:extLst>
                <a:ext uri="{FF2B5EF4-FFF2-40B4-BE49-F238E27FC236}">
                  <a16:creationId xmlns:a16="http://schemas.microsoft.com/office/drawing/2014/main" id="{CC6A286C-B5F2-BD1E-8ACA-8A268DFE5AD7}"/>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68" name="TextBox 67">
              <a:extLst>
                <a:ext uri="{FF2B5EF4-FFF2-40B4-BE49-F238E27FC236}">
                  <a16:creationId xmlns:a16="http://schemas.microsoft.com/office/drawing/2014/main" id="{5E427238-8908-8876-88B1-81D939EF6833}"/>
                </a:ext>
              </a:extLst>
            </p:cNvPr>
            <p:cNvSpPr txBox="1"/>
            <p:nvPr/>
          </p:nvSpPr>
          <p:spPr>
            <a:xfrm rot="16200000">
              <a:off x="7457248" y="3228943"/>
              <a:ext cx="1789043" cy="400110"/>
            </a:xfrm>
            <a:prstGeom prst="rect">
              <a:avLst/>
            </a:prstGeom>
            <a:noFill/>
          </p:spPr>
          <p:txBody>
            <a:bodyPr wrap="square" rtlCol="0">
              <a:spAutoFit/>
            </a:bodyPr>
            <a:lstStyle/>
            <a:p>
              <a:pPr algn="ctr"/>
              <a:r>
                <a:rPr lang="ar-SA" sz="2000" b="1" dirty="0">
                  <a:solidFill>
                    <a:schemeClr val="bg1"/>
                  </a:solidFill>
                </a:rPr>
                <a:t>فهرس المحتويات</a:t>
              </a:r>
              <a:endParaRPr lang="en-US" sz="2000" b="1" dirty="0">
                <a:solidFill>
                  <a:schemeClr val="bg1"/>
                </a:solidFill>
              </a:endParaRPr>
            </a:p>
          </p:txBody>
        </p:sp>
      </p:grpSp>
      <p:grpSp>
        <p:nvGrpSpPr>
          <p:cNvPr id="76" name="Group 75">
            <a:extLst>
              <a:ext uri="{FF2B5EF4-FFF2-40B4-BE49-F238E27FC236}">
                <a16:creationId xmlns:a16="http://schemas.microsoft.com/office/drawing/2014/main" id="{AB8ED7BE-A90F-6573-EC0E-7908573B10B5}"/>
              </a:ext>
            </a:extLst>
          </p:cNvPr>
          <p:cNvGrpSpPr/>
          <p:nvPr/>
        </p:nvGrpSpPr>
        <p:grpSpPr>
          <a:xfrm>
            <a:off x="-572489" y="-2"/>
            <a:ext cx="12192000" cy="6858000"/>
            <a:chOff x="-3498574" y="0"/>
            <a:chExt cx="12192000" cy="6858000"/>
          </a:xfrm>
        </p:grpSpPr>
        <p:sp>
          <p:nvSpPr>
            <p:cNvPr id="77" name="Rectangle 76">
              <a:extLst>
                <a:ext uri="{FF2B5EF4-FFF2-40B4-BE49-F238E27FC236}">
                  <a16:creationId xmlns:a16="http://schemas.microsoft.com/office/drawing/2014/main" id="{5F197BF1-C40D-C6AC-CD37-3BEAD6C01B1F}"/>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77">
              <a:extLst>
                <a:ext uri="{FF2B5EF4-FFF2-40B4-BE49-F238E27FC236}">
                  <a16:creationId xmlns:a16="http://schemas.microsoft.com/office/drawing/2014/main" id="{1612824D-5496-49CA-4AB8-ACCC51E7F8F5}"/>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10">
              <a:extLst>
                <a:ext uri="{FF2B5EF4-FFF2-40B4-BE49-F238E27FC236}">
                  <a16:creationId xmlns:a16="http://schemas.microsoft.com/office/drawing/2014/main" id="{B7A55771-C667-8795-C821-C3FEDC1F775C}"/>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80" name="TextBox 79">
              <a:extLst>
                <a:ext uri="{FF2B5EF4-FFF2-40B4-BE49-F238E27FC236}">
                  <a16:creationId xmlns:a16="http://schemas.microsoft.com/office/drawing/2014/main" id="{50EBBE0B-3BD5-82C3-2AFC-81A6B9BDBE3F}"/>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أهداف التعلم</a:t>
              </a:r>
              <a:endParaRPr lang="en-US" sz="2800" b="1" dirty="0">
                <a:solidFill>
                  <a:schemeClr val="bg1"/>
                </a:solidFill>
              </a:endParaRPr>
            </a:p>
          </p:txBody>
        </p:sp>
      </p:grpSp>
      <p:grpSp>
        <p:nvGrpSpPr>
          <p:cNvPr id="81" name="Group 80">
            <a:extLst>
              <a:ext uri="{FF2B5EF4-FFF2-40B4-BE49-F238E27FC236}">
                <a16:creationId xmlns:a16="http://schemas.microsoft.com/office/drawing/2014/main" id="{1010B4F4-7FAE-0672-FD5D-C461BE230546}"/>
              </a:ext>
            </a:extLst>
          </p:cNvPr>
          <p:cNvGrpSpPr/>
          <p:nvPr/>
        </p:nvGrpSpPr>
        <p:grpSpPr>
          <a:xfrm>
            <a:off x="-8519026" y="0"/>
            <a:ext cx="12192000" cy="6858000"/>
            <a:chOff x="-3498574" y="0"/>
            <a:chExt cx="12192000" cy="6858000"/>
          </a:xfrm>
        </p:grpSpPr>
        <p:sp>
          <p:nvSpPr>
            <p:cNvPr id="82" name="Rectangle 81">
              <a:extLst>
                <a:ext uri="{FF2B5EF4-FFF2-40B4-BE49-F238E27FC236}">
                  <a16:creationId xmlns:a16="http://schemas.microsoft.com/office/drawing/2014/main" id="{501FCCFD-93EE-B255-FD4F-4F8A0B19F003}"/>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82">
              <a:extLst>
                <a:ext uri="{FF2B5EF4-FFF2-40B4-BE49-F238E27FC236}">
                  <a16:creationId xmlns:a16="http://schemas.microsoft.com/office/drawing/2014/main" id="{7F2000BC-6ADB-9FBF-7CA0-2CE66C14623A}"/>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10">
              <a:extLst>
                <a:ext uri="{FF2B5EF4-FFF2-40B4-BE49-F238E27FC236}">
                  <a16:creationId xmlns:a16="http://schemas.microsoft.com/office/drawing/2014/main" id="{BD952E51-4E04-5A99-2575-101CF5D01042}"/>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85" name="TextBox 84">
              <a:extLst>
                <a:ext uri="{FF2B5EF4-FFF2-40B4-BE49-F238E27FC236}">
                  <a16:creationId xmlns:a16="http://schemas.microsoft.com/office/drawing/2014/main" id="{3F15F45F-EB30-140C-0B25-B9E8FDF5564D}"/>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rPr>
                <a:t>اقسام القضاء</a:t>
              </a:r>
              <a:endParaRPr lang="en-US" sz="2000" b="1" dirty="0">
                <a:solidFill>
                  <a:schemeClr val="bg1"/>
                </a:solidFill>
              </a:endParaRPr>
            </a:p>
          </p:txBody>
        </p:sp>
      </p:grpSp>
      <p:grpSp>
        <p:nvGrpSpPr>
          <p:cNvPr id="86" name="Group 85">
            <a:extLst>
              <a:ext uri="{FF2B5EF4-FFF2-40B4-BE49-F238E27FC236}">
                <a16:creationId xmlns:a16="http://schemas.microsoft.com/office/drawing/2014/main" id="{D49AE224-85EB-3524-AAE7-AC5BDE2304FC}"/>
              </a:ext>
            </a:extLst>
          </p:cNvPr>
          <p:cNvGrpSpPr/>
          <p:nvPr/>
        </p:nvGrpSpPr>
        <p:grpSpPr>
          <a:xfrm>
            <a:off x="-9132227" y="-4"/>
            <a:ext cx="12192000" cy="6858000"/>
            <a:chOff x="-3498574" y="0"/>
            <a:chExt cx="12192000" cy="6858000"/>
          </a:xfrm>
        </p:grpSpPr>
        <p:sp>
          <p:nvSpPr>
            <p:cNvPr id="88" name="Rectangle 87">
              <a:extLst>
                <a:ext uri="{FF2B5EF4-FFF2-40B4-BE49-F238E27FC236}">
                  <a16:creationId xmlns:a16="http://schemas.microsoft.com/office/drawing/2014/main" id="{83A850E4-9F76-F700-87D3-FEBAB298980B}"/>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88">
              <a:extLst>
                <a:ext uri="{FF2B5EF4-FFF2-40B4-BE49-F238E27FC236}">
                  <a16:creationId xmlns:a16="http://schemas.microsoft.com/office/drawing/2014/main" id="{6FD5A232-78FC-1284-F00A-F5DFFE9CB63F}"/>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10">
              <a:extLst>
                <a:ext uri="{FF2B5EF4-FFF2-40B4-BE49-F238E27FC236}">
                  <a16:creationId xmlns:a16="http://schemas.microsoft.com/office/drawing/2014/main" id="{4FFE5454-B834-0684-A22D-2131677F3EE1}"/>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91" name="TextBox 90">
              <a:extLst>
                <a:ext uri="{FF2B5EF4-FFF2-40B4-BE49-F238E27FC236}">
                  <a16:creationId xmlns:a16="http://schemas.microsoft.com/office/drawing/2014/main" id="{B6F2E81D-8411-ACEC-FE4B-91295DD17F63}"/>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الهيكل العام للمحاكم</a:t>
              </a:r>
              <a:endParaRPr lang="en-US" sz="2800" b="1" dirty="0">
                <a:solidFill>
                  <a:schemeClr val="bg1"/>
                </a:solidFill>
              </a:endParaRPr>
            </a:p>
          </p:txBody>
        </p:sp>
      </p:grpSp>
      <p:grpSp>
        <p:nvGrpSpPr>
          <p:cNvPr id="92" name="Group 91">
            <a:extLst>
              <a:ext uri="{FF2B5EF4-FFF2-40B4-BE49-F238E27FC236}">
                <a16:creationId xmlns:a16="http://schemas.microsoft.com/office/drawing/2014/main" id="{7E06E9A5-C034-F9E4-536A-2D9DF9A615D3}"/>
              </a:ext>
            </a:extLst>
          </p:cNvPr>
          <p:cNvGrpSpPr/>
          <p:nvPr/>
        </p:nvGrpSpPr>
        <p:grpSpPr>
          <a:xfrm>
            <a:off x="-9704716" y="0"/>
            <a:ext cx="12192000" cy="6858000"/>
            <a:chOff x="-3498574" y="0"/>
            <a:chExt cx="12192000" cy="6858000"/>
          </a:xfrm>
        </p:grpSpPr>
        <p:sp>
          <p:nvSpPr>
            <p:cNvPr id="93" name="Rectangle 92">
              <a:extLst>
                <a:ext uri="{FF2B5EF4-FFF2-40B4-BE49-F238E27FC236}">
                  <a16:creationId xmlns:a16="http://schemas.microsoft.com/office/drawing/2014/main" id="{3DB9B163-F43C-D295-36BB-27AD79C6FCA6}"/>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93">
              <a:extLst>
                <a:ext uri="{FF2B5EF4-FFF2-40B4-BE49-F238E27FC236}">
                  <a16:creationId xmlns:a16="http://schemas.microsoft.com/office/drawing/2014/main" id="{201F75EB-DD71-23C2-9068-D7647485D297}"/>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10">
              <a:extLst>
                <a:ext uri="{FF2B5EF4-FFF2-40B4-BE49-F238E27FC236}">
                  <a16:creationId xmlns:a16="http://schemas.microsoft.com/office/drawing/2014/main" id="{65EAE81A-70F7-A793-EE03-F3F6F224795A}"/>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96" name="TextBox 95">
              <a:extLst>
                <a:ext uri="{FF2B5EF4-FFF2-40B4-BE49-F238E27FC236}">
                  <a16:creationId xmlns:a16="http://schemas.microsoft.com/office/drawing/2014/main" id="{45E911E5-5BF7-D1A8-39B5-7AC6D4C9D49E}"/>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المحكمة العليا</a:t>
              </a:r>
              <a:endParaRPr lang="en-US" sz="2800" b="1" dirty="0">
                <a:solidFill>
                  <a:schemeClr val="bg1"/>
                </a:solidFill>
              </a:endParaRPr>
            </a:p>
          </p:txBody>
        </p:sp>
      </p:grpSp>
      <p:grpSp>
        <p:nvGrpSpPr>
          <p:cNvPr id="97" name="Group 96">
            <a:extLst>
              <a:ext uri="{FF2B5EF4-FFF2-40B4-BE49-F238E27FC236}">
                <a16:creationId xmlns:a16="http://schemas.microsoft.com/office/drawing/2014/main" id="{598FCADD-2F78-DBD7-91BA-12F767787B47}"/>
              </a:ext>
            </a:extLst>
          </p:cNvPr>
          <p:cNvGrpSpPr/>
          <p:nvPr/>
        </p:nvGrpSpPr>
        <p:grpSpPr>
          <a:xfrm>
            <a:off x="-10299821" y="0"/>
            <a:ext cx="12192000" cy="6858000"/>
            <a:chOff x="-3498574" y="0"/>
            <a:chExt cx="12192000" cy="6858000"/>
          </a:xfrm>
        </p:grpSpPr>
        <p:sp>
          <p:nvSpPr>
            <p:cNvPr id="98" name="Rectangle 97">
              <a:extLst>
                <a:ext uri="{FF2B5EF4-FFF2-40B4-BE49-F238E27FC236}">
                  <a16:creationId xmlns:a16="http://schemas.microsoft.com/office/drawing/2014/main" id="{B966E6AD-7E98-D247-A4D5-B6D85C78B481}"/>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a:extLst>
                <a:ext uri="{FF2B5EF4-FFF2-40B4-BE49-F238E27FC236}">
                  <a16:creationId xmlns:a16="http://schemas.microsoft.com/office/drawing/2014/main" id="{C7D578E0-50E8-E200-3075-9A25E88273FA}"/>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1" name="Freeform 10">
              <a:extLst>
                <a:ext uri="{FF2B5EF4-FFF2-40B4-BE49-F238E27FC236}">
                  <a16:creationId xmlns:a16="http://schemas.microsoft.com/office/drawing/2014/main" id="{A0590FCC-96A0-13A1-7209-397648BD62BC}"/>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02" name="TextBox 101">
              <a:extLst>
                <a:ext uri="{FF2B5EF4-FFF2-40B4-BE49-F238E27FC236}">
                  <a16:creationId xmlns:a16="http://schemas.microsoft.com/office/drawing/2014/main" id="{D06B76F9-2BEA-E6A4-382F-21DE18024D1B}"/>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محاكم الاستئناف</a:t>
              </a:r>
              <a:endParaRPr lang="en-US" sz="2800" b="1" dirty="0">
                <a:solidFill>
                  <a:schemeClr val="bg1"/>
                </a:solidFill>
              </a:endParaRPr>
            </a:p>
          </p:txBody>
        </p:sp>
      </p:grpSp>
      <p:grpSp>
        <p:nvGrpSpPr>
          <p:cNvPr id="103" name="Group 102">
            <a:extLst>
              <a:ext uri="{FF2B5EF4-FFF2-40B4-BE49-F238E27FC236}">
                <a16:creationId xmlns:a16="http://schemas.microsoft.com/office/drawing/2014/main" id="{0D9146F9-E4E2-3E96-3914-97E761F50C61}"/>
              </a:ext>
            </a:extLst>
          </p:cNvPr>
          <p:cNvGrpSpPr/>
          <p:nvPr/>
        </p:nvGrpSpPr>
        <p:grpSpPr>
          <a:xfrm>
            <a:off x="-10893019" y="0"/>
            <a:ext cx="12192000" cy="6858000"/>
            <a:chOff x="-3498574" y="0"/>
            <a:chExt cx="12192000" cy="6858000"/>
          </a:xfrm>
        </p:grpSpPr>
        <p:sp>
          <p:nvSpPr>
            <p:cNvPr id="104" name="Rectangle 103">
              <a:extLst>
                <a:ext uri="{FF2B5EF4-FFF2-40B4-BE49-F238E27FC236}">
                  <a16:creationId xmlns:a16="http://schemas.microsoft.com/office/drawing/2014/main" id="{B4D33AB8-10C5-883E-44FB-BE5445AB7599}"/>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104">
              <a:extLst>
                <a:ext uri="{FF2B5EF4-FFF2-40B4-BE49-F238E27FC236}">
                  <a16:creationId xmlns:a16="http://schemas.microsoft.com/office/drawing/2014/main" id="{F27F5D68-1571-14B4-4C32-5F023C70C9C5}"/>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Freeform 10">
              <a:extLst>
                <a:ext uri="{FF2B5EF4-FFF2-40B4-BE49-F238E27FC236}">
                  <a16:creationId xmlns:a16="http://schemas.microsoft.com/office/drawing/2014/main" id="{225A2B07-83D2-92E1-E04D-A1B6BA25A84E}"/>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07" name="TextBox 106">
              <a:extLst>
                <a:ext uri="{FF2B5EF4-FFF2-40B4-BE49-F238E27FC236}">
                  <a16:creationId xmlns:a16="http://schemas.microsoft.com/office/drawing/2014/main" id="{593BD2D9-5079-6D9D-4A1C-EEB5F379C04D}"/>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المحاكم الابتدائية والمتخصصة</a:t>
              </a:r>
              <a:endParaRPr lang="en-US" sz="2800" b="1" dirty="0">
                <a:solidFill>
                  <a:schemeClr val="bg1"/>
                </a:solidFill>
              </a:endParaRPr>
            </a:p>
          </p:txBody>
        </p:sp>
      </p:grpSp>
      <p:sp>
        <p:nvSpPr>
          <p:cNvPr id="2" name="TextBox 1">
            <a:extLst>
              <a:ext uri="{FF2B5EF4-FFF2-40B4-BE49-F238E27FC236}">
                <a16:creationId xmlns:a16="http://schemas.microsoft.com/office/drawing/2014/main" id="{42387A51-942C-4DD3-8817-876EB34D2473}"/>
              </a:ext>
            </a:extLst>
          </p:cNvPr>
          <p:cNvSpPr txBox="1"/>
          <p:nvPr/>
        </p:nvSpPr>
        <p:spPr>
          <a:xfrm>
            <a:off x="4820565" y="2308374"/>
            <a:ext cx="5101648" cy="2899768"/>
          </a:xfrm>
          <a:prstGeom prst="rect">
            <a:avLst/>
          </a:prstGeom>
          <a:noFill/>
        </p:spPr>
        <p:txBody>
          <a:bodyPr wrap="square" rtlCol="0">
            <a:spAutoFit/>
          </a:bodyPr>
          <a:lstStyle/>
          <a:p>
            <a:pPr marL="0" marR="0" algn="r" rtl="1">
              <a:lnSpc>
                <a:spcPct val="115000"/>
              </a:lnSpc>
              <a:spcBef>
                <a:spcPts val="0"/>
              </a:spcBef>
              <a:spcAft>
                <a:spcPts val="800"/>
              </a:spcAft>
            </a:pPr>
            <a:r>
              <a:rPr lang="ar-SA" sz="2400" b="1" kern="100" dirty="0">
                <a:solidFill>
                  <a:srgbClr val="D4B04C"/>
                </a:solidFill>
                <a:effectLst/>
                <a:latin typeface="Aptos"/>
                <a:ea typeface="Aptos"/>
                <a:cs typeface="Arial" panose="020B0604020202020204" pitchFamily="34" charset="0"/>
              </a:rPr>
              <a:t>بعد إكمال هذه الوحدة، </a:t>
            </a:r>
            <a:r>
              <a:rPr lang="ar-SA" sz="2400" b="1" kern="100" dirty="0">
                <a:solidFill>
                  <a:schemeClr val="bg1">
                    <a:lumMod val="50000"/>
                  </a:schemeClr>
                </a:solidFill>
                <a:effectLst/>
                <a:latin typeface="Aptos"/>
                <a:ea typeface="Aptos"/>
                <a:cs typeface="Arial" panose="020B0604020202020204" pitchFamily="34" charset="0"/>
              </a:rPr>
              <a:t>سيكون المتدرب قادرًا على</a:t>
            </a:r>
            <a:r>
              <a:rPr lang="en-US" sz="2400" b="1" kern="100" dirty="0">
                <a:solidFill>
                  <a:schemeClr val="bg1">
                    <a:lumMod val="50000"/>
                  </a:schemeClr>
                </a:solidFill>
                <a:effectLst/>
                <a:latin typeface="Aptos"/>
                <a:ea typeface="Aptos"/>
                <a:cs typeface="Arial" panose="020B0604020202020204" pitchFamily="34" charset="0"/>
              </a:rPr>
              <a:t>:</a:t>
            </a:r>
            <a:endParaRPr lang="en-GB" sz="24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وصف الهيكل العام للنظام القضائي السعودي</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تحديد اختصاصات كل نوع من أنواع المحاكم</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شرح مراحل التقاضي الأساسية في المملكة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تمييز الفروق بين القضاء العام والقضاء الإداري واللجان شبه القضائية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algn="r" rtl="1"/>
            <a:endParaRPr lang="en-GB" dirty="0"/>
          </a:p>
        </p:txBody>
      </p:sp>
      <p:grpSp>
        <p:nvGrpSpPr>
          <p:cNvPr id="43" name="Group 42">
            <a:extLst>
              <a:ext uri="{FF2B5EF4-FFF2-40B4-BE49-F238E27FC236}">
                <a16:creationId xmlns:a16="http://schemas.microsoft.com/office/drawing/2014/main" id="{CC65DB1D-66A2-4EE3-B16C-74E2DBB8FDBF}"/>
              </a:ext>
            </a:extLst>
          </p:cNvPr>
          <p:cNvGrpSpPr/>
          <p:nvPr/>
        </p:nvGrpSpPr>
        <p:grpSpPr>
          <a:xfrm>
            <a:off x="-7564868" y="0"/>
            <a:ext cx="12192000" cy="6858000"/>
            <a:chOff x="-3498574" y="0"/>
            <a:chExt cx="12192000" cy="6858000"/>
          </a:xfrm>
        </p:grpSpPr>
        <p:sp>
          <p:nvSpPr>
            <p:cNvPr id="44" name="Rectangle 43">
              <a:extLst>
                <a:ext uri="{FF2B5EF4-FFF2-40B4-BE49-F238E27FC236}">
                  <a16:creationId xmlns:a16="http://schemas.microsoft.com/office/drawing/2014/main" id="{0771441D-46D1-4E23-8DC2-9C6E8ECE7238}"/>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82">
              <a:extLst>
                <a:ext uri="{FF2B5EF4-FFF2-40B4-BE49-F238E27FC236}">
                  <a16:creationId xmlns:a16="http://schemas.microsoft.com/office/drawing/2014/main" id="{A1EF039A-09A3-4E7F-AC6B-BDDE49DC55DE}"/>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10">
              <a:extLst>
                <a:ext uri="{FF2B5EF4-FFF2-40B4-BE49-F238E27FC236}">
                  <a16:creationId xmlns:a16="http://schemas.microsoft.com/office/drawing/2014/main" id="{E756D0B1-0192-4DEC-B1AD-B2DD26746BBE}"/>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47" name="TextBox 46">
              <a:extLst>
                <a:ext uri="{FF2B5EF4-FFF2-40B4-BE49-F238E27FC236}">
                  <a16:creationId xmlns:a16="http://schemas.microsoft.com/office/drawing/2014/main" id="{D4CDFC62-6986-47A9-84AC-D80E34022C77}"/>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rPr>
                <a:t>اقسام القضاء</a:t>
              </a:r>
              <a:endParaRPr lang="en-US" sz="2000" b="1" dirty="0">
                <a:solidFill>
                  <a:schemeClr val="bg1"/>
                </a:solidFill>
              </a:endParaRPr>
            </a:p>
          </p:txBody>
        </p:sp>
      </p:grpSp>
      <p:grpSp>
        <p:nvGrpSpPr>
          <p:cNvPr id="48" name="Group 47">
            <a:extLst>
              <a:ext uri="{FF2B5EF4-FFF2-40B4-BE49-F238E27FC236}">
                <a16:creationId xmlns:a16="http://schemas.microsoft.com/office/drawing/2014/main" id="{AC45EDD7-A1DF-4811-83E7-CF990CFC4C2B}"/>
              </a:ext>
            </a:extLst>
          </p:cNvPr>
          <p:cNvGrpSpPr/>
          <p:nvPr/>
        </p:nvGrpSpPr>
        <p:grpSpPr>
          <a:xfrm>
            <a:off x="-8178069" y="-4"/>
            <a:ext cx="12192000" cy="6858000"/>
            <a:chOff x="-3498574" y="0"/>
            <a:chExt cx="12192000" cy="6858000"/>
          </a:xfrm>
        </p:grpSpPr>
        <p:sp>
          <p:nvSpPr>
            <p:cNvPr id="49" name="Rectangle 48">
              <a:extLst>
                <a:ext uri="{FF2B5EF4-FFF2-40B4-BE49-F238E27FC236}">
                  <a16:creationId xmlns:a16="http://schemas.microsoft.com/office/drawing/2014/main" id="{E418EFBE-9D19-4D4D-B309-5452F8C3ACC5}"/>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88">
              <a:extLst>
                <a:ext uri="{FF2B5EF4-FFF2-40B4-BE49-F238E27FC236}">
                  <a16:creationId xmlns:a16="http://schemas.microsoft.com/office/drawing/2014/main" id="{5530DACB-665C-4F48-BF31-E72C2F1A3736}"/>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10">
              <a:extLst>
                <a:ext uri="{FF2B5EF4-FFF2-40B4-BE49-F238E27FC236}">
                  <a16:creationId xmlns:a16="http://schemas.microsoft.com/office/drawing/2014/main" id="{5E7B27C5-DA36-43BC-A1F2-DF08C964D774}"/>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52" name="TextBox 51">
              <a:extLst>
                <a:ext uri="{FF2B5EF4-FFF2-40B4-BE49-F238E27FC236}">
                  <a16:creationId xmlns:a16="http://schemas.microsoft.com/office/drawing/2014/main" id="{22D07C12-6428-4979-87C9-3D92C7D5E8F8}"/>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الهيكل العام للمحاكم</a:t>
              </a:r>
              <a:endParaRPr lang="en-US" sz="2800" b="1" dirty="0">
                <a:solidFill>
                  <a:schemeClr val="bg1"/>
                </a:solidFill>
              </a:endParaRPr>
            </a:p>
          </p:txBody>
        </p:sp>
      </p:grpSp>
      <p:grpSp>
        <p:nvGrpSpPr>
          <p:cNvPr id="53" name="Group 52">
            <a:extLst>
              <a:ext uri="{FF2B5EF4-FFF2-40B4-BE49-F238E27FC236}">
                <a16:creationId xmlns:a16="http://schemas.microsoft.com/office/drawing/2014/main" id="{50B67EAC-93BE-4A66-BB7E-671C117C552E}"/>
              </a:ext>
            </a:extLst>
          </p:cNvPr>
          <p:cNvGrpSpPr/>
          <p:nvPr/>
        </p:nvGrpSpPr>
        <p:grpSpPr>
          <a:xfrm>
            <a:off x="-8750558" y="0"/>
            <a:ext cx="12192000" cy="6858000"/>
            <a:chOff x="-3498574" y="0"/>
            <a:chExt cx="12192000" cy="6858000"/>
          </a:xfrm>
        </p:grpSpPr>
        <p:sp>
          <p:nvSpPr>
            <p:cNvPr id="54" name="Rectangle 53">
              <a:extLst>
                <a:ext uri="{FF2B5EF4-FFF2-40B4-BE49-F238E27FC236}">
                  <a16:creationId xmlns:a16="http://schemas.microsoft.com/office/drawing/2014/main" id="{CF800479-1D35-43A8-8D9F-36D42B883190}"/>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93">
              <a:extLst>
                <a:ext uri="{FF2B5EF4-FFF2-40B4-BE49-F238E27FC236}">
                  <a16:creationId xmlns:a16="http://schemas.microsoft.com/office/drawing/2014/main" id="{2BB6CB20-BA18-4CCB-A38E-13E5ABAE1270}"/>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10">
              <a:extLst>
                <a:ext uri="{FF2B5EF4-FFF2-40B4-BE49-F238E27FC236}">
                  <a16:creationId xmlns:a16="http://schemas.microsoft.com/office/drawing/2014/main" id="{2BBC0818-75F6-40EB-9062-717F012FCDA5}"/>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57" name="TextBox 56">
              <a:extLst>
                <a:ext uri="{FF2B5EF4-FFF2-40B4-BE49-F238E27FC236}">
                  <a16:creationId xmlns:a16="http://schemas.microsoft.com/office/drawing/2014/main" id="{123A6166-29C3-4D62-B03D-666AE5CB3671}"/>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المحكمة العليا</a:t>
              </a:r>
              <a:endParaRPr lang="en-US" sz="2800" b="1" dirty="0">
                <a:solidFill>
                  <a:schemeClr val="bg1"/>
                </a:solidFill>
              </a:endParaRPr>
            </a:p>
          </p:txBody>
        </p:sp>
      </p:grpSp>
      <p:grpSp>
        <p:nvGrpSpPr>
          <p:cNvPr id="58" name="Group 57">
            <a:extLst>
              <a:ext uri="{FF2B5EF4-FFF2-40B4-BE49-F238E27FC236}">
                <a16:creationId xmlns:a16="http://schemas.microsoft.com/office/drawing/2014/main" id="{D19FCE98-2AA9-4066-8B4D-559B4D051F1D}"/>
              </a:ext>
            </a:extLst>
          </p:cNvPr>
          <p:cNvGrpSpPr/>
          <p:nvPr/>
        </p:nvGrpSpPr>
        <p:grpSpPr>
          <a:xfrm>
            <a:off x="-9345663" y="0"/>
            <a:ext cx="12192000" cy="6858000"/>
            <a:chOff x="-3498574" y="0"/>
            <a:chExt cx="12192000" cy="6858000"/>
          </a:xfrm>
        </p:grpSpPr>
        <p:sp>
          <p:nvSpPr>
            <p:cNvPr id="59" name="Rectangle 58">
              <a:extLst>
                <a:ext uri="{FF2B5EF4-FFF2-40B4-BE49-F238E27FC236}">
                  <a16:creationId xmlns:a16="http://schemas.microsoft.com/office/drawing/2014/main" id="{4472C2D0-EA10-43AE-8F02-D38EF4217F35}"/>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99">
              <a:extLst>
                <a:ext uri="{FF2B5EF4-FFF2-40B4-BE49-F238E27FC236}">
                  <a16:creationId xmlns:a16="http://schemas.microsoft.com/office/drawing/2014/main" id="{572E37D8-4B08-422F-ACB4-C653801D97E5}"/>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10">
              <a:extLst>
                <a:ext uri="{FF2B5EF4-FFF2-40B4-BE49-F238E27FC236}">
                  <a16:creationId xmlns:a16="http://schemas.microsoft.com/office/drawing/2014/main" id="{8BE01629-CE79-4030-B52E-3258D4C9CC1C}"/>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62" name="TextBox 61">
              <a:extLst>
                <a:ext uri="{FF2B5EF4-FFF2-40B4-BE49-F238E27FC236}">
                  <a16:creationId xmlns:a16="http://schemas.microsoft.com/office/drawing/2014/main" id="{98DBF30C-474C-4AD5-8292-6E3224B170FD}"/>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محاكم الاستئناف</a:t>
              </a:r>
              <a:endParaRPr lang="en-US" sz="2800" b="1" dirty="0">
                <a:solidFill>
                  <a:schemeClr val="bg1"/>
                </a:solidFill>
              </a:endParaRPr>
            </a:p>
          </p:txBody>
        </p:sp>
      </p:grpSp>
      <p:grpSp>
        <p:nvGrpSpPr>
          <p:cNvPr id="64" name="Group 63">
            <a:extLst>
              <a:ext uri="{FF2B5EF4-FFF2-40B4-BE49-F238E27FC236}">
                <a16:creationId xmlns:a16="http://schemas.microsoft.com/office/drawing/2014/main" id="{0D0B8BB0-7460-41A1-AA50-6158DC87B1C1}"/>
              </a:ext>
            </a:extLst>
          </p:cNvPr>
          <p:cNvGrpSpPr/>
          <p:nvPr/>
        </p:nvGrpSpPr>
        <p:grpSpPr>
          <a:xfrm>
            <a:off x="-9938861" y="0"/>
            <a:ext cx="12192000" cy="6858000"/>
            <a:chOff x="-3498574" y="0"/>
            <a:chExt cx="12192000" cy="6858000"/>
          </a:xfrm>
        </p:grpSpPr>
        <p:sp>
          <p:nvSpPr>
            <p:cNvPr id="65" name="Rectangle 64">
              <a:extLst>
                <a:ext uri="{FF2B5EF4-FFF2-40B4-BE49-F238E27FC236}">
                  <a16:creationId xmlns:a16="http://schemas.microsoft.com/office/drawing/2014/main" id="{8D4F8E17-74C8-419B-8A28-074E2D272ADB}"/>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104">
              <a:extLst>
                <a:ext uri="{FF2B5EF4-FFF2-40B4-BE49-F238E27FC236}">
                  <a16:creationId xmlns:a16="http://schemas.microsoft.com/office/drawing/2014/main" id="{A8A64C02-8B8F-4F11-A656-023DF5F5F6E2}"/>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10">
              <a:extLst>
                <a:ext uri="{FF2B5EF4-FFF2-40B4-BE49-F238E27FC236}">
                  <a16:creationId xmlns:a16="http://schemas.microsoft.com/office/drawing/2014/main" id="{A5EFE8FC-34B6-4F23-B15E-4FE5EAB915C4}"/>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72" name="TextBox 71">
              <a:extLst>
                <a:ext uri="{FF2B5EF4-FFF2-40B4-BE49-F238E27FC236}">
                  <a16:creationId xmlns:a16="http://schemas.microsoft.com/office/drawing/2014/main" id="{650B93F6-9323-460A-8320-99FA43979D7D}"/>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المحاكم الابتدائية والمتخصصة</a:t>
              </a:r>
              <a:endParaRPr lang="en-US" sz="2800" b="1" dirty="0">
                <a:solidFill>
                  <a:schemeClr val="bg1"/>
                </a:solidFill>
              </a:endParaRPr>
            </a:p>
          </p:txBody>
        </p:sp>
      </p:grpSp>
      <p:grpSp>
        <p:nvGrpSpPr>
          <p:cNvPr id="73" name="Group 72">
            <a:extLst>
              <a:ext uri="{FF2B5EF4-FFF2-40B4-BE49-F238E27FC236}">
                <a16:creationId xmlns:a16="http://schemas.microsoft.com/office/drawing/2014/main" id="{AA1E0238-0D38-4352-B74D-AC888E4F4B2C}"/>
              </a:ext>
            </a:extLst>
          </p:cNvPr>
          <p:cNvGrpSpPr/>
          <p:nvPr/>
        </p:nvGrpSpPr>
        <p:grpSpPr>
          <a:xfrm>
            <a:off x="-10474671" y="9278"/>
            <a:ext cx="12192000" cy="6858000"/>
            <a:chOff x="-3498574" y="0"/>
            <a:chExt cx="12192000" cy="6858000"/>
          </a:xfrm>
        </p:grpSpPr>
        <p:sp>
          <p:nvSpPr>
            <p:cNvPr id="74" name="Rectangle 73">
              <a:extLst>
                <a:ext uri="{FF2B5EF4-FFF2-40B4-BE49-F238E27FC236}">
                  <a16:creationId xmlns:a16="http://schemas.microsoft.com/office/drawing/2014/main" id="{FE5D209E-7731-48AF-AD93-888ABDC33DF5}"/>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93">
              <a:extLst>
                <a:ext uri="{FF2B5EF4-FFF2-40B4-BE49-F238E27FC236}">
                  <a16:creationId xmlns:a16="http://schemas.microsoft.com/office/drawing/2014/main" id="{849AF675-53E1-4943-9C8C-AE4CD8CC171F}"/>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10">
              <a:extLst>
                <a:ext uri="{FF2B5EF4-FFF2-40B4-BE49-F238E27FC236}">
                  <a16:creationId xmlns:a16="http://schemas.microsoft.com/office/drawing/2014/main" id="{0DDB905B-AF6E-4450-85EC-46BD884B5B0A}"/>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99" name="TextBox 98">
              <a:extLst>
                <a:ext uri="{FF2B5EF4-FFF2-40B4-BE49-F238E27FC236}">
                  <a16:creationId xmlns:a16="http://schemas.microsoft.com/office/drawing/2014/main" id="{E6D7E011-AB55-40EB-86B7-13DD03262CB7}"/>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الجزائية</a:t>
              </a:r>
              <a:endParaRPr lang="en-US" sz="3200" b="1" dirty="0">
                <a:solidFill>
                  <a:schemeClr val="bg1"/>
                </a:solidFill>
              </a:endParaRPr>
            </a:p>
          </p:txBody>
        </p:sp>
      </p:grpSp>
      <p:grpSp>
        <p:nvGrpSpPr>
          <p:cNvPr id="108" name="Group 107">
            <a:extLst>
              <a:ext uri="{FF2B5EF4-FFF2-40B4-BE49-F238E27FC236}">
                <a16:creationId xmlns:a16="http://schemas.microsoft.com/office/drawing/2014/main" id="{FEE581FA-9296-4F99-9CC0-0D02CF5A156C}"/>
              </a:ext>
            </a:extLst>
          </p:cNvPr>
          <p:cNvGrpSpPr/>
          <p:nvPr/>
        </p:nvGrpSpPr>
        <p:grpSpPr>
          <a:xfrm>
            <a:off x="-11069776" y="9278"/>
            <a:ext cx="12192000" cy="6858000"/>
            <a:chOff x="-3498574" y="0"/>
            <a:chExt cx="12192000" cy="6858000"/>
          </a:xfrm>
        </p:grpSpPr>
        <p:sp>
          <p:nvSpPr>
            <p:cNvPr id="109" name="Rectangle 108">
              <a:extLst>
                <a:ext uri="{FF2B5EF4-FFF2-40B4-BE49-F238E27FC236}">
                  <a16:creationId xmlns:a16="http://schemas.microsoft.com/office/drawing/2014/main" id="{CF486B65-D5EF-4882-B870-EB916DB4DC15}"/>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reeform 99">
              <a:extLst>
                <a:ext uri="{FF2B5EF4-FFF2-40B4-BE49-F238E27FC236}">
                  <a16:creationId xmlns:a16="http://schemas.microsoft.com/office/drawing/2014/main" id="{B99D3E36-C82A-4A81-89FD-083ED661C421}"/>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10">
              <a:extLst>
                <a:ext uri="{FF2B5EF4-FFF2-40B4-BE49-F238E27FC236}">
                  <a16:creationId xmlns:a16="http://schemas.microsoft.com/office/drawing/2014/main" id="{D94DCEEA-B133-49A1-8D37-3999000585CE}"/>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12" name="TextBox 111">
              <a:extLst>
                <a:ext uri="{FF2B5EF4-FFF2-40B4-BE49-F238E27FC236}">
                  <a16:creationId xmlns:a16="http://schemas.microsoft.com/office/drawing/2014/main" id="{86FFA11F-2C3C-4F9A-8B80-4A006B1102BF}"/>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التجارية</a:t>
              </a:r>
              <a:endParaRPr lang="en-US" sz="3200" b="1" dirty="0">
                <a:solidFill>
                  <a:schemeClr val="bg1"/>
                </a:solidFill>
              </a:endParaRPr>
            </a:p>
          </p:txBody>
        </p:sp>
      </p:grpSp>
      <p:grpSp>
        <p:nvGrpSpPr>
          <p:cNvPr id="113" name="Group 112">
            <a:extLst>
              <a:ext uri="{FF2B5EF4-FFF2-40B4-BE49-F238E27FC236}">
                <a16:creationId xmlns:a16="http://schemas.microsoft.com/office/drawing/2014/main" id="{AB0D1D37-0CE6-4483-86D9-B6CED41AAB25}"/>
              </a:ext>
            </a:extLst>
          </p:cNvPr>
          <p:cNvGrpSpPr/>
          <p:nvPr/>
        </p:nvGrpSpPr>
        <p:grpSpPr>
          <a:xfrm>
            <a:off x="-11662974" y="9278"/>
            <a:ext cx="12192000" cy="6858000"/>
            <a:chOff x="-3498574" y="0"/>
            <a:chExt cx="12192000" cy="6858000"/>
          </a:xfrm>
        </p:grpSpPr>
        <p:sp>
          <p:nvSpPr>
            <p:cNvPr id="114" name="Rectangle 113">
              <a:extLst>
                <a:ext uri="{FF2B5EF4-FFF2-40B4-BE49-F238E27FC236}">
                  <a16:creationId xmlns:a16="http://schemas.microsoft.com/office/drawing/2014/main" id="{C408AD48-6664-4FC9-BCFB-E01D9ED1517E}"/>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104">
              <a:extLst>
                <a:ext uri="{FF2B5EF4-FFF2-40B4-BE49-F238E27FC236}">
                  <a16:creationId xmlns:a16="http://schemas.microsoft.com/office/drawing/2014/main" id="{CBDB80A4-0327-4EB6-BC11-1BDDB316B397}"/>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 name="Freeform 10">
              <a:extLst>
                <a:ext uri="{FF2B5EF4-FFF2-40B4-BE49-F238E27FC236}">
                  <a16:creationId xmlns:a16="http://schemas.microsoft.com/office/drawing/2014/main" id="{73854CFB-D5E7-4D17-8FC4-3F15FA99DE10}"/>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17" name="TextBox 116">
              <a:extLst>
                <a:ext uri="{FF2B5EF4-FFF2-40B4-BE49-F238E27FC236}">
                  <a16:creationId xmlns:a16="http://schemas.microsoft.com/office/drawing/2014/main" id="{882F6350-7480-48FA-9599-DAA03D269F7F}"/>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إجراءات التقاضي الأساسية</a:t>
              </a:r>
              <a:endParaRPr lang="en-US" sz="3200" b="1" dirty="0">
                <a:solidFill>
                  <a:schemeClr val="bg1"/>
                </a:solidFill>
              </a:endParaRPr>
            </a:p>
          </p:txBody>
        </p:sp>
      </p:grpSp>
    </p:spTree>
    <p:extLst>
      <p:ext uri="{BB962C8B-B14F-4D97-AF65-F5344CB8AC3E}">
        <p14:creationId xmlns:p14="http://schemas.microsoft.com/office/powerpoint/2010/main" val="130103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5999" y="1831415"/>
            <a:ext cx="90791" cy="3771717"/>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88264" y="1200417"/>
            <a:ext cx="4715123" cy="523220"/>
          </a:xfrm>
          <a:prstGeom prst="rect">
            <a:avLst/>
          </a:prstGeom>
          <a:noFill/>
        </p:spPr>
        <p:txBody>
          <a:bodyPr wrap="square" rtlCol="0">
            <a:spAutoFit/>
          </a:bodyPr>
          <a:lstStyle/>
          <a:p>
            <a:pPr algn="r" rtl="1"/>
            <a:r>
              <a:rPr lang="ar-SA" sz="2800" b="1" dirty="0">
                <a:solidFill>
                  <a:srgbClr val="9B8357"/>
                </a:solidFill>
                <a:effectLst/>
                <a:latin typeface="Aptos"/>
                <a:ea typeface="Aptos"/>
                <a:cs typeface="Arial" panose="020B0604020202020204" pitchFamily="34" charset="0"/>
              </a:rPr>
              <a:t>أسئلة تقييمية</a:t>
            </a:r>
            <a:endParaRPr lang="en-US" sz="7200" b="1" dirty="0">
              <a:solidFill>
                <a:srgbClr val="9B8357"/>
              </a:solidFill>
              <a:latin typeface="+mj-lt"/>
            </a:endParaRPr>
          </a:p>
        </p:txBody>
      </p:sp>
      <p:sp>
        <p:nvSpPr>
          <p:cNvPr id="6" name="Rectangle 5"/>
          <p:cNvSpPr/>
          <p:nvPr/>
        </p:nvSpPr>
        <p:spPr>
          <a:xfrm>
            <a:off x="736672" y="1911799"/>
            <a:ext cx="4960853" cy="1798634"/>
          </a:xfrm>
          <a:prstGeom prst="rect">
            <a:avLst/>
          </a:prstGeom>
        </p:spPr>
        <p:txBody>
          <a:bodyPr wrap="square">
            <a:spAutoFit/>
          </a:bodyPr>
          <a:lstStyle/>
          <a:p>
            <a:pPr marL="342900" marR="0" lvl="0" indent="-342900" algn="r" rtl="1">
              <a:lnSpc>
                <a:spcPct val="115000"/>
              </a:lnSpc>
              <a:spcBef>
                <a:spcPts val="0"/>
              </a:spcBef>
              <a:spcAft>
                <a:spcPts val="800"/>
              </a:spcAft>
              <a:buFont typeface="+mj-lt"/>
              <a:buAutoNum type="arabicPeriod" startAt="3"/>
              <a:tabLst>
                <a:tab pos="457200" algn="l"/>
              </a:tabLst>
            </a:pPr>
            <a:r>
              <a:rPr lang="ar-SA" sz="1400" b="1" kern="100" dirty="0">
                <a:solidFill>
                  <a:srgbClr val="9B8357"/>
                </a:solidFill>
                <a:latin typeface="Aptos"/>
                <a:cs typeface="Arial" panose="020B0604020202020204" pitchFamily="34" charset="0"/>
              </a:rPr>
              <a:t>ما هي المدة القانونية لتقديم الاعتراض على قرار اللجنة المصرفية؟</a:t>
            </a:r>
            <a:endParaRPr lang="en-GB" sz="1400" b="1" kern="100" dirty="0">
              <a:solidFill>
                <a:srgbClr val="9B8357"/>
              </a:solidFill>
              <a:latin typeface="Aptos"/>
              <a:cs typeface="Arial" panose="020B0604020202020204" pitchFamily="34"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200" b="1" kern="100" dirty="0">
                <a:effectLst/>
                <a:latin typeface="Aptos"/>
                <a:ea typeface="Aptos"/>
                <a:cs typeface="Arial" panose="020B0604020202020204" pitchFamily="34" charset="0"/>
              </a:rPr>
              <a:t>أ) 30 يومًا</a:t>
            </a:r>
            <a:endParaRPr lang="en-GB" sz="1200" kern="100" dirty="0">
              <a:effectLst/>
              <a:latin typeface="Aptos"/>
              <a:ea typeface="Aptos"/>
              <a:cs typeface="Times New Roman" panose="02020603050405020304" pitchFamily="18"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200" b="1" kern="100" dirty="0">
                <a:effectLst/>
                <a:latin typeface="Aptos"/>
                <a:ea typeface="Aptos"/>
                <a:cs typeface="Arial" panose="020B0604020202020204" pitchFamily="34" charset="0"/>
              </a:rPr>
              <a:t>ب) 45 يومًا</a:t>
            </a:r>
            <a:endParaRPr lang="en-GB" sz="1200" kern="100" dirty="0">
              <a:effectLst/>
              <a:latin typeface="Aptos"/>
              <a:ea typeface="Aptos"/>
              <a:cs typeface="Times New Roman" panose="02020603050405020304" pitchFamily="18"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200" b="1" kern="100" dirty="0">
                <a:effectLst/>
                <a:latin typeface="Aptos"/>
                <a:ea typeface="Aptos"/>
                <a:cs typeface="Arial" panose="020B0604020202020204" pitchFamily="34" charset="0"/>
              </a:rPr>
              <a:t>ج) 60 يومًا</a:t>
            </a:r>
            <a:endParaRPr lang="en-GB" sz="1200" kern="100" dirty="0">
              <a:effectLst/>
              <a:latin typeface="Aptos"/>
              <a:ea typeface="Aptos"/>
              <a:cs typeface="Times New Roman" panose="02020603050405020304" pitchFamily="18"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200" b="1" kern="100" dirty="0">
                <a:effectLst/>
                <a:latin typeface="Aptos"/>
                <a:ea typeface="Aptos"/>
                <a:cs typeface="Arial" panose="020B0604020202020204" pitchFamily="34" charset="0"/>
              </a:rPr>
              <a:t>د) 90 يومًا</a:t>
            </a:r>
            <a:br>
              <a:rPr lang="en-US" sz="1200" b="1" kern="100" dirty="0">
                <a:effectLst/>
                <a:latin typeface="Aptos"/>
                <a:ea typeface="Aptos"/>
                <a:cs typeface="Times New Roman" panose="02020603050405020304" pitchFamily="18" charset="0"/>
              </a:rPr>
            </a:br>
            <a:r>
              <a:rPr lang="ar-SA" sz="1200" b="1" kern="100" dirty="0">
                <a:solidFill>
                  <a:srgbClr val="94A088"/>
                </a:solidFill>
                <a:latin typeface="Aptos"/>
                <a:cs typeface="Arial" panose="020B0604020202020204" pitchFamily="34" charset="0"/>
              </a:rPr>
              <a:t>إجابة صحيحة</a:t>
            </a:r>
            <a:r>
              <a:rPr lang="en-US" sz="1200" b="1" kern="100" dirty="0">
                <a:solidFill>
                  <a:srgbClr val="94A088"/>
                </a:solidFill>
                <a:latin typeface="Aptos"/>
                <a:cs typeface="Arial" panose="020B0604020202020204" pitchFamily="34" charset="0"/>
              </a:rPr>
              <a:t>: </a:t>
            </a:r>
            <a:r>
              <a:rPr lang="ar-SA" sz="1200" b="1" kern="100" dirty="0">
                <a:solidFill>
                  <a:srgbClr val="94A088"/>
                </a:solidFill>
                <a:latin typeface="Aptos"/>
                <a:cs typeface="Arial" panose="020B0604020202020204" pitchFamily="34" charset="0"/>
              </a:rPr>
              <a:t>ج) 60 يومًا</a:t>
            </a:r>
            <a:endParaRPr lang="en-GB" sz="1200" b="1" kern="100" dirty="0">
              <a:solidFill>
                <a:srgbClr val="94A088"/>
              </a:solidFill>
              <a:latin typeface="Aptos"/>
              <a:cs typeface="Arial" panose="020B0604020202020204" pitchFamily="34" charset="0"/>
            </a:endParaRPr>
          </a:p>
        </p:txBody>
      </p:sp>
      <p:sp>
        <p:nvSpPr>
          <p:cNvPr id="7" name="Rectangle 6"/>
          <p:cNvSpPr/>
          <p:nvPr/>
        </p:nvSpPr>
        <p:spPr>
          <a:xfrm>
            <a:off x="6599908" y="1942372"/>
            <a:ext cx="4775908" cy="1798634"/>
          </a:xfrm>
          <a:prstGeom prst="rect">
            <a:avLst/>
          </a:prstGeom>
        </p:spPr>
        <p:txBody>
          <a:bodyPr wrap="square">
            <a:spAutoFit/>
          </a:bodyPr>
          <a:lstStyle/>
          <a:p>
            <a:pPr marL="342900" marR="0" lvl="0" indent="-342900" algn="r" rtl="1">
              <a:lnSpc>
                <a:spcPct val="115000"/>
              </a:lnSpc>
              <a:spcBef>
                <a:spcPts val="0"/>
              </a:spcBef>
              <a:spcAft>
                <a:spcPts val="800"/>
              </a:spcAft>
              <a:buFont typeface="+mj-lt"/>
              <a:buAutoNum type="arabicPeriod"/>
              <a:tabLst>
                <a:tab pos="457200" algn="l"/>
              </a:tabLst>
            </a:pPr>
            <a:r>
              <a:rPr lang="ar-SA" sz="1400" b="1" kern="100" dirty="0">
                <a:solidFill>
                  <a:srgbClr val="9B8357"/>
                </a:solidFill>
                <a:effectLst/>
                <a:latin typeface="Aptos"/>
                <a:ea typeface="Aptos"/>
                <a:cs typeface="Arial" panose="020B0604020202020204" pitchFamily="34" charset="0"/>
              </a:rPr>
              <a:t>ما هي المدة المحددة لتقديم اعتراض على قرار اللجنة الجمركية الابتدائية؟</a:t>
            </a:r>
            <a:endParaRPr lang="en-GB" sz="1400" kern="100" dirty="0">
              <a:solidFill>
                <a:srgbClr val="9B8357"/>
              </a:solidFill>
              <a:effectLst/>
              <a:latin typeface="Aptos"/>
              <a:ea typeface="Aptos"/>
              <a:cs typeface="Arial" panose="020B0604020202020204" pitchFamily="34"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200" b="1" kern="100" dirty="0">
                <a:effectLst/>
                <a:latin typeface="Aptos"/>
                <a:ea typeface="Aptos"/>
                <a:cs typeface="Arial" panose="020B0604020202020204" pitchFamily="34" charset="0"/>
              </a:rPr>
              <a:t>أ) 15 يومًا</a:t>
            </a:r>
            <a:endParaRPr lang="en-GB" sz="1200" kern="100" dirty="0">
              <a:effectLst/>
              <a:latin typeface="Aptos"/>
              <a:ea typeface="Aptos"/>
              <a:cs typeface="Times New Roman" panose="02020603050405020304" pitchFamily="18"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200" b="1" kern="100" dirty="0">
                <a:effectLst/>
                <a:latin typeface="Aptos"/>
                <a:ea typeface="Aptos"/>
                <a:cs typeface="Arial" panose="020B0604020202020204" pitchFamily="34" charset="0"/>
              </a:rPr>
              <a:t>ب) 30 يومًا</a:t>
            </a:r>
            <a:endParaRPr lang="en-GB" sz="1200" kern="100" dirty="0">
              <a:effectLst/>
              <a:latin typeface="Aptos"/>
              <a:ea typeface="Aptos"/>
              <a:cs typeface="Times New Roman" panose="02020603050405020304" pitchFamily="18"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200" b="1" kern="100" dirty="0">
                <a:effectLst/>
                <a:latin typeface="Aptos"/>
                <a:ea typeface="Aptos"/>
                <a:cs typeface="Arial" panose="020B0604020202020204" pitchFamily="34" charset="0"/>
              </a:rPr>
              <a:t>ج) 60 يومًا</a:t>
            </a:r>
            <a:endParaRPr lang="en-GB" sz="1200" kern="100" dirty="0">
              <a:effectLst/>
              <a:latin typeface="Aptos"/>
              <a:ea typeface="Aptos"/>
              <a:cs typeface="Times New Roman" panose="02020603050405020304" pitchFamily="18"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200" b="1" kern="100" dirty="0">
                <a:effectLst/>
                <a:latin typeface="Aptos"/>
                <a:ea typeface="Aptos"/>
                <a:cs typeface="Arial" panose="020B0604020202020204" pitchFamily="34" charset="0"/>
              </a:rPr>
              <a:t>د) 90 يومًا</a:t>
            </a:r>
            <a:br>
              <a:rPr lang="en-US" sz="1200" b="1" kern="100" dirty="0">
                <a:effectLst/>
                <a:latin typeface="Aptos"/>
                <a:ea typeface="Aptos"/>
                <a:cs typeface="Times New Roman" panose="02020603050405020304" pitchFamily="18" charset="0"/>
              </a:rPr>
            </a:br>
            <a:r>
              <a:rPr lang="ar-SA" sz="1200" b="1" kern="100" dirty="0">
                <a:solidFill>
                  <a:srgbClr val="94A088"/>
                </a:solidFill>
                <a:latin typeface="Aptos"/>
                <a:cs typeface="Arial" panose="020B0604020202020204" pitchFamily="34" charset="0"/>
              </a:rPr>
              <a:t>إجابة صحيحة</a:t>
            </a:r>
            <a:r>
              <a:rPr lang="en-US" sz="1200" b="1" kern="100" dirty="0">
                <a:solidFill>
                  <a:srgbClr val="94A088"/>
                </a:solidFill>
                <a:latin typeface="Aptos"/>
                <a:cs typeface="Arial" panose="020B0604020202020204" pitchFamily="34" charset="0"/>
              </a:rPr>
              <a:t>: </a:t>
            </a:r>
            <a:r>
              <a:rPr lang="ar-SA" sz="1200" b="1" kern="100" dirty="0">
                <a:solidFill>
                  <a:srgbClr val="94A088"/>
                </a:solidFill>
                <a:latin typeface="Aptos"/>
                <a:cs typeface="Arial" panose="020B0604020202020204" pitchFamily="34" charset="0"/>
              </a:rPr>
              <a:t>ب) 30 يومًا</a:t>
            </a:r>
            <a:endParaRPr lang="en-GB" sz="1200" b="1" kern="100" dirty="0">
              <a:solidFill>
                <a:srgbClr val="94A088"/>
              </a:solidFill>
              <a:latin typeface="Aptos"/>
              <a:cs typeface="Arial" panose="020B0604020202020204" pitchFamily="34" charset="0"/>
            </a:endParaRPr>
          </a:p>
        </p:txBody>
      </p:sp>
      <p:sp>
        <p:nvSpPr>
          <p:cNvPr id="2" name="TextBox 1">
            <a:extLst>
              <a:ext uri="{FF2B5EF4-FFF2-40B4-BE49-F238E27FC236}">
                <a16:creationId xmlns:a16="http://schemas.microsoft.com/office/drawing/2014/main" id="{CF6C606F-9B61-4E50-A1A9-ED18BA51741D}"/>
              </a:ext>
            </a:extLst>
          </p:cNvPr>
          <p:cNvSpPr txBox="1"/>
          <p:nvPr/>
        </p:nvSpPr>
        <p:spPr>
          <a:xfrm>
            <a:off x="6740205" y="4247745"/>
            <a:ext cx="4715123" cy="2439642"/>
          </a:xfrm>
          <a:prstGeom prst="rect">
            <a:avLst/>
          </a:prstGeom>
          <a:noFill/>
        </p:spPr>
        <p:txBody>
          <a:bodyPr wrap="square" rtlCol="0">
            <a:spAutoFit/>
          </a:bodyPr>
          <a:lstStyle/>
          <a:p>
            <a:pPr marL="342900" marR="0" lvl="0" indent="-342900" algn="r" rtl="1">
              <a:lnSpc>
                <a:spcPct val="115000"/>
              </a:lnSpc>
              <a:spcBef>
                <a:spcPts val="0"/>
              </a:spcBef>
              <a:spcAft>
                <a:spcPts val="800"/>
              </a:spcAft>
              <a:buFont typeface="+mj-lt"/>
              <a:buAutoNum type="arabicPeriod" startAt="2"/>
              <a:tabLst>
                <a:tab pos="457200" algn="l"/>
              </a:tabLst>
            </a:pPr>
            <a:r>
              <a:rPr lang="ar-SA" sz="1400" b="1" kern="100" dirty="0">
                <a:solidFill>
                  <a:srgbClr val="9B8357"/>
                </a:solidFill>
                <a:latin typeface="Aptos"/>
                <a:cs typeface="Arial" panose="020B0604020202020204" pitchFamily="34" charset="0"/>
              </a:rPr>
              <a:t>أي من اللجان التالية تختص بالنظر في المنازعات بين المستثمرين والوسطاء في سوق الأسهم؟</a:t>
            </a:r>
            <a:endParaRPr lang="en-GB" sz="1400" b="1" kern="100" dirty="0">
              <a:solidFill>
                <a:srgbClr val="9B8357"/>
              </a:solidFill>
              <a:latin typeface="Aptos"/>
              <a:cs typeface="Arial" panose="020B0604020202020204" pitchFamily="34"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200" b="1" kern="100" dirty="0">
                <a:effectLst/>
                <a:latin typeface="Aptos"/>
                <a:ea typeface="Aptos"/>
                <a:cs typeface="Arial" panose="020B0604020202020204" pitchFamily="34" charset="0"/>
              </a:rPr>
              <a:t>أ) اللجنة المصرفية</a:t>
            </a:r>
            <a:endParaRPr lang="en-GB" sz="1200" kern="100" dirty="0">
              <a:effectLst/>
              <a:latin typeface="Aptos"/>
              <a:ea typeface="Aptos"/>
              <a:cs typeface="Times New Roman" panose="02020603050405020304" pitchFamily="18"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200" b="1" kern="100" dirty="0">
                <a:effectLst/>
                <a:latin typeface="Aptos"/>
                <a:ea typeface="Aptos"/>
                <a:cs typeface="Arial" panose="020B0604020202020204" pitchFamily="34" charset="0"/>
              </a:rPr>
              <a:t>ب) لجان الفصل في منازعات الأوراق المالية</a:t>
            </a:r>
            <a:endParaRPr lang="en-GB" sz="1200" kern="100" dirty="0">
              <a:effectLst/>
              <a:latin typeface="Aptos"/>
              <a:ea typeface="Aptos"/>
              <a:cs typeface="Times New Roman" panose="02020603050405020304" pitchFamily="18"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200" b="1" kern="100" dirty="0">
                <a:effectLst/>
                <a:latin typeface="Aptos"/>
                <a:ea typeface="Aptos"/>
                <a:cs typeface="Arial" panose="020B0604020202020204" pitchFamily="34" charset="0"/>
              </a:rPr>
              <a:t>ج) اللجان الضريبية</a:t>
            </a:r>
            <a:endParaRPr lang="en-GB" sz="1200" kern="100" dirty="0">
              <a:effectLst/>
              <a:latin typeface="Aptos"/>
              <a:ea typeface="Aptos"/>
              <a:cs typeface="Times New Roman" panose="02020603050405020304" pitchFamily="18"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200" b="1" kern="100" dirty="0">
                <a:effectLst/>
                <a:latin typeface="Aptos"/>
                <a:ea typeface="Aptos"/>
                <a:cs typeface="Arial" panose="020B0604020202020204" pitchFamily="34" charset="0"/>
              </a:rPr>
              <a:t>د) اللجان الجمركية</a:t>
            </a:r>
            <a:br>
              <a:rPr lang="en-US" sz="1200" b="1" kern="100" dirty="0">
                <a:effectLst/>
                <a:latin typeface="Aptos"/>
                <a:ea typeface="Aptos"/>
                <a:cs typeface="Times New Roman" panose="02020603050405020304" pitchFamily="18" charset="0"/>
              </a:rPr>
            </a:br>
            <a:r>
              <a:rPr lang="ar-SA" sz="1200" b="1" kern="100" dirty="0">
                <a:solidFill>
                  <a:srgbClr val="94A088"/>
                </a:solidFill>
                <a:effectLst/>
                <a:latin typeface="Aptos"/>
                <a:ea typeface="Aptos"/>
                <a:cs typeface="Arial" panose="020B0604020202020204" pitchFamily="34" charset="0"/>
              </a:rPr>
              <a:t>إجابة صحيحة</a:t>
            </a:r>
            <a:r>
              <a:rPr lang="en-US" sz="1200" b="1" kern="100" dirty="0">
                <a:solidFill>
                  <a:srgbClr val="94A088"/>
                </a:solidFill>
                <a:effectLst/>
                <a:latin typeface="Aptos"/>
                <a:ea typeface="Aptos"/>
                <a:cs typeface="Times New Roman" panose="02020603050405020304" pitchFamily="18" charset="0"/>
              </a:rPr>
              <a:t>: </a:t>
            </a:r>
            <a:r>
              <a:rPr lang="ar-SA" sz="1200" b="1" kern="100" dirty="0">
                <a:solidFill>
                  <a:srgbClr val="94A088"/>
                </a:solidFill>
                <a:effectLst/>
                <a:latin typeface="Aptos"/>
                <a:ea typeface="Aptos"/>
                <a:cs typeface="Arial" panose="020B0604020202020204" pitchFamily="34" charset="0"/>
              </a:rPr>
              <a:t>ب) لجان الفصل في منازعات الأوراق المالية</a:t>
            </a:r>
            <a:endParaRPr lang="en-GB" sz="1200" kern="100" dirty="0">
              <a:solidFill>
                <a:srgbClr val="94A088"/>
              </a:solidFill>
              <a:effectLst/>
              <a:latin typeface="Aptos"/>
              <a:ea typeface="Aptos"/>
              <a:cs typeface="Times New Roman" panose="02020603050405020304" pitchFamily="18" charset="0"/>
            </a:endParaRPr>
          </a:p>
          <a:p>
            <a:pPr algn="r" rtl="1"/>
            <a:endParaRPr lang="en-GB" dirty="0"/>
          </a:p>
        </p:txBody>
      </p:sp>
      <p:sp>
        <p:nvSpPr>
          <p:cNvPr id="8" name="Rectangle 7">
            <a:extLst>
              <a:ext uri="{FF2B5EF4-FFF2-40B4-BE49-F238E27FC236}">
                <a16:creationId xmlns:a16="http://schemas.microsoft.com/office/drawing/2014/main" id="{61B4067B-B917-47E3-9DC5-EAD8B5528668}"/>
              </a:ext>
            </a:extLst>
          </p:cNvPr>
          <p:cNvSpPr/>
          <p:nvPr/>
        </p:nvSpPr>
        <p:spPr>
          <a:xfrm>
            <a:off x="752887" y="4244407"/>
            <a:ext cx="4960853" cy="786562"/>
          </a:xfrm>
          <a:prstGeom prst="rect">
            <a:avLst/>
          </a:prstGeom>
        </p:spPr>
        <p:txBody>
          <a:bodyPr wrap="square">
            <a:spAutoFit/>
          </a:bodyPr>
          <a:lstStyle/>
          <a:p>
            <a:pPr marL="342900" marR="0" lvl="0" indent="-342900" algn="r" rtl="1">
              <a:lnSpc>
                <a:spcPct val="115000"/>
              </a:lnSpc>
              <a:spcBef>
                <a:spcPts val="0"/>
              </a:spcBef>
              <a:spcAft>
                <a:spcPts val="800"/>
              </a:spcAft>
              <a:buFont typeface="+mj-lt"/>
              <a:buAutoNum type="arabicPeriod" startAt="4"/>
              <a:tabLst>
                <a:tab pos="457200" algn="l"/>
              </a:tabLst>
            </a:pPr>
            <a:r>
              <a:rPr lang="ar-SA" sz="1400" b="1" kern="100" dirty="0">
                <a:solidFill>
                  <a:srgbClr val="9B8357"/>
                </a:solidFill>
                <a:latin typeface="Aptos"/>
                <a:cs typeface="Arial" panose="020B0604020202020204" pitchFamily="34" charset="0"/>
              </a:rPr>
              <a:t>صح أم خطأ: تنظر المحكمة العليا في جميع طلبات النقض من خلال جلسات مرافعة</a:t>
            </a:r>
            <a:r>
              <a:rPr lang="en-US" sz="1400" b="1" kern="100" dirty="0">
                <a:solidFill>
                  <a:srgbClr val="9B8357"/>
                </a:solidFill>
                <a:latin typeface="Aptos"/>
                <a:cs typeface="Arial" panose="020B0604020202020204" pitchFamily="34" charset="0"/>
              </a:rPr>
              <a:t>.</a:t>
            </a:r>
            <a:br>
              <a:rPr lang="en-US" sz="1400" b="1" kern="100" dirty="0">
                <a:solidFill>
                  <a:srgbClr val="9B8357"/>
                </a:solidFill>
                <a:latin typeface="Aptos"/>
                <a:cs typeface="Arial" panose="020B0604020202020204" pitchFamily="34" charset="0"/>
              </a:rPr>
            </a:br>
            <a:r>
              <a:rPr lang="ar-SA" sz="1200" b="1" kern="100" dirty="0">
                <a:solidFill>
                  <a:srgbClr val="94A088"/>
                </a:solidFill>
                <a:latin typeface="Aptos"/>
                <a:cs typeface="Arial" panose="020B0604020202020204" pitchFamily="34" charset="0"/>
              </a:rPr>
              <a:t>إجابة صحيحة</a:t>
            </a:r>
            <a:r>
              <a:rPr lang="en-US" sz="1200" b="1" kern="100" dirty="0">
                <a:solidFill>
                  <a:srgbClr val="94A088"/>
                </a:solidFill>
                <a:latin typeface="Aptos"/>
                <a:cs typeface="Arial" panose="020B0604020202020204" pitchFamily="34" charset="0"/>
              </a:rPr>
              <a:t>: </a:t>
            </a:r>
            <a:r>
              <a:rPr lang="ar-SA" sz="1200" b="1" kern="100" dirty="0">
                <a:solidFill>
                  <a:srgbClr val="94A088"/>
                </a:solidFill>
                <a:latin typeface="Aptos"/>
                <a:cs typeface="Arial" panose="020B0604020202020204" pitchFamily="34" charset="0"/>
              </a:rPr>
              <a:t>خطأ</a:t>
            </a:r>
            <a:endParaRPr lang="en-GB" sz="1200" b="1" kern="100" dirty="0">
              <a:solidFill>
                <a:srgbClr val="94A088"/>
              </a:solidFill>
              <a:latin typeface="Aptos"/>
              <a:cs typeface="Arial" panose="020B0604020202020204" pitchFamily="34" charset="0"/>
            </a:endParaRPr>
          </a:p>
        </p:txBody>
      </p:sp>
      <p:sp>
        <p:nvSpPr>
          <p:cNvPr id="9" name="Rectangle 8">
            <a:extLst>
              <a:ext uri="{FF2B5EF4-FFF2-40B4-BE49-F238E27FC236}">
                <a16:creationId xmlns:a16="http://schemas.microsoft.com/office/drawing/2014/main" id="{20E9560F-0A9F-42E2-AD44-BC6EAF641339}"/>
              </a:ext>
            </a:extLst>
          </p:cNvPr>
          <p:cNvSpPr/>
          <p:nvPr/>
        </p:nvSpPr>
        <p:spPr>
          <a:xfrm>
            <a:off x="736677" y="5372406"/>
            <a:ext cx="4960853" cy="324128"/>
          </a:xfrm>
          <a:prstGeom prst="rect">
            <a:avLst/>
          </a:prstGeom>
        </p:spPr>
        <p:txBody>
          <a:bodyPr wrap="square">
            <a:spAutoFit/>
          </a:bodyPr>
          <a:lstStyle/>
          <a:p>
            <a:pPr marL="342900" marR="0" lvl="0" indent="-342900" algn="r" rtl="1">
              <a:lnSpc>
                <a:spcPct val="115000"/>
              </a:lnSpc>
              <a:spcBef>
                <a:spcPts val="0"/>
              </a:spcBef>
              <a:spcAft>
                <a:spcPts val="800"/>
              </a:spcAft>
              <a:buFont typeface="+mj-lt"/>
              <a:buAutoNum type="arabicPeriod" startAt="5"/>
              <a:tabLst>
                <a:tab pos="457200" algn="l"/>
              </a:tabLst>
            </a:pPr>
            <a:r>
              <a:rPr lang="ar-SA" sz="1400" b="1" kern="100" dirty="0">
                <a:solidFill>
                  <a:srgbClr val="9B8357"/>
                </a:solidFill>
                <a:latin typeface="Aptos"/>
                <a:cs typeface="Arial" panose="020B0604020202020204" pitchFamily="34" charset="0"/>
              </a:rPr>
              <a:t>اذكر ثلاثة أسباب رئيسية للإحالة القضائية وفقًا لنظام المرافعات الشرعية</a:t>
            </a:r>
            <a:r>
              <a:rPr lang="en-US" sz="1400" b="1" kern="100" dirty="0">
                <a:solidFill>
                  <a:srgbClr val="9B8357"/>
                </a:solidFill>
                <a:latin typeface="Aptos"/>
                <a:cs typeface="Arial" panose="020B0604020202020204" pitchFamily="34" charset="0"/>
              </a:rPr>
              <a:t>.</a:t>
            </a:r>
            <a:endParaRPr lang="en-GB" sz="1400" b="1" kern="100" dirty="0">
              <a:solidFill>
                <a:srgbClr val="9B8357"/>
              </a:solidFill>
              <a:latin typeface="Aptos"/>
              <a:cs typeface="Arial" panose="020B0604020202020204" pitchFamily="34" charset="0"/>
            </a:endParaRPr>
          </a:p>
        </p:txBody>
      </p:sp>
    </p:spTree>
    <p:extLst>
      <p:ext uri="{BB962C8B-B14F-4D97-AF65-F5344CB8AC3E}">
        <p14:creationId xmlns:p14="http://schemas.microsoft.com/office/powerpoint/2010/main" val="204633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400800" y="1238250"/>
            <a:ext cx="5791200" cy="3015083"/>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0500" y="1238250"/>
            <a:ext cx="5791200" cy="3015083"/>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81251" y="4818317"/>
            <a:ext cx="9168426" cy="708912"/>
          </a:xfrm>
          <a:prstGeom prst="rect">
            <a:avLst/>
          </a:prstGeom>
        </p:spPr>
        <p:txBody>
          <a:bodyPr wrap="square">
            <a:spAutoFit/>
          </a:bodyPr>
          <a:lstStyle/>
          <a:p>
            <a:pPr marL="0" marR="0" algn="r" rtl="1">
              <a:lnSpc>
                <a:spcPct val="115000"/>
              </a:lnSpc>
              <a:spcBef>
                <a:spcPts val="0"/>
              </a:spcBef>
              <a:spcAft>
                <a:spcPts val="800"/>
              </a:spcAft>
            </a:pPr>
            <a:r>
              <a:rPr lang="ar-SA" sz="1800" b="1" kern="100" dirty="0">
                <a:solidFill>
                  <a:srgbClr val="9B8357"/>
                </a:solidFill>
                <a:effectLst/>
                <a:latin typeface="Aptos"/>
                <a:ea typeface="Aptos"/>
                <a:cs typeface="Arial" panose="020B0604020202020204" pitchFamily="34" charset="0"/>
              </a:rPr>
              <a:t>نصيحة عملية</a:t>
            </a:r>
            <a:r>
              <a:rPr lang="en-US" sz="1800" b="1" kern="100" dirty="0">
                <a:solidFill>
                  <a:srgbClr val="9B8357"/>
                </a:solidFill>
                <a:effectLst/>
                <a:latin typeface="Aptos"/>
                <a:ea typeface="Aptos"/>
                <a:cs typeface="Arial" panose="020B0604020202020204" pitchFamily="34" charset="0"/>
              </a:rPr>
              <a:t>:</a:t>
            </a:r>
            <a:br>
              <a:rPr lang="en-US" sz="1800" b="1" kern="100" dirty="0">
                <a:effectLst/>
                <a:latin typeface="Aptos"/>
                <a:ea typeface="Aptos"/>
                <a:cs typeface="Arial" panose="020B0604020202020204" pitchFamily="34" charset="0"/>
              </a:rPr>
            </a:br>
            <a:r>
              <a:rPr lang="ar-SA" sz="1800" kern="100" dirty="0">
                <a:effectLst/>
                <a:latin typeface="Aptos"/>
                <a:ea typeface="Aptos"/>
                <a:cs typeface="Arial" panose="020B0604020202020204" pitchFamily="34" charset="0"/>
              </a:rPr>
              <a:t>احرص على تقديم جميع المستندات والمعلومات المطلوبة بشكل كامل ودقيق لتسهيل عملية الاعتراض</a:t>
            </a:r>
            <a:r>
              <a:rPr lang="en-US" sz="1800" b="1"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p:txBody>
      </p:sp>
      <p:sp>
        <p:nvSpPr>
          <p:cNvPr id="2" name="TextBox 1">
            <a:extLst>
              <a:ext uri="{FF2B5EF4-FFF2-40B4-BE49-F238E27FC236}">
                <a16:creationId xmlns:a16="http://schemas.microsoft.com/office/drawing/2014/main" id="{5E2D698F-2698-4295-9D69-E5A4E930D191}"/>
              </a:ext>
            </a:extLst>
          </p:cNvPr>
          <p:cNvSpPr txBox="1"/>
          <p:nvPr/>
        </p:nvSpPr>
        <p:spPr>
          <a:xfrm>
            <a:off x="6766263" y="456660"/>
            <a:ext cx="4623881" cy="461665"/>
          </a:xfrm>
          <a:prstGeom prst="rect">
            <a:avLst/>
          </a:prstGeom>
          <a:noFill/>
        </p:spPr>
        <p:txBody>
          <a:bodyPr wrap="square" rtlCol="0">
            <a:spAutoFit/>
          </a:bodyPr>
          <a:lstStyle/>
          <a:p>
            <a:pPr algn="r" rtl="1"/>
            <a:r>
              <a:rPr lang="ar-SA" sz="2400" b="1" dirty="0">
                <a:solidFill>
                  <a:srgbClr val="94A088"/>
                </a:solidFill>
                <a:effectLst/>
                <a:latin typeface="Aptos"/>
                <a:ea typeface="Aptos"/>
                <a:cs typeface="Arial" panose="020B0604020202020204" pitchFamily="34" charset="0"/>
              </a:rPr>
              <a:t>سؤال تطبيقي</a:t>
            </a:r>
            <a:endParaRPr lang="en-GB" sz="2400" dirty="0">
              <a:solidFill>
                <a:srgbClr val="94A088"/>
              </a:solidFill>
            </a:endParaRPr>
          </a:p>
        </p:txBody>
      </p:sp>
      <p:sp>
        <p:nvSpPr>
          <p:cNvPr id="3" name="TextBox 2">
            <a:extLst>
              <a:ext uri="{FF2B5EF4-FFF2-40B4-BE49-F238E27FC236}">
                <a16:creationId xmlns:a16="http://schemas.microsoft.com/office/drawing/2014/main" id="{982C9753-4C3A-4FCB-8D9F-29BF9B5589F9}"/>
              </a:ext>
            </a:extLst>
          </p:cNvPr>
          <p:cNvSpPr txBox="1"/>
          <p:nvPr/>
        </p:nvSpPr>
        <p:spPr>
          <a:xfrm>
            <a:off x="7108622" y="1374709"/>
            <a:ext cx="4435678" cy="2690993"/>
          </a:xfrm>
          <a:prstGeom prst="rect">
            <a:avLst/>
          </a:prstGeom>
          <a:noFill/>
        </p:spPr>
        <p:txBody>
          <a:bodyPr wrap="square" rtlCol="0">
            <a:spAutoFit/>
          </a:bodyPr>
          <a:lstStyle/>
          <a:p>
            <a:pPr marL="0" marR="0" algn="just" rtl="1">
              <a:lnSpc>
                <a:spcPct val="115000"/>
              </a:lnSpc>
              <a:spcBef>
                <a:spcPts val="0"/>
              </a:spcBef>
              <a:spcAft>
                <a:spcPts val="800"/>
              </a:spcAft>
            </a:pPr>
            <a:r>
              <a:rPr lang="ar-SA" b="1" kern="100" dirty="0">
                <a:solidFill>
                  <a:schemeClr val="bg1"/>
                </a:solidFill>
                <a:effectLst/>
                <a:latin typeface="Aptos"/>
                <a:ea typeface="Aptos"/>
                <a:cs typeface="Arial" panose="020B0604020202020204" pitchFamily="34" charset="0"/>
              </a:rPr>
              <a:t>سيناريو</a:t>
            </a:r>
            <a:r>
              <a:rPr lang="en-US" b="1" kern="100" dirty="0">
                <a:solidFill>
                  <a:schemeClr val="bg1"/>
                </a:solidFill>
                <a:effectLst/>
                <a:latin typeface="Aptos"/>
                <a:ea typeface="Aptos"/>
                <a:cs typeface="Arial" panose="020B0604020202020204" pitchFamily="34" charset="0"/>
              </a:rPr>
              <a:t> : </a:t>
            </a:r>
          </a:p>
          <a:p>
            <a:pPr marL="0" marR="0" algn="just" rtl="1">
              <a:lnSpc>
                <a:spcPct val="115000"/>
              </a:lnSpc>
              <a:spcBef>
                <a:spcPts val="0"/>
              </a:spcBef>
              <a:spcAft>
                <a:spcPts val="800"/>
              </a:spcAft>
            </a:pPr>
            <a:r>
              <a:rPr lang="ar-SA" sz="1400" kern="100" dirty="0">
                <a:effectLst/>
                <a:latin typeface="Aptos"/>
                <a:ea typeface="Aptos"/>
                <a:cs typeface="Arial" panose="020B0604020202020204" pitchFamily="34" charset="0"/>
              </a:rPr>
              <a:t>شركة استيراد تعترض على قرار الجمارك بفرض غرامة عليها بسبب خطأ في تصنيف البضائع المستوردة. صف الإجراءات التي يجب على الشركة اتباعها للاعتراض على هذا القرار، وحدد اللجنة المختصة بنظر هذا الاعتراض</a:t>
            </a:r>
            <a:r>
              <a:rPr lang="en-US" sz="1400" kern="100" dirty="0">
                <a:effectLst/>
                <a:latin typeface="Aptos"/>
                <a:ea typeface="Aptos"/>
                <a:cs typeface="Arial" panose="020B0604020202020204" pitchFamily="34" charset="0"/>
              </a:rPr>
              <a:t>.</a:t>
            </a:r>
            <a:endParaRPr lang="en-GB" sz="1400" kern="100" dirty="0">
              <a:effectLst/>
              <a:latin typeface="Aptos"/>
              <a:ea typeface="Aptos"/>
              <a:cs typeface="Arial" panose="020B0604020202020204" pitchFamily="34" charset="0"/>
            </a:endParaRPr>
          </a:p>
          <a:p>
            <a:pPr marL="0" marR="0" algn="r" rtl="1">
              <a:lnSpc>
                <a:spcPct val="115000"/>
              </a:lnSpc>
              <a:spcBef>
                <a:spcPts val="0"/>
              </a:spcBef>
              <a:spcAft>
                <a:spcPts val="800"/>
              </a:spcAft>
            </a:pPr>
            <a:r>
              <a:rPr lang="ar-SA" sz="1800" b="1" kern="100" dirty="0">
                <a:solidFill>
                  <a:schemeClr val="bg1"/>
                </a:solidFill>
                <a:effectLst/>
                <a:latin typeface="Aptos"/>
                <a:ea typeface="Aptos"/>
                <a:cs typeface="Arial" panose="020B0604020202020204" pitchFamily="34" charset="0"/>
              </a:rPr>
              <a:t>الإجابة النموذجية</a:t>
            </a:r>
            <a:r>
              <a:rPr lang="en-US" sz="1800" b="1" kern="100" dirty="0">
                <a:solidFill>
                  <a:schemeClr val="bg1"/>
                </a:solidFill>
                <a:effectLst/>
                <a:latin typeface="Aptos"/>
                <a:ea typeface="Aptos"/>
                <a:cs typeface="Arial" panose="020B0604020202020204" pitchFamily="34" charset="0"/>
              </a:rPr>
              <a:t>:</a:t>
            </a:r>
            <a:endParaRPr lang="en-GB" sz="1800" kern="100" dirty="0">
              <a:solidFill>
                <a:schemeClr val="bg1"/>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600" b="1" kern="100" dirty="0">
                <a:solidFill>
                  <a:schemeClr val="bg1"/>
                </a:solidFill>
                <a:effectLst/>
                <a:latin typeface="Aptos"/>
                <a:ea typeface="Aptos"/>
                <a:cs typeface="Arial" panose="020B0604020202020204" pitchFamily="34" charset="0"/>
              </a:rPr>
              <a:t>اللجنة المختصة</a:t>
            </a:r>
            <a:r>
              <a:rPr lang="en-US" sz="1600" b="1" kern="100" dirty="0">
                <a:solidFill>
                  <a:schemeClr val="bg1"/>
                </a:solidFill>
                <a:effectLst/>
                <a:latin typeface="Aptos"/>
                <a:ea typeface="Aptos"/>
                <a:cs typeface="Arial" panose="020B0604020202020204" pitchFamily="34" charset="0"/>
              </a:rPr>
              <a:t> : </a:t>
            </a:r>
            <a:r>
              <a:rPr lang="ar-SA" sz="1400" kern="100" dirty="0">
                <a:effectLst/>
                <a:latin typeface="Aptos"/>
                <a:ea typeface="Aptos"/>
                <a:cs typeface="Arial" panose="020B0604020202020204" pitchFamily="34" charset="0"/>
              </a:rPr>
              <a:t>اللجنة الجمركية الابتدائية</a:t>
            </a:r>
            <a:endParaRPr lang="en-GB" sz="1400" kern="100" dirty="0">
              <a:effectLst/>
              <a:latin typeface="Aptos"/>
              <a:ea typeface="Aptos"/>
              <a:cs typeface="Arial" panose="020B0604020202020204" pitchFamily="34" charset="0"/>
            </a:endParaRPr>
          </a:p>
          <a:p>
            <a:endParaRPr lang="en-GB" dirty="0"/>
          </a:p>
        </p:txBody>
      </p:sp>
      <p:sp>
        <p:nvSpPr>
          <p:cNvPr id="10" name="TextBox 9">
            <a:extLst>
              <a:ext uri="{FF2B5EF4-FFF2-40B4-BE49-F238E27FC236}">
                <a16:creationId xmlns:a16="http://schemas.microsoft.com/office/drawing/2014/main" id="{613828E2-89A8-4242-9FD0-C85702867CAC}"/>
              </a:ext>
            </a:extLst>
          </p:cNvPr>
          <p:cNvSpPr txBox="1"/>
          <p:nvPr/>
        </p:nvSpPr>
        <p:spPr>
          <a:xfrm>
            <a:off x="647700" y="1398895"/>
            <a:ext cx="5021769" cy="2642198"/>
          </a:xfrm>
          <a:prstGeom prst="rect">
            <a:avLst/>
          </a:prstGeom>
          <a:noFill/>
        </p:spPr>
        <p:txBody>
          <a:bodyPr wrap="square" rtlCol="0">
            <a:spAutoFit/>
          </a:bodyPr>
          <a:lstStyle/>
          <a:p>
            <a:pPr marR="0" lvl="0" algn="r" rtl="1">
              <a:lnSpc>
                <a:spcPct val="115000"/>
              </a:lnSpc>
              <a:spcBef>
                <a:spcPts val="0"/>
              </a:spcBef>
              <a:spcAft>
                <a:spcPts val="800"/>
              </a:spcAft>
              <a:buSzPts val="1000"/>
              <a:tabLst>
                <a:tab pos="457200" algn="l"/>
              </a:tabLst>
            </a:pPr>
            <a:r>
              <a:rPr lang="ar-SA" b="1" kern="100" dirty="0">
                <a:solidFill>
                  <a:schemeClr val="bg1"/>
                </a:solidFill>
                <a:effectLst/>
                <a:latin typeface="Aptos"/>
                <a:ea typeface="Aptos"/>
                <a:cs typeface="Arial" panose="020B0604020202020204" pitchFamily="34" charset="0"/>
              </a:rPr>
              <a:t>الإجراءات</a:t>
            </a:r>
            <a:r>
              <a:rPr lang="en-US" b="1" kern="100" dirty="0">
                <a:solidFill>
                  <a:schemeClr val="bg1"/>
                </a:solidFill>
                <a:effectLst/>
                <a:latin typeface="Aptos"/>
                <a:ea typeface="Aptos"/>
                <a:cs typeface="Arial" panose="020B0604020202020204" pitchFamily="34" charset="0"/>
              </a:rPr>
              <a:t>:</a:t>
            </a:r>
            <a:endParaRPr lang="en-GB" kern="100" dirty="0">
              <a:solidFill>
                <a:schemeClr val="bg1"/>
              </a:solidFill>
              <a:effectLst/>
              <a:latin typeface="Aptos"/>
              <a:ea typeface="Aptos"/>
              <a:cs typeface="Arial" panose="020B0604020202020204" pitchFamily="34" charset="0"/>
            </a:endParaRPr>
          </a:p>
          <a:p>
            <a:pPr marL="742950" marR="0" lvl="1" indent="-285750" algn="r" rtl="1">
              <a:lnSpc>
                <a:spcPct val="115000"/>
              </a:lnSpc>
              <a:spcBef>
                <a:spcPts val="0"/>
              </a:spcBef>
              <a:spcAft>
                <a:spcPts val="800"/>
              </a:spcAft>
              <a:buClr>
                <a:schemeClr val="bg1"/>
              </a:buClr>
              <a:buFont typeface="+mj-lt"/>
              <a:buAutoNum type="arabicPeriod"/>
              <a:tabLst>
                <a:tab pos="914400" algn="l"/>
              </a:tabLst>
            </a:pPr>
            <a:r>
              <a:rPr lang="ar-SA" sz="1400" kern="100" dirty="0">
                <a:effectLst/>
                <a:latin typeface="Aptos"/>
                <a:ea typeface="Aptos"/>
                <a:cs typeface="Arial" panose="020B0604020202020204" pitchFamily="34" charset="0"/>
              </a:rPr>
              <a:t>تقديم اعتراض مكتوب إلى اللجنة الجمركية الابتدائية خلال 30 يومًا من تاريخ الإبلاغ بالقرار</a:t>
            </a:r>
            <a:r>
              <a:rPr lang="en-US" sz="1400" kern="100" dirty="0">
                <a:effectLst/>
                <a:latin typeface="Aptos"/>
                <a:ea typeface="Aptos"/>
                <a:cs typeface="Arial" panose="020B0604020202020204" pitchFamily="34" charset="0"/>
              </a:rPr>
              <a:t>.</a:t>
            </a:r>
            <a:endParaRPr lang="en-GB" sz="1400" kern="100" dirty="0">
              <a:effectLst/>
              <a:latin typeface="Aptos"/>
              <a:ea typeface="Aptos"/>
              <a:cs typeface="Arial" panose="020B0604020202020204" pitchFamily="34" charset="0"/>
            </a:endParaRPr>
          </a:p>
          <a:p>
            <a:pPr marL="742950" marR="0" lvl="1" indent="-285750" algn="r" rtl="1">
              <a:lnSpc>
                <a:spcPct val="115000"/>
              </a:lnSpc>
              <a:spcBef>
                <a:spcPts val="0"/>
              </a:spcBef>
              <a:spcAft>
                <a:spcPts val="800"/>
              </a:spcAft>
              <a:buClr>
                <a:schemeClr val="bg1"/>
              </a:buClr>
              <a:buFont typeface="+mj-lt"/>
              <a:buAutoNum type="arabicPeriod"/>
              <a:tabLst>
                <a:tab pos="914400" algn="l"/>
              </a:tabLst>
            </a:pPr>
            <a:r>
              <a:rPr lang="ar-SA" sz="1400" kern="100" dirty="0">
                <a:effectLst/>
                <a:latin typeface="Aptos"/>
                <a:ea typeface="Aptos"/>
                <a:cs typeface="Arial" panose="020B0604020202020204" pitchFamily="34" charset="0"/>
              </a:rPr>
              <a:t>إرفاق جميع المستندات الداعمة </a:t>
            </a:r>
            <a:r>
              <a:rPr lang="en-US" sz="1400" kern="100" dirty="0">
                <a:effectLst/>
                <a:latin typeface="Aptos"/>
                <a:ea typeface="Aptos"/>
                <a:cs typeface="Arial" panose="020B0604020202020204" pitchFamily="34" charset="0"/>
              </a:rPr>
              <a:t>)</a:t>
            </a:r>
            <a:r>
              <a:rPr lang="ar-SA" sz="1400" kern="100" dirty="0">
                <a:effectLst/>
                <a:latin typeface="Aptos"/>
                <a:ea typeface="Aptos"/>
                <a:cs typeface="Arial" panose="020B0604020202020204" pitchFamily="34" charset="0"/>
              </a:rPr>
              <a:t>وثائق الاستيراد، شهادات المنشأ، إلخ</a:t>
            </a:r>
            <a:r>
              <a:rPr lang="en-US" sz="1400" kern="100" dirty="0">
                <a:effectLst/>
                <a:latin typeface="Aptos"/>
                <a:ea typeface="Aptos"/>
                <a:cs typeface="Arial" panose="020B0604020202020204" pitchFamily="34" charset="0"/>
              </a:rPr>
              <a:t>.(</a:t>
            </a:r>
            <a:endParaRPr lang="en-GB" sz="1400" kern="100" dirty="0">
              <a:effectLst/>
              <a:latin typeface="Aptos"/>
              <a:ea typeface="Aptos"/>
              <a:cs typeface="Arial" panose="020B0604020202020204" pitchFamily="34" charset="0"/>
            </a:endParaRPr>
          </a:p>
          <a:p>
            <a:pPr marL="742950" marR="0" lvl="1" indent="-285750" algn="r" rtl="1">
              <a:lnSpc>
                <a:spcPct val="115000"/>
              </a:lnSpc>
              <a:spcBef>
                <a:spcPts val="0"/>
              </a:spcBef>
              <a:spcAft>
                <a:spcPts val="800"/>
              </a:spcAft>
              <a:buClr>
                <a:schemeClr val="bg1"/>
              </a:buClr>
              <a:buFont typeface="+mj-lt"/>
              <a:buAutoNum type="arabicPeriod"/>
              <a:tabLst>
                <a:tab pos="914400" algn="l"/>
              </a:tabLst>
            </a:pPr>
            <a:r>
              <a:rPr lang="ar-SA" sz="1400" kern="100" dirty="0">
                <a:effectLst/>
                <a:latin typeface="Aptos"/>
                <a:ea typeface="Aptos"/>
                <a:cs typeface="Arial" panose="020B0604020202020204" pitchFamily="34" charset="0"/>
              </a:rPr>
              <a:t>تقديم الأدلة على صحة تصنيف البضائع</a:t>
            </a:r>
            <a:r>
              <a:rPr lang="en-US" sz="1400" kern="100" dirty="0">
                <a:effectLst/>
                <a:latin typeface="Aptos"/>
                <a:ea typeface="Aptos"/>
                <a:cs typeface="Arial" panose="020B0604020202020204" pitchFamily="34" charset="0"/>
              </a:rPr>
              <a:t>.</a:t>
            </a:r>
            <a:endParaRPr lang="en-GB" sz="1400" kern="100" dirty="0">
              <a:effectLst/>
              <a:latin typeface="Aptos"/>
              <a:ea typeface="Aptos"/>
              <a:cs typeface="Arial" panose="020B0604020202020204" pitchFamily="34" charset="0"/>
            </a:endParaRPr>
          </a:p>
          <a:p>
            <a:pPr marL="742950" marR="0" lvl="1" indent="-285750" algn="r" rtl="1">
              <a:lnSpc>
                <a:spcPct val="115000"/>
              </a:lnSpc>
              <a:spcBef>
                <a:spcPts val="0"/>
              </a:spcBef>
              <a:spcAft>
                <a:spcPts val="800"/>
              </a:spcAft>
              <a:buClr>
                <a:schemeClr val="bg1"/>
              </a:buClr>
              <a:buFont typeface="+mj-lt"/>
              <a:buAutoNum type="arabicPeriod"/>
              <a:tabLst>
                <a:tab pos="914400" algn="l"/>
              </a:tabLst>
            </a:pPr>
            <a:r>
              <a:rPr lang="ar-SA" sz="1400" kern="100" dirty="0">
                <a:effectLst/>
                <a:latin typeface="Aptos"/>
                <a:ea typeface="Aptos"/>
                <a:cs typeface="Arial" panose="020B0604020202020204" pitchFamily="34" charset="0"/>
              </a:rPr>
              <a:t>حضور جلسات اللجنة لعرض وجهة نظر الشركة</a:t>
            </a:r>
            <a:r>
              <a:rPr lang="en-US" sz="1400" kern="100" dirty="0">
                <a:effectLst/>
                <a:latin typeface="Aptos"/>
                <a:ea typeface="Aptos"/>
                <a:cs typeface="Arial" panose="020B0604020202020204" pitchFamily="34" charset="0"/>
              </a:rPr>
              <a:t>.</a:t>
            </a:r>
            <a:endParaRPr lang="en-GB" sz="1400" kern="100" dirty="0">
              <a:effectLst/>
              <a:latin typeface="Aptos"/>
              <a:ea typeface="Aptos"/>
              <a:cs typeface="Arial" panose="020B0604020202020204" pitchFamily="34" charset="0"/>
            </a:endParaRPr>
          </a:p>
          <a:p>
            <a:pPr marL="742950" marR="0" lvl="1" indent="-285750" algn="r" rtl="1">
              <a:lnSpc>
                <a:spcPct val="115000"/>
              </a:lnSpc>
              <a:spcBef>
                <a:spcPts val="0"/>
              </a:spcBef>
              <a:spcAft>
                <a:spcPts val="800"/>
              </a:spcAft>
              <a:buClr>
                <a:schemeClr val="bg1"/>
              </a:buClr>
              <a:buFont typeface="+mj-lt"/>
              <a:buAutoNum type="arabicPeriod"/>
              <a:tabLst>
                <a:tab pos="914400" algn="l"/>
              </a:tabLst>
            </a:pPr>
            <a:r>
              <a:rPr lang="ar-SA" sz="1400" kern="100" dirty="0">
                <a:effectLst/>
                <a:latin typeface="Aptos"/>
                <a:ea typeface="Aptos"/>
                <a:cs typeface="Arial" panose="020B0604020202020204" pitchFamily="34" charset="0"/>
              </a:rPr>
              <a:t>في حالة رفض الاعتراض، يمكن الاستئناف أمام لجنة الاستئناف الجمركية خلال 30 يومًا</a:t>
            </a:r>
            <a:r>
              <a:rPr lang="en-US" sz="1400" kern="100" dirty="0">
                <a:effectLst/>
                <a:latin typeface="Aptos"/>
                <a:ea typeface="Aptos"/>
                <a:cs typeface="Arial" panose="020B0604020202020204" pitchFamily="34" charset="0"/>
              </a:rPr>
              <a:t>.</a:t>
            </a:r>
            <a:endParaRPr lang="en-GB" sz="1400" kern="100" dirty="0">
              <a:effectLst/>
              <a:latin typeface="Aptos"/>
              <a:ea typeface="Aptos"/>
              <a:cs typeface="Arial" panose="020B0604020202020204" pitchFamily="34" charset="0"/>
            </a:endParaRPr>
          </a:p>
        </p:txBody>
      </p:sp>
    </p:spTree>
    <p:extLst>
      <p:ext uri="{BB962C8B-B14F-4D97-AF65-F5344CB8AC3E}">
        <p14:creationId xmlns:p14="http://schemas.microsoft.com/office/powerpoint/2010/main" val="297914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8990" y="1660770"/>
            <a:ext cx="4655937" cy="4062841"/>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95200" y="672724"/>
            <a:ext cx="1899879" cy="461665"/>
          </a:xfrm>
          <a:prstGeom prst="rect">
            <a:avLst/>
          </a:prstGeom>
          <a:noFill/>
        </p:spPr>
        <p:txBody>
          <a:bodyPr wrap="none" rtlCol="0">
            <a:spAutoFit/>
          </a:bodyPr>
          <a:lstStyle/>
          <a:p>
            <a:r>
              <a:rPr lang="ar-SA" sz="2400" b="1" dirty="0">
                <a:solidFill>
                  <a:srgbClr val="9B8357"/>
                </a:solidFill>
                <a:effectLst/>
                <a:latin typeface="Aptos"/>
                <a:ea typeface="Aptos"/>
                <a:cs typeface="Arial" panose="020B0604020202020204" pitchFamily="34" charset="0"/>
              </a:rPr>
              <a:t>الشريحة الختامية</a:t>
            </a:r>
            <a:endParaRPr lang="en-US" sz="6600" b="1" dirty="0">
              <a:solidFill>
                <a:srgbClr val="9B8357"/>
              </a:solidFill>
              <a:latin typeface="+mj-lt"/>
            </a:endParaRPr>
          </a:p>
        </p:txBody>
      </p:sp>
      <p:sp>
        <p:nvSpPr>
          <p:cNvPr id="7" name="Rectangle 6"/>
          <p:cNvSpPr/>
          <p:nvPr/>
        </p:nvSpPr>
        <p:spPr>
          <a:xfrm>
            <a:off x="6345139" y="1864568"/>
            <a:ext cx="4959067" cy="2747419"/>
          </a:xfrm>
          <a:prstGeom prst="rect">
            <a:avLst/>
          </a:prstGeom>
        </p:spPr>
        <p:txBody>
          <a:bodyPr wrap="square">
            <a:spAutoFit/>
          </a:bodyPr>
          <a:lstStyle/>
          <a:p>
            <a:pPr marL="0" marR="0" algn="r" rtl="1">
              <a:lnSpc>
                <a:spcPct val="115000"/>
              </a:lnSpc>
              <a:spcBef>
                <a:spcPts val="0"/>
              </a:spcBef>
              <a:spcAft>
                <a:spcPts val="800"/>
              </a:spcAft>
            </a:pPr>
            <a:r>
              <a:rPr lang="ar-SA" sz="2000" b="1" kern="100" dirty="0">
                <a:solidFill>
                  <a:srgbClr val="94A088"/>
                </a:solidFill>
                <a:effectLst/>
                <a:latin typeface="Aptos"/>
                <a:ea typeface="Aptos"/>
                <a:cs typeface="Arial" panose="020B0604020202020204" pitchFamily="34" charset="0"/>
              </a:rPr>
              <a:t>ملخص سريع</a:t>
            </a:r>
            <a:r>
              <a:rPr lang="en-US" sz="2000" b="1" kern="100" dirty="0">
                <a:solidFill>
                  <a:srgbClr val="94A088"/>
                </a:solidFill>
                <a:effectLst/>
                <a:latin typeface="Aptos"/>
                <a:ea typeface="Aptos"/>
                <a:cs typeface="Arial" panose="020B0604020202020204" pitchFamily="34" charset="0"/>
              </a:rPr>
              <a:t>:</a:t>
            </a:r>
            <a:endParaRPr lang="en-GB" sz="2000" kern="100" dirty="0">
              <a:solidFill>
                <a:srgbClr val="94A088"/>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6">
                  <a:lumMod val="75000"/>
                </a:schemeClr>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استعرضنا الهيئات القضائية المتخصصة واللجان شبه القضائية الرئيسية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6">
                  <a:lumMod val="75000"/>
                </a:schemeClr>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فهمنا اختصاصات كل هيئة ولجنة وإجراءات التقاضي أمامها</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6">
                  <a:lumMod val="75000"/>
                </a:schemeClr>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أدركنا أهمية الإلمام بالأنظمة الخاصة بكل مجال</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6">
                  <a:lumMod val="75000"/>
                </a:schemeClr>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تعرفنا على التحديات وأفضل الممارسات في التعامل مع هذه الهيئات واللجان</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p:txBody>
      </p:sp>
      <p:sp>
        <p:nvSpPr>
          <p:cNvPr id="16" name="TextBox 15">
            <a:extLst>
              <a:ext uri="{FF2B5EF4-FFF2-40B4-BE49-F238E27FC236}">
                <a16:creationId xmlns:a16="http://schemas.microsoft.com/office/drawing/2014/main" id="{03E9A3FB-E890-4A9B-9B33-0F49C656F4C7}"/>
              </a:ext>
            </a:extLst>
          </p:cNvPr>
          <p:cNvSpPr txBox="1"/>
          <p:nvPr/>
        </p:nvSpPr>
        <p:spPr>
          <a:xfrm>
            <a:off x="1267736" y="2315686"/>
            <a:ext cx="3896139" cy="1477328"/>
          </a:xfrm>
          <a:prstGeom prst="rect">
            <a:avLst/>
          </a:prstGeom>
          <a:noFill/>
        </p:spPr>
        <p:txBody>
          <a:bodyPr wrap="square" rtlCol="0">
            <a:spAutoFit/>
          </a:bodyPr>
          <a:lstStyle/>
          <a:p>
            <a:pPr algn="r" rtl="1"/>
            <a:r>
              <a:rPr lang="ar-SA" b="1" dirty="0">
                <a:solidFill>
                  <a:schemeClr val="bg1"/>
                </a:solidFill>
              </a:rPr>
              <a:t>الوحدة القادمة</a:t>
            </a:r>
            <a:r>
              <a:rPr lang="en-US" b="1" dirty="0">
                <a:solidFill>
                  <a:schemeClr val="bg1"/>
                </a:solidFill>
              </a:rPr>
              <a:t>: </a:t>
            </a:r>
          </a:p>
          <a:p>
            <a:pPr algn="r" rtl="1"/>
            <a:r>
              <a:rPr lang="ar-SA" dirty="0"/>
              <a:t>سنتناول "تنازع الاختصاص والإحالة القضائية" لنفهم كيفية التعامل مع الحالات المعقدة في النظام القضائي السعودي</a:t>
            </a:r>
            <a:r>
              <a:rPr lang="en-US" dirty="0"/>
              <a:t>.</a:t>
            </a:r>
            <a:br>
              <a:rPr lang="en-US" dirty="0"/>
            </a:br>
            <a:r>
              <a:rPr lang="ar-SA" dirty="0"/>
              <a:t>شكرًا لمشاركتكم الفعالة</a:t>
            </a:r>
            <a:r>
              <a:rPr lang="en-US" dirty="0"/>
              <a:t>!</a:t>
            </a:r>
            <a:endParaRPr lang="en-GB" dirty="0"/>
          </a:p>
        </p:txBody>
      </p:sp>
    </p:spTree>
    <p:extLst>
      <p:ext uri="{BB962C8B-B14F-4D97-AF65-F5344CB8AC3E}">
        <p14:creationId xmlns:p14="http://schemas.microsoft.com/office/powerpoint/2010/main" val="135201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24200" y="2195630"/>
            <a:ext cx="5943600" cy="1862048"/>
          </a:xfrm>
          <a:prstGeom prst="rect">
            <a:avLst/>
          </a:prstGeom>
          <a:gradFill>
            <a:gsLst>
              <a:gs pos="0">
                <a:srgbClr val="908062"/>
              </a:gs>
              <a:gs pos="0">
                <a:schemeClr val="accent4">
                  <a:lumMod val="40000"/>
                  <a:lumOff val="6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51860" y="2728371"/>
            <a:ext cx="1688283" cy="461665"/>
          </a:xfrm>
          <a:prstGeom prst="rect">
            <a:avLst/>
          </a:prstGeom>
          <a:noFill/>
        </p:spPr>
        <p:txBody>
          <a:bodyPr wrap="none" rtlCol="0">
            <a:spAutoFit/>
          </a:bodyPr>
          <a:lstStyle/>
          <a:p>
            <a:pPr algn="ctr"/>
            <a:r>
              <a:rPr lang="ar-SA" sz="2400" b="1" dirty="0">
                <a:solidFill>
                  <a:schemeClr val="bg1"/>
                </a:solidFill>
                <a:effectLst/>
                <a:latin typeface="Aptos"/>
                <a:ea typeface="Aptos"/>
                <a:cs typeface="Arial" panose="020B0604020202020204" pitchFamily="34" charset="0"/>
              </a:rPr>
              <a:t>الوحدة الثالثة: </a:t>
            </a:r>
            <a:endParaRPr lang="en-US" sz="2400" b="1" dirty="0">
              <a:solidFill>
                <a:schemeClr val="bg1"/>
              </a:solidFill>
              <a:effectLst/>
              <a:latin typeface="Aptos"/>
              <a:ea typeface="Aptos"/>
              <a:cs typeface="Arial" panose="020B0604020202020204" pitchFamily="34" charset="0"/>
            </a:endParaRPr>
          </a:p>
        </p:txBody>
      </p:sp>
      <p:sp>
        <p:nvSpPr>
          <p:cNvPr id="7" name="TextBox 6"/>
          <p:cNvSpPr txBox="1"/>
          <p:nvPr/>
        </p:nvSpPr>
        <p:spPr>
          <a:xfrm>
            <a:off x="3460501" y="3222049"/>
            <a:ext cx="5270995" cy="423514"/>
          </a:xfrm>
          <a:prstGeom prst="rect">
            <a:avLst/>
          </a:prstGeom>
          <a:noFill/>
        </p:spPr>
        <p:txBody>
          <a:bodyPr wrap="square" rtlCol="0">
            <a:spAutoFit/>
          </a:bodyPr>
          <a:lstStyle/>
          <a:p>
            <a:pPr marL="0" marR="0" algn="ctr" rtl="1">
              <a:lnSpc>
                <a:spcPct val="115000"/>
              </a:lnSpc>
              <a:spcBef>
                <a:spcPts val="0"/>
              </a:spcBef>
              <a:spcAft>
                <a:spcPts val="800"/>
              </a:spcAft>
            </a:pPr>
            <a:r>
              <a:rPr lang="ar-SA" sz="2000" b="1" kern="100" dirty="0">
                <a:solidFill>
                  <a:schemeClr val="bg1"/>
                </a:solidFill>
                <a:effectLst/>
                <a:latin typeface="Aptos"/>
                <a:ea typeface="Aptos"/>
                <a:cs typeface="Arial" panose="020B0604020202020204" pitchFamily="34" charset="0"/>
              </a:rPr>
              <a:t>تنازع الاختصاص والإحالة القضائية (بعد التعديلات)</a:t>
            </a:r>
            <a:endParaRPr lang="en-GB" sz="2000" kern="100" dirty="0">
              <a:solidFill>
                <a:schemeClr val="bg1"/>
              </a:solidFill>
              <a:effectLst/>
              <a:latin typeface="Aptos"/>
              <a:ea typeface="Aptos"/>
              <a:cs typeface="Arial" panose="020B0604020202020204" pitchFamily="34" charset="0"/>
            </a:endParaRPr>
          </a:p>
        </p:txBody>
      </p:sp>
      <p:grpSp>
        <p:nvGrpSpPr>
          <p:cNvPr id="12" name="Group 11"/>
          <p:cNvGrpSpPr/>
          <p:nvPr/>
        </p:nvGrpSpPr>
        <p:grpSpPr>
          <a:xfrm>
            <a:off x="3124200" y="4057677"/>
            <a:ext cx="5943600" cy="604693"/>
            <a:chOff x="3124200" y="3640048"/>
            <a:chExt cx="5943600" cy="501184"/>
          </a:xfrm>
        </p:grpSpPr>
        <p:cxnSp>
          <p:nvCxnSpPr>
            <p:cNvPr id="9" name="Straight Connector 8"/>
            <p:cNvCxnSpPr/>
            <p:nvPr/>
          </p:nvCxnSpPr>
          <p:spPr>
            <a:xfrm>
              <a:off x="3124200" y="3640048"/>
              <a:ext cx="0" cy="5011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067800" y="3640048"/>
              <a:ext cx="0" cy="5011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3124200" y="4662370"/>
            <a:ext cx="594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6E86B8D-536A-49BA-A7BE-335ABC352E43}"/>
              </a:ext>
            </a:extLst>
          </p:cNvPr>
          <p:cNvSpPr txBox="1"/>
          <p:nvPr/>
        </p:nvSpPr>
        <p:spPr>
          <a:xfrm>
            <a:off x="3463746" y="4139692"/>
            <a:ext cx="5270995" cy="390363"/>
          </a:xfrm>
          <a:prstGeom prst="rect">
            <a:avLst/>
          </a:prstGeom>
          <a:noFill/>
        </p:spPr>
        <p:txBody>
          <a:bodyPr wrap="square" rtlCol="0">
            <a:spAutoFit/>
          </a:bodyPr>
          <a:lstStyle/>
          <a:p>
            <a:pPr marL="0" marR="0" algn="ctr" rtl="1">
              <a:lnSpc>
                <a:spcPct val="115000"/>
              </a:lnSpc>
              <a:spcBef>
                <a:spcPts val="0"/>
              </a:spcBef>
              <a:spcAft>
                <a:spcPts val="800"/>
              </a:spcAft>
            </a:pPr>
            <a:r>
              <a:rPr lang="ar-SA" sz="1800" b="1" dirty="0">
                <a:solidFill>
                  <a:schemeClr val="bg1"/>
                </a:solidFill>
                <a:effectLst/>
                <a:latin typeface="Aptos"/>
                <a:ea typeface="Aptos"/>
                <a:cs typeface="Arial" panose="020B0604020202020204" pitchFamily="34" charset="0"/>
              </a:rPr>
              <a:t>دورة تأسيسية في التقاضي في المملكة العربية السعودية</a:t>
            </a:r>
            <a:endParaRPr lang="en-GB" sz="1800" kern="100" dirty="0">
              <a:solidFill>
                <a:schemeClr val="bg1"/>
              </a:solidFill>
              <a:effectLst/>
              <a:latin typeface="Aptos"/>
              <a:ea typeface="Aptos"/>
              <a:cs typeface="Arial" panose="020B0604020202020204" pitchFamily="34" charset="0"/>
            </a:endParaRPr>
          </a:p>
        </p:txBody>
      </p:sp>
    </p:spTree>
    <p:extLst>
      <p:ext uri="{BB962C8B-B14F-4D97-AF65-F5344CB8AC3E}">
        <p14:creationId xmlns:p14="http://schemas.microsoft.com/office/powerpoint/2010/main" val="2165695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2532" y="2129729"/>
            <a:ext cx="72368" cy="1724584"/>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29898" y="1310664"/>
            <a:ext cx="4715123" cy="461665"/>
          </a:xfrm>
          <a:prstGeom prst="rect">
            <a:avLst/>
          </a:prstGeom>
          <a:noFill/>
        </p:spPr>
        <p:txBody>
          <a:bodyPr wrap="square" rtlCol="0">
            <a:spAutoFit/>
          </a:bodyPr>
          <a:lstStyle/>
          <a:p>
            <a:pPr algn="r"/>
            <a:r>
              <a:rPr lang="ar-SA" sz="2400" b="1" dirty="0">
                <a:solidFill>
                  <a:srgbClr val="94A088"/>
                </a:solidFill>
                <a:effectLst/>
                <a:latin typeface="Aptos"/>
                <a:ea typeface="Aptos"/>
                <a:cs typeface="Arial" panose="020B0604020202020204" pitchFamily="34" charset="0"/>
              </a:rPr>
              <a:t>فهرس المحتويات</a:t>
            </a:r>
            <a:endParaRPr lang="en-US" sz="6600" b="1" dirty="0">
              <a:solidFill>
                <a:srgbClr val="94A088"/>
              </a:solidFill>
              <a:latin typeface="+mj-lt"/>
            </a:endParaRPr>
          </a:p>
        </p:txBody>
      </p:sp>
      <p:sp>
        <p:nvSpPr>
          <p:cNvPr id="6" name="Rectangle 5"/>
          <p:cNvSpPr/>
          <p:nvPr/>
        </p:nvSpPr>
        <p:spPr>
          <a:xfrm>
            <a:off x="587517" y="2236054"/>
            <a:ext cx="4960853" cy="3338350"/>
          </a:xfrm>
          <a:prstGeom prst="rect">
            <a:avLst/>
          </a:prstGeom>
        </p:spPr>
        <p:txBody>
          <a:bodyPr wrap="square">
            <a:spAutoFit/>
          </a:bodyPr>
          <a:lstStyle/>
          <a:p>
            <a:pPr marL="342900" marR="0" lvl="0" indent="-342900" algn="r" rtl="1">
              <a:lnSpc>
                <a:spcPct val="115000"/>
              </a:lnSpc>
              <a:spcBef>
                <a:spcPts val="0"/>
              </a:spcBef>
              <a:spcAft>
                <a:spcPts val="800"/>
              </a:spcAft>
              <a:buClr>
                <a:schemeClr val="accent5"/>
              </a:buClr>
              <a:buFont typeface="+mj-lt"/>
              <a:buAutoNum type="arabicPeriod" startAt="8"/>
              <a:tabLst>
                <a:tab pos="457200" algn="l"/>
              </a:tabLst>
            </a:pPr>
            <a:r>
              <a:rPr lang="ar-SA" sz="1800" kern="100" dirty="0">
                <a:effectLst/>
                <a:latin typeface="Aptos"/>
                <a:ea typeface="Aptos"/>
                <a:cs typeface="Arial" panose="020B0604020202020204" pitchFamily="34" charset="0"/>
              </a:rPr>
              <a:t>حالات عملية وتطبيقات قضائية</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buClr>
              <a:buFont typeface="+mj-lt"/>
              <a:buAutoNum type="arabicPeriod" startAt="8"/>
              <a:tabLst>
                <a:tab pos="457200" algn="l"/>
              </a:tabLst>
            </a:pPr>
            <a:r>
              <a:rPr lang="ar-SA" sz="1800" kern="100" dirty="0">
                <a:effectLst/>
                <a:latin typeface="Aptos"/>
                <a:ea typeface="Aptos"/>
                <a:cs typeface="Arial" panose="020B0604020202020204" pitchFamily="34" charset="0"/>
              </a:rPr>
              <a:t>استراتيجيات لتجنب مشكلات تنازع الاختصاص والإحالة</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buClr>
              <a:buFont typeface="+mj-lt"/>
              <a:buAutoNum type="arabicPeriod" startAt="8"/>
              <a:tabLst>
                <a:tab pos="457200" algn="l"/>
              </a:tabLst>
            </a:pPr>
            <a:r>
              <a:rPr lang="ar-SA" sz="1800" kern="100" dirty="0">
                <a:effectLst/>
                <a:latin typeface="Aptos"/>
                <a:ea typeface="Aptos"/>
                <a:cs typeface="Arial" panose="020B0604020202020204" pitchFamily="34" charset="0"/>
              </a:rPr>
              <a:t>تمرين عملي: صياغة طلب فصل في تنازع اختصاص</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buClr>
              <a:buFont typeface="+mj-lt"/>
              <a:buAutoNum type="arabicPeriod" startAt="8"/>
              <a:tabLst>
                <a:tab pos="457200" algn="l"/>
              </a:tabLst>
            </a:pPr>
            <a:r>
              <a:rPr lang="ar-SA" sz="1800" kern="100" dirty="0">
                <a:effectLst/>
                <a:latin typeface="Aptos"/>
                <a:ea typeface="Aptos"/>
                <a:cs typeface="Arial" panose="020B0604020202020204" pitchFamily="34" charset="0"/>
              </a:rPr>
              <a:t>ملخص الوحدة</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buClr>
              <a:buFont typeface="+mj-lt"/>
              <a:buAutoNum type="arabicPeriod" startAt="8"/>
              <a:tabLst>
                <a:tab pos="457200" algn="l"/>
              </a:tabLst>
            </a:pPr>
            <a:r>
              <a:rPr lang="ar-SA" sz="1800" kern="100" dirty="0">
                <a:effectLst/>
                <a:latin typeface="Aptos"/>
                <a:ea typeface="Aptos"/>
                <a:cs typeface="Arial" panose="020B0604020202020204" pitchFamily="34" charset="0"/>
              </a:rPr>
              <a:t>أسئلة تقييمية</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buClr>
              <a:buFont typeface="+mj-lt"/>
              <a:buAutoNum type="arabicPeriod" startAt="8"/>
              <a:tabLst>
                <a:tab pos="457200" algn="l"/>
              </a:tabLst>
            </a:pPr>
            <a:r>
              <a:rPr lang="ar-SA" sz="1800" kern="100" dirty="0">
                <a:effectLst/>
                <a:latin typeface="Aptos"/>
                <a:ea typeface="Aptos"/>
                <a:cs typeface="Arial" panose="020B0604020202020204" pitchFamily="34" charset="0"/>
              </a:rPr>
              <a:t>سؤال تطبيقي</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buClr>
              <a:buFont typeface="+mj-lt"/>
              <a:buAutoNum type="arabicPeriod" startAt="8"/>
              <a:tabLst>
                <a:tab pos="457200" algn="l"/>
              </a:tabLst>
            </a:pPr>
            <a:r>
              <a:rPr lang="ar-SA" sz="1800" kern="100" dirty="0">
                <a:effectLst/>
                <a:latin typeface="Aptos"/>
                <a:ea typeface="Aptos"/>
                <a:cs typeface="Arial" panose="020B0604020202020204" pitchFamily="34" charset="0"/>
              </a:rPr>
              <a:t>موارد إضافية</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buClr>
              <a:buFont typeface="+mj-lt"/>
              <a:buAutoNum type="arabicPeriod" startAt="8"/>
              <a:tabLst>
                <a:tab pos="457200" algn="l"/>
              </a:tabLst>
            </a:pPr>
            <a:r>
              <a:rPr lang="ar-SA" sz="1800" kern="100" dirty="0">
                <a:effectLst/>
                <a:latin typeface="Aptos"/>
                <a:ea typeface="Aptos"/>
                <a:cs typeface="Arial" panose="020B0604020202020204" pitchFamily="34" charset="0"/>
              </a:rPr>
              <a:t>الشريحة الختامية</a:t>
            </a:r>
            <a:endParaRPr lang="en-GB" sz="1800" kern="100" dirty="0">
              <a:effectLst/>
              <a:latin typeface="Aptos"/>
              <a:ea typeface="Aptos"/>
              <a:cs typeface="Arial" panose="020B0604020202020204" pitchFamily="34" charset="0"/>
            </a:endParaRPr>
          </a:p>
        </p:txBody>
      </p:sp>
      <p:sp>
        <p:nvSpPr>
          <p:cNvPr id="7" name="Rectangle 6"/>
          <p:cNvSpPr/>
          <p:nvPr/>
        </p:nvSpPr>
        <p:spPr>
          <a:xfrm>
            <a:off x="6622971" y="2130732"/>
            <a:ext cx="4633109" cy="2917209"/>
          </a:xfrm>
          <a:prstGeom prst="rect">
            <a:avLst/>
          </a:prstGeom>
        </p:spPr>
        <p:txBody>
          <a:bodyPr wrap="square">
            <a:spAutoFit/>
          </a:bodyPr>
          <a:lstStyle/>
          <a:p>
            <a:pPr marL="342900" marR="0" lvl="0" indent="-342900" algn="r" rtl="1">
              <a:lnSpc>
                <a:spcPct val="115000"/>
              </a:lnSpc>
              <a:spcBef>
                <a:spcPts val="0"/>
              </a:spcBef>
              <a:spcAft>
                <a:spcPts val="800"/>
              </a:spcAft>
              <a:buClr>
                <a:schemeClr val="accent5"/>
              </a:buClr>
              <a:buFont typeface="+mj-lt"/>
              <a:buAutoNum type="arabicPeriod"/>
              <a:tabLst>
                <a:tab pos="457200" algn="l"/>
              </a:tabLst>
            </a:pPr>
            <a:r>
              <a:rPr lang="ar-SA" sz="1800" kern="100" dirty="0">
                <a:effectLst/>
                <a:latin typeface="Aptos"/>
                <a:ea typeface="Aptos"/>
                <a:cs typeface="Arial" panose="020B0604020202020204" pitchFamily="34" charset="0"/>
              </a:rPr>
              <a:t>مفهوم تنازع الاختصاص</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buClr>
              <a:buFont typeface="+mj-lt"/>
              <a:buAutoNum type="arabicPeriod"/>
              <a:tabLst>
                <a:tab pos="457200" algn="l"/>
              </a:tabLst>
            </a:pPr>
            <a:r>
              <a:rPr lang="ar-SA" sz="1800" kern="100" dirty="0">
                <a:effectLst/>
                <a:latin typeface="Aptos"/>
                <a:ea typeface="Aptos"/>
                <a:cs typeface="Arial" panose="020B0604020202020204" pitchFamily="34" charset="0"/>
              </a:rPr>
              <a:t>أنواع الاختصاص القضائي: النوعي، الولائي، والمكاني</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buClr>
              <a:buFont typeface="+mj-lt"/>
              <a:buAutoNum type="arabicPeriod"/>
              <a:tabLst>
                <a:tab pos="457200" algn="l"/>
              </a:tabLst>
            </a:pPr>
            <a:r>
              <a:rPr lang="ar-SA" sz="1800" kern="100" dirty="0">
                <a:effectLst/>
                <a:latin typeface="Aptos"/>
                <a:ea typeface="Aptos"/>
                <a:cs typeface="Arial" panose="020B0604020202020204" pitchFamily="34" charset="0"/>
              </a:rPr>
              <a:t>أنواع تنازع الاختصاص</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buClr>
              <a:buFont typeface="+mj-lt"/>
              <a:buAutoNum type="arabicPeriod"/>
              <a:tabLst>
                <a:tab pos="457200" algn="l"/>
              </a:tabLst>
            </a:pPr>
            <a:r>
              <a:rPr lang="ar-SA" sz="1800" kern="100" dirty="0">
                <a:effectLst/>
                <a:latin typeface="Aptos"/>
                <a:ea typeface="Aptos"/>
                <a:cs typeface="Arial" panose="020B0604020202020204" pitchFamily="34" charset="0"/>
              </a:rPr>
              <a:t>آليات حل تنازع الاختصاص</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buClr>
              <a:buFont typeface="+mj-lt"/>
              <a:buAutoNum type="arabicPeriod"/>
              <a:tabLst>
                <a:tab pos="457200" algn="l"/>
              </a:tabLst>
            </a:pPr>
            <a:r>
              <a:rPr lang="ar-SA" sz="1800" kern="100" dirty="0">
                <a:effectLst/>
                <a:latin typeface="Aptos"/>
                <a:ea typeface="Aptos"/>
                <a:cs typeface="Arial" panose="020B0604020202020204" pitchFamily="34" charset="0"/>
              </a:rPr>
              <a:t>الإحالة القضائية: المفهوم والأسباب</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buClr>
              <a:buFont typeface="+mj-lt"/>
              <a:buAutoNum type="arabicPeriod"/>
              <a:tabLst>
                <a:tab pos="457200" algn="l"/>
              </a:tabLst>
            </a:pPr>
            <a:r>
              <a:rPr lang="ar-SA" sz="1800" kern="100" dirty="0">
                <a:effectLst/>
                <a:latin typeface="Aptos"/>
                <a:ea typeface="Aptos"/>
                <a:cs typeface="Arial" panose="020B0604020202020204" pitchFamily="34" charset="0"/>
              </a:rPr>
              <a:t>إجراءات الإحالة القضائية</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buClr>
              <a:buFont typeface="+mj-lt"/>
              <a:buAutoNum type="arabicPeriod"/>
              <a:tabLst>
                <a:tab pos="457200" algn="l"/>
              </a:tabLst>
            </a:pPr>
            <a:r>
              <a:rPr lang="ar-SA" sz="1800" kern="100" dirty="0">
                <a:effectLst/>
                <a:latin typeface="Aptos"/>
                <a:ea typeface="Aptos"/>
                <a:cs typeface="Arial" panose="020B0604020202020204" pitchFamily="34" charset="0"/>
              </a:rPr>
              <a:t>آثار الإحالة القضائية</a:t>
            </a:r>
            <a:endParaRPr lang="en-GB" sz="1800" kern="100" dirty="0">
              <a:effectLst/>
              <a:latin typeface="Aptos"/>
              <a:ea typeface="Aptos"/>
              <a:cs typeface="Arial" panose="020B0604020202020204" pitchFamily="34" charset="0"/>
            </a:endParaRPr>
          </a:p>
        </p:txBody>
      </p:sp>
    </p:spTree>
    <p:extLst>
      <p:ext uri="{BB962C8B-B14F-4D97-AF65-F5344CB8AC3E}">
        <p14:creationId xmlns:p14="http://schemas.microsoft.com/office/powerpoint/2010/main" val="302227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1500"/>
            <a:ext cx="2260600" cy="56388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02141" y="1336147"/>
            <a:ext cx="4962165" cy="390363"/>
          </a:xfrm>
          <a:prstGeom prst="rect">
            <a:avLst/>
          </a:prstGeom>
        </p:spPr>
        <p:txBody>
          <a:bodyPr wrap="square">
            <a:spAutoFit/>
          </a:bodyPr>
          <a:lstStyle/>
          <a:p>
            <a:pPr marL="0" marR="0" algn="r" rtl="1">
              <a:lnSpc>
                <a:spcPct val="115000"/>
              </a:lnSpc>
              <a:spcBef>
                <a:spcPts val="0"/>
              </a:spcBef>
              <a:spcAft>
                <a:spcPts val="800"/>
              </a:spcAft>
            </a:pPr>
            <a:r>
              <a:rPr lang="ar-SA" sz="1800" b="1" kern="100" dirty="0">
                <a:solidFill>
                  <a:srgbClr val="94A088"/>
                </a:solidFill>
                <a:effectLst/>
                <a:latin typeface="Aptos"/>
                <a:ea typeface="Aptos"/>
                <a:cs typeface="Arial" panose="020B0604020202020204" pitchFamily="34" charset="0"/>
              </a:rPr>
              <a:t>بعد إكمال هذه الوحدة، سيكون المتدرب قادرًا على</a:t>
            </a:r>
            <a:r>
              <a:rPr lang="en-US" sz="1800" b="1" kern="100" dirty="0">
                <a:solidFill>
                  <a:srgbClr val="94A088"/>
                </a:solidFill>
                <a:effectLst/>
                <a:latin typeface="Aptos"/>
                <a:ea typeface="Aptos"/>
                <a:cs typeface="Arial" panose="020B0604020202020204" pitchFamily="34" charset="0"/>
              </a:rPr>
              <a:t>:</a:t>
            </a:r>
            <a:endParaRPr lang="en-GB" sz="1800" kern="100" dirty="0">
              <a:solidFill>
                <a:srgbClr val="94A088"/>
              </a:solidFill>
              <a:effectLst/>
              <a:latin typeface="Aptos"/>
              <a:ea typeface="Aptos"/>
              <a:cs typeface="Arial" panose="020B0604020202020204" pitchFamily="34" charset="0"/>
            </a:endParaRPr>
          </a:p>
        </p:txBody>
      </p:sp>
      <p:sp>
        <p:nvSpPr>
          <p:cNvPr id="2" name="TextBox 1">
            <a:extLst>
              <a:ext uri="{FF2B5EF4-FFF2-40B4-BE49-F238E27FC236}">
                <a16:creationId xmlns:a16="http://schemas.microsoft.com/office/drawing/2014/main" id="{C32FC437-A958-4180-84EA-04B2E0517324}"/>
              </a:ext>
            </a:extLst>
          </p:cNvPr>
          <p:cNvSpPr txBox="1"/>
          <p:nvPr/>
        </p:nvSpPr>
        <p:spPr>
          <a:xfrm>
            <a:off x="6660194" y="666995"/>
            <a:ext cx="4304112" cy="461665"/>
          </a:xfrm>
          <a:prstGeom prst="rect">
            <a:avLst/>
          </a:prstGeom>
          <a:noFill/>
        </p:spPr>
        <p:txBody>
          <a:bodyPr wrap="square" rtlCol="0">
            <a:spAutoFit/>
          </a:bodyPr>
          <a:lstStyle/>
          <a:p>
            <a:pPr algn="r" rtl="1"/>
            <a:r>
              <a:rPr lang="ar-SA" sz="2400" b="1" dirty="0">
                <a:solidFill>
                  <a:schemeClr val="accent5">
                    <a:lumMod val="75000"/>
                  </a:schemeClr>
                </a:solidFill>
                <a:effectLst/>
                <a:latin typeface="Aptos"/>
                <a:ea typeface="Aptos"/>
                <a:cs typeface="Arial" panose="020B0604020202020204" pitchFamily="34" charset="0"/>
              </a:rPr>
              <a:t>أهداف التعلم</a:t>
            </a:r>
            <a:endParaRPr lang="en-US" sz="6600" b="1" dirty="0">
              <a:solidFill>
                <a:schemeClr val="accent5">
                  <a:lumMod val="75000"/>
                </a:schemeClr>
              </a:solidFill>
              <a:latin typeface="+mj-lt"/>
            </a:endParaRPr>
          </a:p>
        </p:txBody>
      </p:sp>
      <p:grpSp>
        <p:nvGrpSpPr>
          <p:cNvPr id="6" name="Group 5">
            <a:extLst>
              <a:ext uri="{FF2B5EF4-FFF2-40B4-BE49-F238E27FC236}">
                <a16:creationId xmlns:a16="http://schemas.microsoft.com/office/drawing/2014/main" id="{AE3ADBF8-8493-484F-B2F1-0D6484FACC2F}"/>
              </a:ext>
            </a:extLst>
          </p:cNvPr>
          <p:cNvGrpSpPr/>
          <p:nvPr/>
        </p:nvGrpSpPr>
        <p:grpSpPr>
          <a:xfrm>
            <a:off x="3078261" y="2235417"/>
            <a:ext cx="3822924" cy="3751777"/>
            <a:chOff x="993775" y="1349375"/>
            <a:chExt cx="3243263" cy="3394075"/>
          </a:xfrm>
        </p:grpSpPr>
        <p:grpSp>
          <p:nvGrpSpPr>
            <p:cNvPr id="8" name="Group 4">
              <a:extLst>
                <a:ext uri="{FF2B5EF4-FFF2-40B4-BE49-F238E27FC236}">
                  <a16:creationId xmlns:a16="http://schemas.microsoft.com/office/drawing/2014/main" id="{D21015A7-AE84-4089-BDD3-CB59B3521F2C}"/>
                </a:ext>
              </a:extLst>
            </p:cNvPr>
            <p:cNvGrpSpPr>
              <a:grpSpLocks noChangeAspect="1"/>
            </p:cNvGrpSpPr>
            <p:nvPr/>
          </p:nvGrpSpPr>
          <p:grpSpPr bwMode="auto">
            <a:xfrm>
              <a:off x="993775" y="1349375"/>
              <a:ext cx="3243263" cy="3394075"/>
              <a:chOff x="1344" y="250"/>
              <a:chExt cx="2043" cy="2138"/>
            </a:xfrm>
          </p:grpSpPr>
          <p:sp>
            <p:nvSpPr>
              <p:cNvPr id="14" name="Freeform 5">
                <a:extLst>
                  <a:ext uri="{FF2B5EF4-FFF2-40B4-BE49-F238E27FC236}">
                    <a16:creationId xmlns:a16="http://schemas.microsoft.com/office/drawing/2014/main" id="{872D0CC0-2F48-429A-941A-E4C3CEAEF7CF}"/>
                  </a:ext>
                </a:extLst>
              </p:cNvPr>
              <p:cNvSpPr>
                <a:spLocks/>
              </p:cNvSpPr>
              <p:nvPr/>
            </p:nvSpPr>
            <p:spPr bwMode="auto">
              <a:xfrm>
                <a:off x="1344" y="1635"/>
                <a:ext cx="1864" cy="753"/>
              </a:xfrm>
              <a:custGeom>
                <a:avLst/>
                <a:gdLst/>
                <a:ahLst/>
                <a:cxnLst>
                  <a:cxn ang="0">
                    <a:pos x="1751" y="0"/>
                  </a:cxn>
                  <a:cxn ang="0">
                    <a:pos x="115" y="461"/>
                  </a:cxn>
                  <a:cxn ang="0">
                    <a:pos x="0" y="753"/>
                  </a:cxn>
                  <a:cxn ang="0">
                    <a:pos x="1864" y="292"/>
                  </a:cxn>
                  <a:cxn ang="0">
                    <a:pos x="1751" y="0"/>
                  </a:cxn>
                </a:cxnLst>
                <a:rect l="0" t="0" r="r" b="b"/>
                <a:pathLst>
                  <a:path w="1864" h="753">
                    <a:moveTo>
                      <a:pt x="1751" y="0"/>
                    </a:moveTo>
                    <a:lnTo>
                      <a:pt x="115" y="461"/>
                    </a:lnTo>
                    <a:lnTo>
                      <a:pt x="0" y="753"/>
                    </a:lnTo>
                    <a:lnTo>
                      <a:pt x="1864" y="292"/>
                    </a:lnTo>
                    <a:lnTo>
                      <a:pt x="1751"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808BC092-287D-4F95-BC94-E26F9B67EEFA}"/>
                  </a:ext>
                </a:extLst>
              </p:cNvPr>
              <p:cNvSpPr>
                <a:spLocks/>
              </p:cNvSpPr>
              <p:nvPr/>
            </p:nvSpPr>
            <p:spPr bwMode="auto">
              <a:xfrm>
                <a:off x="1523" y="1175"/>
                <a:ext cx="1507" cy="752"/>
              </a:xfrm>
              <a:custGeom>
                <a:avLst/>
                <a:gdLst/>
                <a:ahLst/>
                <a:cxnLst>
                  <a:cxn ang="0">
                    <a:pos x="1393" y="0"/>
                  </a:cxn>
                  <a:cxn ang="0">
                    <a:pos x="113" y="460"/>
                  </a:cxn>
                  <a:cxn ang="0">
                    <a:pos x="0" y="752"/>
                  </a:cxn>
                  <a:cxn ang="0">
                    <a:pos x="1507" y="290"/>
                  </a:cxn>
                  <a:cxn ang="0">
                    <a:pos x="1393" y="0"/>
                  </a:cxn>
                </a:cxnLst>
                <a:rect l="0" t="0" r="r" b="b"/>
                <a:pathLst>
                  <a:path w="1507" h="752">
                    <a:moveTo>
                      <a:pt x="1393" y="0"/>
                    </a:moveTo>
                    <a:lnTo>
                      <a:pt x="113" y="460"/>
                    </a:lnTo>
                    <a:lnTo>
                      <a:pt x="0" y="752"/>
                    </a:lnTo>
                    <a:lnTo>
                      <a:pt x="1507" y="290"/>
                    </a:lnTo>
                    <a:lnTo>
                      <a:pt x="1393" y="0"/>
                    </a:lnTo>
                    <a:close/>
                  </a:path>
                </a:pathLst>
              </a:custGeom>
              <a:solidFill>
                <a:schemeClr val="accent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17428B28-8E04-40F3-B0E1-A84C01BB64D6}"/>
                  </a:ext>
                </a:extLst>
              </p:cNvPr>
              <p:cNvSpPr>
                <a:spLocks/>
              </p:cNvSpPr>
              <p:nvPr/>
            </p:nvSpPr>
            <p:spPr bwMode="auto">
              <a:xfrm>
                <a:off x="1703" y="714"/>
                <a:ext cx="1148" cy="751"/>
              </a:xfrm>
              <a:custGeom>
                <a:avLst/>
                <a:gdLst/>
                <a:ahLst/>
                <a:cxnLst>
                  <a:cxn ang="0">
                    <a:pos x="1035" y="0"/>
                  </a:cxn>
                  <a:cxn ang="0">
                    <a:pos x="112" y="461"/>
                  </a:cxn>
                  <a:cxn ang="0">
                    <a:pos x="0" y="751"/>
                  </a:cxn>
                  <a:cxn ang="0">
                    <a:pos x="1148" y="291"/>
                  </a:cxn>
                  <a:cxn ang="0">
                    <a:pos x="1035" y="0"/>
                  </a:cxn>
                </a:cxnLst>
                <a:rect l="0" t="0" r="r" b="b"/>
                <a:pathLst>
                  <a:path w="1148" h="751">
                    <a:moveTo>
                      <a:pt x="1035" y="0"/>
                    </a:moveTo>
                    <a:lnTo>
                      <a:pt x="112" y="461"/>
                    </a:lnTo>
                    <a:lnTo>
                      <a:pt x="0" y="751"/>
                    </a:lnTo>
                    <a:lnTo>
                      <a:pt x="1148" y="291"/>
                    </a:lnTo>
                    <a:lnTo>
                      <a:pt x="1035" y="0"/>
                    </a:lnTo>
                    <a:close/>
                  </a:path>
                </a:pathLst>
              </a:custGeom>
              <a:solidFill>
                <a:schemeClr val="accent6">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CC7CA363-EA46-437F-A6EF-64696683EC5E}"/>
                  </a:ext>
                </a:extLst>
              </p:cNvPr>
              <p:cNvSpPr>
                <a:spLocks/>
              </p:cNvSpPr>
              <p:nvPr/>
            </p:nvSpPr>
            <p:spPr bwMode="auto">
              <a:xfrm>
                <a:off x="1882" y="250"/>
                <a:ext cx="789" cy="755"/>
              </a:xfrm>
              <a:custGeom>
                <a:avLst/>
                <a:gdLst/>
                <a:ahLst/>
                <a:cxnLst>
                  <a:cxn ang="0">
                    <a:pos x="675" y="0"/>
                  </a:cxn>
                  <a:cxn ang="0">
                    <a:pos x="113" y="464"/>
                  </a:cxn>
                  <a:cxn ang="0">
                    <a:pos x="0" y="755"/>
                  </a:cxn>
                  <a:cxn ang="0">
                    <a:pos x="789" y="294"/>
                  </a:cxn>
                  <a:cxn ang="0">
                    <a:pos x="675" y="0"/>
                  </a:cxn>
                </a:cxnLst>
                <a:rect l="0" t="0" r="r" b="b"/>
                <a:pathLst>
                  <a:path w="789" h="755">
                    <a:moveTo>
                      <a:pt x="675" y="0"/>
                    </a:moveTo>
                    <a:lnTo>
                      <a:pt x="113" y="464"/>
                    </a:lnTo>
                    <a:lnTo>
                      <a:pt x="0" y="755"/>
                    </a:lnTo>
                    <a:lnTo>
                      <a:pt x="789" y="294"/>
                    </a:lnTo>
                    <a:lnTo>
                      <a:pt x="675" y="0"/>
                    </a:lnTo>
                    <a:close/>
                  </a:path>
                </a:pathLst>
              </a:custGeom>
              <a:solidFill>
                <a:srgbClr val="9A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B43D083A-91A5-4FC6-8760-3878C879CE0E}"/>
                  </a:ext>
                </a:extLst>
              </p:cNvPr>
              <p:cNvSpPr>
                <a:spLocks/>
              </p:cNvSpPr>
              <p:nvPr/>
            </p:nvSpPr>
            <p:spPr bwMode="auto">
              <a:xfrm>
                <a:off x="1523" y="1635"/>
                <a:ext cx="1685" cy="292"/>
              </a:xfrm>
              <a:custGeom>
                <a:avLst/>
                <a:gdLst/>
                <a:ahLst/>
                <a:cxnLst>
                  <a:cxn ang="0">
                    <a:pos x="1685" y="292"/>
                  </a:cxn>
                  <a:cxn ang="0">
                    <a:pos x="1572" y="0"/>
                  </a:cxn>
                  <a:cxn ang="0">
                    <a:pos x="113" y="0"/>
                  </a:cxn>
                  <a:cxn ang="0">
                    <a:pos x="0" y="292"/>
                  </a:cxn>
                  <a:cxn ang="0">
                    <a:pos x="1685" y="292"/>
                  </a:cxn>
                </a:cxnLst>
                <a:rect l="0" t="0" r="r" b="b"/>
                <a:pathLst>
                  <a:path w="1685" h="292">
                    <a:moveTo>
                      <a:pt x="1685" y="292"/>
                    </a:moveTo>
                    <a:lnTo>
                      <a:pt x="1572" y="0"/>
                    </a:lnTo>
                    <a:lnTo>
                      <a:pt x="113" y="0"/>
                    </a:lnTo>
                    <a:lnTo>
                      <a:pt x="0" y="292"/>
                    </a:lnTo>
                    <a:lnTo>
                      <a:pt x="1685" y="29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BFE2B231-6F4A-412F-B608-45DF90E0DB95}"/>
                  </a:ext>
                </a:extLst>
              </p:cNvPr>
              <p:cNvSpPr>
                <a:spLocks/>
              </p:cNvSpPr>
              <p:nvPr/>
            </p:nvSpPr>
            <p:spPr bwMode="auto">
              <a:xfrm>
                <a:off x="1703" y="1175"/>
                <a:ext cx="1327" cy="290"/>
              </a:xfrm>
              <a:custGeom>
                <a:avLst/>
                <a:gdLst/>
                <a:ahLst/>
                <a:cxnLst>
                  <a:cxn ang="0">
                    <a:pos x="112" y="0"/>
                  </a:cxn>
                  <a:cxn ang="0">
                    <a:pos x="0" y="290"/>
                  </a:cxn>
                  <a:cxn ang="0">
                    <a:pos x="1327" y="290"/>
                  </a:cxn>
                  <a:cxn ang="0">
                    <a:pos x="1213" y="0"/>
                  </a:cxn>
                  <a:cxn ang="0">
                    <a:pos x="112" y="0"/>
                  </a:cxn>
                </a:cxnLst>
                <a:rect l="0" t="0" r="r" b="b"/>
                <a:pathLst>
                  <a:path w="1327" h="290">
                    <a:moveTo>
                      <a:pt x="112" y="0"/>
                    </a:moveTo>
                    <a:lnTo>
                      <a:pt x="0" y="290"/>
                    </a:lnTo>
                    <a:lnTo>
                      <a:pt x="1327" y="290"/>
                    </a:lnTo>
                    <a:lnTo>
                      <a:pt x="1213" y="0"/>
                    </a:lnTo>
                    <a:lnTo>
                      <a:pt x="112"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BEAD76B7-67C5-4880-BA6E-8ABEF282AAEB}"/>
                  </a:ext>
                </a:extLst>
              </p:cNvPr>
              <p:cNvSpPr>
                <a:spLocks/>
              </p:cNvSpPr>
              <p:nvPr/>
            </p:nvSpPr>
            <p:spPr bwMode="auto">
              <a:xfrm>
                <a:off x="2061" y="250"/>
                <a:ext cx="610" cy="294"/>
              </a:xfrm>
              <a:custGeom>
                <a:avLst/>
                <a:gdLst/>
                <a:ahLst/>
                <a:cxnLst>
                  <a:cxn ang="0">
                    <a:pos x="610" y="294"/>
                  </a:cxn>
                  <a:cxn ang="0">
                    <a:pos x="496" y="0"/>
                  </a:cxn>
                  <a:cxn ang="0">
                    <a:pos x="115" y="0"/>
                  </a:cxn>
                  <a:cxn ang="0">
                    <a:pos x="0" y="294"/>
                  </a:cxn>
                  <a:cxn ang="0">
                    <a:pos x="610" y="294"/>
                  </a:cxn>
                </a:cxnLst>
                <a:rect l="0" t="0" r="r" b="b"/>
                <a:pathLst>
                  <a:path w="610" h="294">
                    <a:moveTo>
                      <a:pt x="610" y="294"/>
                    </a:moveTo>
                    <a:lnTo>
                      <a:pt x="496" y="0"/>
                    </a:lnTo>
                    <a:lnTo>
                      <a:pt x="115" y="0"/>
                    </a:lnTo>
                    <a:lnTo>
                      <a:pt x="0" y="294"/>
                    </a:lnTo>
                    <a:lnTo>
                      <a:pt x="610" y="294"/>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B3B97588-3147-4657-8AA4-00085719F097}"/>
                  </a:ext>
                </a:extLst>
              </p:cNvPr>
              <p:cNvSpPr>
                <a:spLocks/>
              </p:cNvSpPr>
              <p:nvPr/>
            </p:nvSpPr>
            <p:spPr bwMode="auto">
              <a:xfrm>
                <a:off x="1882" y="714"/>
                <a:ext cx="969" cy="291"/>
              </a:xfrm>
              <a:custGeom>
                <a:avLst/>
                <a:gdLst/>
                <a:ahLst/>
                <a:cxnLst>
                  <a:cxn ang="0">
                    <a:pos x="113" y="0"/>
                  </a:cxn>
                  <a:cxn ang="0">
                    <a:pos x="0" y="291"/>
                  </a:cxn>
                  <a:cxn ang="0">
                    <a:pos x="969" y="291"/>
                  </a:cxn>
                  <a:cxn ang="0">
                    <a:pos x="856" y="0"/>
                  </a:cxn>
                  <a:cxn ang="0">
                    <a:pos x="113" y="0"/>
                  </a:cxn>
                </a:cxnLst>
                <a:rect l="0" t="0" r="r" b="b"/>
                <a:pathLst>
                  <a:path w="969" h="291">
                    <a:moveTo>
                      <a:pt x="113" y="0"/>
                    </a:moveTo>
                    <a:lnTo>
                      <a:pt x="0" y="291"/>
                    </a:lnTo>
                    <a:lnTo>
                      <a:pt x="969" y="291"/>
                    </a:lnTo>
                    <a:lnTo>
                      <a:pt x="856" y="0"/>
                    </a:lnTo>
                    <a:lnTo>
                      <a:pt x="113" y="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AABAD734-A1CB-43B1-A453-9AFB670B61F6}"/>
                  </a:ext>
                </a:extLst>
              </p:cNvPr>
              <p:cNvSpPr>
                <a:spLocks/>
              </p:cNvSpPr>
              <p:nvPr/>
            </p:nvSpPr>
            <p:spPr bwMode="auto">
              <a:xfrm>
                <a:off x="1344" y="2096"/>
                <a:ext cx="2043" cy="292"/>
              </a:xfrm>
              <a:custGeom>
                <a:avLst/>
                <a:gdLst/>
                <a:ahLst/>
                <a:cxnLst>
                  <a:cxn ang="0">
                    <a:pos x="115" y="0"/>
                  </a:cxn>
                  <a:cxn ang="0">
                    <a:pos x="0" y="292"/>
                  </a:cxn>
                  <a:cxn ang="0">
                    <a:pos x="2043" y="292"/>
                  </a:cxn>
                  <a:cxn ang="0">
                    <a:pos x="1930" y="0"/>
                  </a:cxn>
                  <a:cxn ang="0">
                    <a:pos x="115" y="0"/>
                  </a:cxn>
                </a:cxnLst>
                <a:rect l="0" t="0" r="r" b="b"/>
                <a:pathLst>
                  <a:path w="2043" h="292">
                    <a:moveTo>
                      <a:pt x="115" y="0"/>
                    </a:moveTo>
                    <a:lnTo>
                      <a:pt x="0" y="292"/>
                    </a:lnTo>
                    <a:lnTo>
                      <a:pt x="2043" y="292"/>
                    </a:lnTo>
                    <a:lnTo>
                      <a:pt x="1930" y="0"/>
                    </a:lnTo>
                    <a:lnTo>
                      <a:pt x="115" y="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 name="Content Placeholder 2">
              <a:extLst>
                <a:ext uri="{FF2B5EF4-FFF2-40B4-BE49-F238E27FC236}">
                  <a16:creationId xmlns:a16="http://schemas.microsoft.com/office/drawing/2014/main" id="{EEBB5DF5-AC0A-4FC4-82C4-0BE6DF1AD646}"/>
                </a:ext>
              </a:extLst>
            </p:cNvPr>
            <p:cNvSpPr txBox="1">
              <a:spLocks/>
            </p:cNvSpPr>
            <p:nvPr/>
          </p:nvSpPr>
          <p:spPr>
            <a:xfrm>
              <a:off x="1926115" y="4378516"/>
              <a:ext cx="137160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a:solidFill>
                    <a:schemeClr val="bg1"/>
                  </a:solidFill>
                </a:rPr>
                <a:t> </a:t>
              </a:r>
              <a:endParaRPr lang="en-US" sz="900" dirty="0">
                <a:solidFill>
                  <a:schemeClr val="bg1"/>
                </a:solidFill>
              </a:endParaRPr>
            </a:p>
          </p:txBody>
        </p:sp>
        <p:sp>
          <p:nvSpPr>
            <p:cNvPr id="10" name="Content Placeholder 2">
              <a:extLst>
                <a:ext uri="{FF2B5EF4-FFF2-40B4-BE49-F238E27FC236}">
                  <a16:creationId xmlns:a16="http://schemas.microsoft.com/office/drawing/2014/main" id="{44D15216-B6E2-49B9-82B5-693036FDC3BF}"/>
                </a:ext>
              </a:extLst>
            </p:cNvPr>
            <p:cNvSpPr txBox="1">
              <a:spLocks/>
            </p:cNvSpPr>
            <p:nvPr/>
          </p:nvSpPr>
          <p:spPr>
            <a:xfrm>
              <a:off x="1915098" y="3638550"/>
              <a:ext cx="137160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a:solidFill>
                    <a:schemeClr val="bg1"/>
                  </a:solidFill>
                </a:rPr>
                <a:t> </a:t>
              </a:r>
              <a:endParaRPr lang="en-US" sz="900" dirty="0">
                <a:solidFill>
                  <a:schemeClr val="bg1"/>
                </a:solidFill>
              </a:endParaRPr>
            </a:p>
          </p:txBody>
        </p:sp>
        <p:sp>
          <p:nvSpPr>
            <p:cNvPr id="11" name="Content Placeholder 2">
              <a:extLst>
                <a:ext uri="{FF2B5EF4-FFF2-40B4-BE49-F238E27FC236}">
                  <a16:creationId xmlns:a16="http://schemas.microsoft.com/office/drawing/2014/main" id="{B1432E0B-304D-42DE-8BC2-3C149F2F2129}"/>
                </a:ext>
              </a:extLst>
            </p:cNvPr>
            <p:cNvSpPr txBox="1">
              <a:spLocks/>
            </p:cNvSpPr>
            <p:nvPr/>
          </p:nvSpPr>
          <p:spPr>
            <a:xfrm>
              <a:off x="1959166" y="2931635"/>
              <a:ext cx="137160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a:solidFill>
                    <a:schemeClr val="bg1"/>
                  </a:solidFill>
                </a:rPr>
                <a:t> </a:t>
              </a:r>
              <a:endParaRPr lang="en-US" sz="900" dirty="0">
                <a:solidFill>
                  <a:schemeClr val="bg1"/>
                </a:solidFill>
              </a:endParaRPr>
            </a:p>
          </p:txBody>
        </p:sp>
        <p:sp>
          <p:nvSpPr>
            <p:cNvPr id="12" name="Content Placeholder 2">
              <a:extLst>
                <a:ext uri="{FF2B5EF4-FFF2-40B4-BE49-F238E27FC236}">
                  <a16:creationId xmlns:a16="http://schemas.microsoft.com/office/drawing/2014/main" id="{60F6A9C1-231F-4E62-8697-A2488FE7350C}"/>
                </a:ext>
              </a:extLst>
            </p:cNvPr>
            <p:cNvSpPr txBox="1">
              <a:spLocks/>
            </p:cNvSpPr>
            <p:nvPr/>
          </p:nvSpPr>
          <p:spPr>
            <a:xfrm>
              <a:off x="1948149" y="2190750"/>
              <a:ext cx="137160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a:solidFill>
                    <a:schemeClr val="bg1"/>
                  </a:solidFill>
                </a:rPr>
                <a:t> </a:t>
              </a:r>
              <a:endParaRPr lang="en-US" sz="900" dirty="0">
                <a:solidFill>
                  <a:schemeClr val="bg1"/>
                </a:solidFill>
              </a:endParaRPr>
            </a:p>
          </p:txBody>
        </p:sp>
        <p:sp>
          <p:nvSpPr>
            <p:cNvPr id="13" name="Content Placeholder 2">
              <a:extLst>
                <a:ext uri="{FF2B5EF4-FFF2-40B4-BE49-F238E27FC236}">
                  <a16:creationId xmlns:a16="http://schemas.microsoft.com/office/drawing/2014/main" id="{CAEF0316-5FCD-4BC6-82D4-74CD99B3ED69}"/>
                </a:ext>
              </a:extLst>
            </p:cNvPr>
            <p:cNvSpPr txBox="1">
              <a:spLocks/>
            </p:cNvSpPr>
            <p:nvPr/>
          </p:nvSpPr>
          <p:spPr>
            <a:xfrm>
              <a:off x="1959166" y="1428750"/>
              <a:ext cx="137160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a:solidFill>
                    <a:schemeClr val="bg1"/>
                  </a:solidFill>
                </a:rPr>
                <a:t> </a:t>
              </a:r>
              <a:endParaRPr lang="en-US" sz="900" dirty="0">
                <a:solidFill>
                  <a:schemeClr val="bg1"/>
                </a:solidFill>
              </a:endParaRPr>
            </a:p>
          </p:txBody>
        </p:sp>
      </p:grpSp>
      <p:grpSp>
        <p:nvGrpSpPr>
          <p:cNvPr id="24" name="Group 23">
            <a:extLst>
              <a:ext uri="{FF2B5EF4-FFF2-40B4-BE49-F238E27FC236}">
                <a16:creationId xmlns:a16="http://schemas.microsoft.com/office/drawing/2014/main" id="{AE12AD97-E7E2-45D3-9313-A7EA7E497FEE}"/>
              </a:ext>
            </a:extLst>
          </p:cNvPr>
          <p:cNvGrpSpPr/>
          <p:nvPr/>
        </p:nvGrpSpPr>
        <p:grpSpPr>
          <a:xfrm>
            <a:off x="6998950" y="5344715"/>
            <a:ext cx="3329860" cy="825033"/>
            <a:chOff x="6586038" y="1581150"/>
            <a:chExt cx="1773220" cy="675053"/>
          </a:xfrm>
        </p:grpSpPr>
        <p:sp>
          <p:nvSpPr>
            <p:cNvPr id="25" name="Content Placeholder 2">
              <a:extLst>
                <a:ext uri="{FF2B5EF4-FFF2-40B4-BE49-F238E27FC236}">
                  <a16:creationId xmlns:a16="http://schemas.microsoft.com/office/drawing/2014/main" id="{03B287E3-DB41-4DBF-A012-EF84DC00F4EC}"/>
                </a:ext>
              </a:extLst>
            </p:cNvPr>
            <p:cNvSpPr txBox="1">
              <a:spLocks/>
            </p:cNvSpPr>
            <p:nvPr/>
          </p:nvSpPr>
          <p:spPr>
            <a:xfrm>
              <a:off x="6586038" y="1581150"/>
              <a:ext cx="1773219"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solidFill>
                    <a:schemeClr val="accent4"/>
                  </a:solidFill>
                </a:rPr>
                <a:t>1</a:t>
              </a:r>
              <a:endParaRPr lang="en-US" sz="1600" b="1" dirty="0">
                <a:solidFill>
                  <a:schemeClr val="bg1">
                    <a:lumMod val="50000"/>
                  </a:schemeClr>
                </a:solidFill>
              </a:endParaRPr>
            </a:p>
          </p:txBody>
        </p:sp>
        <p:sp>
          <p:nvSpPr>
            <p:cNvPr id="26" name="Content Placeholder 2">
              <a:extLst>
                <a:ext uri="{FF2B5EF4-FFF2-40B4-BE49-F238E27FC236}">
                  <a16:creationId xmlns:a16="http://schemas.microsoft.com/office/drawing/2014/main" id="{A366A399-8F8A-4517-A85B-AE9C28DB91B8}"/>
                </a:ext>
              </a:extLst>
            </p:cNvPr>
            <p:cNvSpPr txBox="1">
              <a:spLocks/>
            </p:cNvSpPr>
            <p:nvPr/>
          </p:nvSpPr>
          <p:spPr>
            <a:xfrm>
              <a:off x="6596992" y="1943929"/>
              <a:ext cx="1762266"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ar-SA" kern="100" dirty="0">
                  <a:solidFill>
                    <a:schemeClr val="bg1">
                      <a:lumMod val="50000"/>
                    </a:schemeClr>
                  </a:solidFill>
                  <a:effectLst/>
                  <a:latin typeface="Aptos"/>
                  <a:ea typeface="Aptos"/>
                  <a:cs typeface="Arial" panose="020B0604020202020204" pitchFamily="34" charset="0"/>
                </a:rPr>
                <a:t>تعريف مفهوم تنازع الاختصاص وتمييز أنواعه</a:t>
              </a:r>
              <a:endParaRPr lang="en-US" sz="1000" dirty="0">
                <a:solidFill>
                  <a:schemeClr val="bg1">
                    <a:lumMod val="50000"/>
                  </a:schemeClr>
                </a:solidFill>
              </a:endParaRPr>
            </a:p>
          </p:txBody>
        </p:sp>
      </p:grpSp>
      <p:grpSp>
        <p:nvGrpSpPr>
          <p:cNvPr id="27" name="Group 26">
            <a:extLst>
              <a:ext uri="{FF2B5EF4-FFF2-40B4-BE49-F238E27FC236}">
                <a16:creationId xmlns:a16="http://schemas.microsoft.com/office/drawing/2014/main" id="{D26E2DB3-5B5C-44B2-9742-BAE67474C38C}"/>
              </a:ext>
            </a:extLst>
          </p:cNvPr>
          <p:cNvGrpSpPr/>
          <p:nvPr/>
        </p:nvGrpSpPr>
        <p:grpSpPr>
          <a:xfrm>
            <a:off x="6657009" y="4521792"/>
            <a:ext cx="4307297" cy="825033"/>
            <a:chOff x="6523272" y="1581150"/>
            <a:chExt cx="1835987" cy="675053"/>
          </a:xfrm>
        </p:grpSpPr>
        <p:sp>
          <p:nvSpPr>
            <p:cNvPr id="28" name="Content Placeholder 2">
              <a:extLst>
                <a:ext uri="{FF2B5EF4-FFF2-40B4-BE49-F238E27FC236}">
                  <a16:creationId xmlns:a16="http://schemas.microsoft.com/office/drawing/2014/main" id="{812729DB-53A5-4BAC-8521-20D886C1E1E0}"/>
                </a:ext>
              </a:extLst>
            </p:cNvPr>
            <p:cNvSpPr txBox="1">
              <a:spLocks/>
            </p:cNvSpPr>
            <p:nvPr/>
          </p:nvSpPr>
          <p:spPr>
            <a:xfrm>
              <a:off x="6586038" y="1581150"/>
              <a:ext cx="1773219"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solidFill>
                    <a:schemeClr val="accent1"/>
                  </a:solidFill>
                </a:rPr>
                <a:t>2</a:t>
              </a:r>
              <a:endParaRPr lang="en-US" sz="1600" b="1" dirty="0">
                <a:solidFill>
                  <a:schemeClr val="bg1">
                    <a:lumMod val="50000"/>
                  </a:schemeClr>
                </a:solidFill>
              </a:endParaRPr>
            </a:p>
          </p:txBody>
        </p:sp>
        <p:sp>
          <p:nvSpPr>
            <p:cNvPr id="29" name="Content Placeholder 2">
              <a:extLst>
                <a:ext uri="{FF2B5EF4-FFF2-40B4-BE49-F238E27FC236}">
                  <a16:creationId xmlns:a16="http://schemas.microsoft.com/office/drawing/2014/main" id="{B53AA130-9295-45A4-9CF4-AB9F2716C5D5}"/>
                </a:ext>
              </a:extLst>
            </p:cNvPr>
            <p:cNvSpPr txBox="1">
              <a:spLocks/>
            </p:cNvSpPr>
            <p:nvPr/>
          </p:nvSpPr>
          <p:spPr>
            <a:xfrm>
              <a:off x="6523272" y="1943929"/>
              <a:ext cx="1835987"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rtl="1">
                <a:lnSpc>
                  <a:spcPct val="115000"/>
                </a:lnSpc>
                <a:spcBef>
                  <a:spcPts val="0"/>
                </a:spcBef>
                <a:spcAft>
                  <a:spcPts val="800"/>
                </a:spcAft>
                <a:buClr>
                  <a:schemeClr val="accent5"/>
                </a:buClr>
                <a:buSzPts val="1000"/>
                <a:buNone/>
                <a:tabLst>
                  <a:tab pos="457200" algn="l"/>
                </a:tabLst>
              </a:pPr>
              <a:r>
                <a:rPr lang="ar-SA" kern="100" dirty="0">
                  <a:solidFill>
                    <a:schemeClr val="bg1">
                      <a:lumMod val="50000"/>
                    </a:schemeClr>
                  </a:solidFill>
                  <a:effectLst/>
                  <a:latin typeface="Aptos"/>
                  <a:ea typeface="Aptos"/>
                  <a:cs typeface="Arial" panose="020B0604020202020204" pitchFamily="34" charset="0"/>
                </a:rPr>
                <a:t>شرح آليات حل تنازع الاختصاص في النظام القضائي السعودي</a:t>
              </a:r>
              <a:r>
                <a:rPr lang="en-US" kern="100" dirty="0">
                  <a:solidFill>
                    <a:schemeClr val="bg1">
                      <a:lumMod val="50000"/>
                    </a:schemeClr>
                  </a:solidFill>
                  <a:effectLst/>
                  <a:latin typeface="Aptos"/>
                  <a:ea typeface="Aptos"/>
                  <a:cs typeface="Arial" panose="020B0604020202020204" pitchFamily="34" charset="0"/>
                </a:rPr>
                <a:t>.</a:t>
              </a:r>
              <a:endParaRPr lang="en-GB" kern="100" dirty="0">
                <a:solidFill>
                  <a:schemeClr val="bg1">
                    <a:lumMod val="50000"/>
                  </a:schemeClr>
                </a:solidFill>
                <a:effectLst/>
                <a:latin typeface="Aptos"/>
                <a:ea typeface="Aptos"/>
                <a:cs typeface="Arial" panose="020B0604020202020204" pitchFamily="34" charset="0"/>
              </a:endParaRPr>
            </a:p>
          </p:txBody>
        </p:sp>
      </p:grpSp>
      <p:grpSp>
        <p:nvGrpSpPr>
          <p:cNvPr id="30" name="Group 29">
            <a:extLst>
              <a:ext uri="{FF2B5EF4-FFF2-40B4-BE49-F238E27FC236}">
                <a16:creationId xmlns:a16="http://schemas.microsoft.com/office/drawing/2014/main" id="{E38F1F44-94D7-4BC4-9BFF-AC3AEE73D473}"/>
              </a:ext>
            </a:extLst>
          </p:cNvPr>
          <p:cNvGrpSpPr/>
          <p:nvPr/>
        </p:nvGrpSpPr>
        <p:grpSpPr>
          <a:xfrm>
            <a:off x="6566236" y="3693387"/>
            <a:ext cx="3329858" cy="825033"/>
            <a:chOff x="6586039" y="1581150"/>
            <a:chExt cx="1773219" cy="675053"/>
          </a:xfrm>
        </p:grpSpPr>
        <p:sp>
          <p:nvSpPr>
            <p:cNvPr id="31" name="Content Placeholder 2">
              <a:extLst>
                <a:ext uri="{FF2B5EF4-FFF2-40B4-BE49-F238E27FC236}">
                  <a16:creationId xmlns:a16="http://schemas.microsoft.com/office/drawing/2014/main" id="{BA0FD573-9133-4278-B205-9CFBD9EF8540}"/>
                </a:ext>
              </a:extLst>
            </p:cNvPr>
            <p:cNvSpPr txBox="1">
              <a:spLocks/>
            </p:cNvSpPr>
            <p:nvPr/>
          </p:nvSpPr>
          <p:spPr>
            <a:xfrm>
              <a:off x="6586039" y="1581150"/>
              <a:ext cx="1773219"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solidFill>
                    <a:schemeClr val="accent2"/>
                  </a:solidFill>
                </a:rPr>
                <a:t>3</a:t>
              </a:r>
              <a:endParaRPr lang="en-US" sz="1600" b="1" dirty="0">
                <a:solidFill>
                  <a:schemeClr val="bg1">
                    <a:lumMod val="50000"/>
                  </a:schemeClr>
                </a:solidFill>
              </a:endParaRPr>
            </a:p>
          </p:txBody>
        </p:sp>
        <p:sp>
          <p:nvSpPr>
            <p:cNvPr id="32" name="Content Placeholder 2">
              <a:extLst>
                <a:ext uri="{FF2B5EF4-FFF2-40B4-BE49-F238E27FC236}">
                  <a16:creationId xmlns:a16="http://schemas.microsoft.com/office/drawing/2014/main" id="{42D6A546-C885-44FE-BB91-5D6E87F6F2AF}"/>
                </a:ext>
              </a:extLst>
            </p:cNvPr>
            <p:cNvSpPr txBox="1">
              <a:spLocks/>
            </p:cNvSpPr>
            <p:nvPr/>
          </p:nvSpPr>
          <p:spPr>
            <a:xfrm>
              <a:off x="6596992" y="1943929"/>
              <a:ext cx="1354854"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rtl="1">
                <a:lnSpc>
                  <a:spcPct val="115000"/>
                </a:lnSpc>
                <a:spcBef>
                  <a:spcPts val="0"/>
                </a:spcBef>
                <a:spcAft>
                  <a:spcPts val="800"/>
                </a:spcAft>
                <a:buClr>
                  <a:schemeClr val="accent5"/>
                </a:buClr>
                <a:buSzPts val="1000"/>
                <a:buNone/>
                <a:tabLst>
                  <a:tab pos="457200" algn="l"/>
                </a:tabLst>
              </a:pPr>
              <a:r>
                <a:rPr lang="ar-SA" kern="100" dirty="0">
                  <a:solidFill>
                    <a:schemeClr val="bg1">
                      <a:lumMod val="50000"/>
                    </a:schemeClr>
                  </a:solidFill>
                  <a:effectLst/>
                  <a:latin typeface="Aptos"/>
                  <a:ea typeface="Aptos"/>
                  <a:cs typeface="Arial" panose="020B0604020202020204" pitchFamily="34" charset="0"/>
                </a:rPr>
                <a:t>فهم مفهوم الإحالة القضائية وأسبابها</a:t>
              </a:r>
              <a:r>
                <a:rPr lang="en-US" kern="100" dirty="0">
                  <a:solidFill>
                    <a:schemeClr val="bg1">
                      <a:lumMod val="50000"/>
                    </a:schemeClr>
                  </a:solidFill>
                  <a:effectLst/>
                  <a:latin typeface="Aptos"/>
                  <a:ea typeface="Aptos"/>
                  <a:cs typeface="Arial" panose="020B0604020202020204" pitchFamily="34" charset="0"/>
                </a:rPr>
                <a:t>.</a:t>
              </a:r>
              <a:endParaRPr lang="en-GB" kern="100" dirty="0">
                <a:solidFill>
                  <a:schemeClr val="bg1">
                    <a:lumMod val="50000"/>
                  </a:schemeClr>
                </a:solidFill>
                <a:effectLst/>
                <a:latin typeface="Aptos"/>
                <a:ea typeface="Aptos"/>
                <a:cs typeface="Arial" panose="020B0604020202020204" pitchFamily="34" charset="0"/>
              </a:endParaRPr>
            </a:p>
          </p:txBody>
        </p:sp>
      </p:grpSp>
      <p:grpSp>
        <p:nvGrpSpPr>
          <p:cNvPr id="33" name="Group 32">
            <a:extLst>
              <a:ext uri="{FF2B5EF4-FFF2-40B4-BE49-F238E27FC236}">
                <a16:creationId xmlns:a16="http://schemas.microsoft.com/office/drawing/2014/main" id="{CD64F8B8-17B5-438B-82CE-641180FCA75A}"/>
              </a:ext>
            </a:extLst>
          </p:cNvPr>
          <p:cNvGrpSpPr/>
          <p:nvPr/>
        </p:nvGrpSpPr>
        <p:grpSpPr>
          <a:xfrm>
            <a:off x="6285423" y="2898985"/>
            <a:ext cx="3508542" cy="866116"/>
            <a:chOff x="6586038" y="1581150"/>
            <a:chExt cx="1868372" cy="708668"/>
          </a:xfrm>
        </p:grpSpPr>
        <p:sp>
          <p:nvSpPr>
            <p:cNvPr id="34" name="Content Placeholder 2">
              <a:extLst>
                <a:ext uri="{FF2B5EF4-FFF2-40B4-BE49-F238E27FC236}">
                  <a16:creationId xmlns:a16="http://schemas.microsoft.com/office/drawing/2014/main" id="{7B0B24BD-4ACE-4D91-B96C-CE54088D0D92}"/>
                </a:ext>
              </a:extLst>
            </p:cNvPr>
            <p:cNvSpPr txBox="1">
              <a:spLocks/>
            </p:cNvSpPr>
            <p:nvPr/>
          </p:nvSpPr>
          <p:spPr>
            <a:xfrm>
              <a:off x="6586038" y="1581150"/>
              <a:ext cx="1773219"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solidFill>
                    <a:schemeClr val="accent6"/>
                  </a:solidFill>
                </a:rPr>
                <a:t>4</a:t>
              </a:r>
              <a:endParaRPr lang="en-US" sz="1600" b="1" dirty="0">
                <a:solidFill>
                  <a:schemeClr val="bg1">
                    <a:lumMod val="50000"/>
                  </a:schemeClr>
                </a:solidFill>
              </a:endParaRPr>
            </a:p>
          </p:txBody>
        </p:sp>
        <p:sp>
          <p:nvSpPr>
            <p:cNvPr id="35" name="Content Placeholder 2">
              <a:extLst>
                <a:ext uri="{FF2B5EF4-FFF2-40B4-BE49-F238E27FC236}">
                  <a16:creationId xmlns:a16="http://schemas.microsoft.com/office/drawing/2014/main" id="{DDF4F87E-38B2-4CF5-9C7E-B9769C0500D6}"/>
                </a:ext>
              </a:extLst>
            </p:cNvPr>
            <p:cNvSpPr txBox="1">
              <a:spLocks/>
            </p:cNvSpPr>
            <p:nvPr/>
          </p:nvSpPr>
          <p:spPr>
            <a:xfrm>
              <a:off x="6596991" y="1977544"/>
              <a:ext cx="1857419"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rtl="1">
                <a:lnSpc>
                  <a:spcPct val="115000"/>
                </a:lnSpc>
                <a:spcBef>
                  <a:spcPts val="0"/>
                </a:spcBef>
                <a:spcAft>
                  <a:spcPts val="800"/>
                </a:spcAft>
                <a:buClr>
                  <a:schemeClr val="accent5"/>
                </a:buClr>
                <a:buSzPts val="1000"/>
                <a:buNone/>
                <a:tabLst>
                  <a:tab pos="457200" algn="l"/>
                </a:tabLst>
              </a:pPr>
              <a:r>
                <a:rPr lang="ar-SA" kern="100" dirty="0">
                  <a:solidFill>
                    <a:schemeClr val="bg1">
                      <a:lumMod val="50000"/>
                    </a:schemeClr>
                  </a:solidFill>
                  <a:effectLst/>
                  <a:latin typeface="Aptos"/>
                  <a:ea typeface="Aptos"/>
                  <a:cs typeface="Arial" panose="020B0604020202020204" pitchFamily="34" charset="0"/>
                </a:rPr>
                <a:t>وصف إجراءات الإحالة القضائية وآثارها القانونية</a:t>
              </a:r>
              <a:r>
                <a:rPr lang="en-US" kern="100" dirty="0">
                  <a:solidFill>
                    <a:schemeClr val="bg1">
                      <a:lumMod val="50000"/>
                    </a:schemeClr>
                  </a:solidFill>
                  <a:effectLst/>
                  <a:latin typeface="Aptos"/>
                  <a:ea typeface="Aptos"/>
                  <a:cs typeface="Arial" panose="020B0604020202020204" pitchFamily="34" charset="0"/>
                </a:rPr>
                <a:t>.</a:t>
              </a:r>
              <a:endParaRPr lang="en-GB" kern="100" dirty="0">
                <a:solidFill>
                  <a:schemeClr val="bg1">
                    <a:lumMod val="50000"/>
                  </a:schemeClr>
                </a:solidFill>
                <a:effectLst/>
                <a:latin typeface="Aptos"/>
                <a:ea typeface="Aptos"/>
                <a:cs typeface="Arial" panose="020B0604020202020204" pitchFamily="34" charset="0"/>
              </a:endParaRPr>
            </a:p>
          </p:txBody>
        </p:sp>
      </p:grpSp>
      <p:grpSp>
        <p:nvGrpSpPr>
          <p:cNvPr id="36" name="Group 35">
            <a:extLst>
              <a:ext uri="{FF2B5EF4-FFF2-40B4-BE49-F238E27FC236}">
                <a16:creationId xmlns:a16="http://schemas.microsoft.com/office/drawing/2014/main" id="{BE5D4525-4764-4AA6-B30C-D2C3F063401A}"/>
              </a:ext>
            </a:extLst>
          </p:cNvPr>
          <p:cNvGrpSpPr/>
          <p:nvPr/>
        </p:nvGrpSpPr>
        <p:grpSpPr>
          <a:xfrm>
            <a:off x="6036676" y="2113726"/>
            <a:ext cx="3329858" cy="825033"/>
            <a:chOff x="6586038" y="1581150"/>
            <a:chExt cx="1773219" cy="675053"/>
          </a:xfrm>
        </p:grpSpPr>
        <p:sp>
          <p:nvSpPr>
            <p:cNvPr id="37" name="Content Placeholder 2">
              <a:extLst>
                <a:ext uri="{FF2B5EF4-FFF2-40B4-BE49-F238E27FC236}">
                  <a16:creationId xmlns:a16="http://schemas.microsoft.com/office/drawing/2014/main" id="{B64A4D0B-6649-42A2-A5F0-51155EC19E9B}"/>
                </a:ext>
              </a:extLst>
            </p:cNvPr>
            <p:cNvSpPr txBox="1">
              <a:spLocks/>
            </p:cNvSpPr>
            <p:nvPr/>
          </p:nvSpPr>
          <p:spPr>
            <a:xfrm>
              <a:off x="6586038" y="1581150"/>
              <a:ext cx="1773219"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solidFill>
                    <a:srgbClr val="C00000"/>
                  </a:solidFill>
                </a:rPr>
                <a:t>5</a:t>
              </a:r>
              <a:endParaRPr lang="en-US" sz="1600" b="1" dirty="0">
                <a:solidFill>
                  <a:schemeClr val="bg1">
                    <a:lumMod val="50000"/>
                  </a:schemeClr>
                </a:solidFill>
              </a:endParaRPr>
            </a:p>
          </p:txBody>
        </p:sp>
        <p:sp>
          <p:nvSpPr>
            <p:cNvPr id="38" name="Content Placeholder 2">
              <a:extLst>
                <a:ext uri="{FF2B5EF4-FFF2-40B4-BE49-F238E27FC236}">
                  <a16:creationId xmlns:a16="http://schemas.microsoft.com/office/drawing/2014/main" id="{DA73484D-4795-41E8-8F72-D76A4FC950F1}"/>
                </a:ext>
              </a:extLst>
            </p:cNvPr>
            <p:cNvSpPr txBox="1">
              <a:spLocks/>
            </p:cNvSpPr>
            <p:nvPr/>
          </p:nvSpPr>
          <p:spPr>
            <a:xfrm>
              <a:off x="6596992" y="1943929"/>
              <a:ext cx="1578145"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rtl="1">
                <a:lnSpc>
                  <a:spcPct val="115000"/>
                </a:lnSpc>
                <a:spcBef>
                  <a:spcPts val="0"/>
                </a:spcBef>
                <a:spcAft>
                  <a:spcPts val="800"/>
                </a:spcAft>
                <a:buClr>
                  <a:schemeClr val="accent5"/>
                </a:buClr>
                <a:buSzPts val="1000"/>
                <a:buNone/>
                <a:tabLst>
                  <a:tab pos="457200" algn="l"/>
                </a:tabLst>
              </a:pPr>
              <a:r>
                <a:rPr lang="ar-SA" kern="100" dirty="0">
                  <a:solidFill>
                    <a:schemeClr val="bg1">
                      <a:lumMod val="50000"/>
                    </a:schemeClr>
                  </a:solidFill>
                  <a:effectLst/>
                  <a:latin typeface="Aptos"/>
                  <a:ea typeface="Aptos"/>
                  <a:cs typeface="Arial" panose="020B0604020202020204" pitchFamily="34" charset="0"/>
                </a:rPr>
                <a:t>تطبيق المعرفة المكتسبة على حالات عملية</a:t>
              </a:r>
              <a:r>
                <a:rPr lang="en-US" kern="100" dirty="0">
                  <a:solidFill>
                    <a:schemeClr val="bg1">
                      <a:lumMod val="50000"/>
                    </a:schemeClr>
                  </a:solidFill>
                  <a:effectLst/>
                  <a:latin typeface="Aptos"/>
                  <a:ea typeface="Aptos"/>
                  <a:cs typeface="Arial" panose="020B0604020202020204" pitchFamily="34" charset="0"/>
                </a:rPr>
                <a:t>.</a:t>
              </a:r>
              <a:endParaRPr lang="en-GB" kern="100" dirty="0">
                <a:solidFill>
                  <a:schemeClr val="bg1">
                    <a:lumMod val="50000"/>
                  </a:schemeClr>
                </a:solidFill>
                <a:effectLst/>
                <a:latin typeface="Aptos"/>
                <a:ea typeface="Aptos"/>
                <a:cs typeface="Arial" panose="020B0604020202020204" pitchFamily="34" charset="0"/>
              </a:endParaRPr>
            </a:p>
          </p:txBody>
        </p:sp>
      </p:grpSp>
    </p:spTree>
    <p:extLst>
      <p:ext uri="{BB962C8B-B14F-4D97-AF65-F5344CB8AC3E}">
        <p14:creationId xmlns:p14="http://schemas.microsoft.com/office/powerpoint/2010/main" val="143572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4"/>
                                        </p:tgtEl>
                                        <p:attrNameLst>
                                          <p:attrName>r</p:attrName>
                                        </p:attrNameLst>
                                      </p:cBhvr>
                                    </p:animRot>
                                    <p:animRot by="-240000">
                                      <p:cBhvr>
                                        <p:cTn id="13" dur="200" fill="hold">
                                          <p:stCondLst>
                                            <p:cond delay="200"/>
                                          </p:stCondLst>
                                        </p:cTn>
                                        <p:tgtEl>
                                          <p:spTgt spid="24"/>
                                        </p:tgtEl>
                                        <p:attrNameLst>
                                          <p:attrName>r</p:attrName>
                                        </p:attrNameLst>
                                      </p:cBhvr>
                                    </p:animRot>
                                    <p:animRot by="240000">
                                      <p:cBhvr>
                                        <p:cTn id="14" dur="200" fill="hold">
                                          <p:stCondLst>
                                            <p:cond delay="400"/>
                                          </p:stCondLst>
                                        </p:cTn>
                                        <p:tgtEl>
                                          <p:spTgt spid="24"/>
                                        </p:tgtEl>
                                        <p:attrNameLst>
                                          <p:attrName>r</p:attrName>
                                        </p:attrNameLst>
                                      </p:cBhvr>
                                    </p:animRot>
                                    <p:animRot by="-240000">
                                      <p:cBhvr>
                                        <p:cTn id="15" dur="200" fill="hold">
                                          <p:stCondLst>
                                            <p:cond delay="600"/>
                                          </p:stCondLst>
                                        </p:cTn>
                                        <p:tgtEl>
                                          <p:spTgt spid="24"/>
                                        </p:tgtEl>
                                        <p:attrNameLst>
                                          <p:attrName>r</p:attrName>
                                        </p:attrNameLst>
                                      </p:cBhvr>
                                    </p:animRot>
                                    <p:animRot by="120000">
                                      <p:cBhvr>
                                        <p:cTn id="16" dur="200" fill="hold">
                                          <p:stCondLst>
                                            <p:cond delay="800"/>
                                          </p:stCondLst>
                                        </p:cTn>
                                        <p:tgtEl>
                                          <p:spTgt spid="24"/>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27"/>
                                        </p:tgtEl>
                                        <p:attrNameLst>
                                          <p:attrName>r</p:attrName>
                                        </p:attrNameLst>
                                      </p:cBhvr>
                                    </p:animRot>
                                    <p:animRot by="-240000">
                                      <p:cBhvr>
                                        <p:cTn id="19" dur="200" fill="hold">
                                          <p:stCondLst>
                                            <p:cond delay="200"/>
                                          </p:stCondLst>
                                        </p:cTn>
                                        <p:tgtEl>
                                          <p:spTgt spid="27"/>
                                        </p:tgtEl>
                                        <p:attrNameLst>
                                          <p:attrName>r</p:attrName>
                                        </p:attrNameLst>
                                      </p:cBhvr>
                                    </p:animRot>
                                    <p:animRot by="240000">
                                      <p:cBhvr>
                                        <p:cTn id="20" dur="200" fill="hold">
                                          <p:stCondLst>
                                            <p:cond delay="400"/>
                                          </p:stCondLst>
                                        </p:cTn>
                                        <p:tgtEl>
                                          <p:spTgt spid="27"/>
                                        </p:tgtEl>
                                        <p:attrNameLst>
                                          <p:attrName>r</p:attrName>
                                        </p:attrNameLst>
                                      </p:cBhvr>
                                    </p:animRot>
                                    <p:animRot by="-240000">
                                      <p:cBhvr>
                                        <p:cTn id="21" dur="200" fill="hold">
                                          <p:stCondLst>
                                            <p:cond delay="600"/>
                                          </p:stCondLst>
                                        </p:cTn>
                                        <p:tgtEl>
                                          <p:spTgt spid="27"/>
                                        </p:tgtEl>
                                        <p:attrNameLst>
                                          <p:attrName>r</p:attrName>
                                        </p:attrNameLst>
                                      </p:cBhvr>
                                    </p:animRot>
                                    <p:animRot by="120000">
                                      <p:cBhvr>
                                        <p:cTn id="22" dur="200" fill="hold">
                                          <p:stCondLst>
                                            <p:cond delay="800"/>
                                          </p:stCondLst>
                                        </p:cTn>
                                        <p:tgtEl>
                                          <p:spTgt spid="27"/>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30"/>
                                        </p:tgtEl>
                                        <p:attrNameLst>
                                          <p:attrName>r</p:attrName>
                                        </p:attrNameLst>
                                      </p:cBhvr>
                                    </p:animRot>
                                    <p:animRot by="-240000">
                                      <p:cBhvr>
                                        <p:cTn id="25" dur="200" fill="hold">
                                          <p:stCondLst>
                                            <p:cond delay="200"/>
                                          </p:stCondLst>
                                        </p:cTn>
                                        <p:tgtEl>
                                          <p:spTgt spid="30"/>
                                        </p:tgtEl>
                                        <p:attrNameLst>
                                          <p:attrName>r</p:attrName>
                                        </p:attrNameLst>
                                      </p:cBhvr>
                                    </p:animRot>
                                    <p:animRot by="240000">
                                      <p:cBhvr>
                                        <p:cTn id="26" dur="200" fill="hold">
                                          <p:stCondLst>
                                            <p:cond delay="400"/>
                                          </p:stCondLst>
                                        </p:cTn>
                                        <p:tgtEl>
                                          <p:spTgt spid="30"/>
                                        </p:tgtEl>
                                        <p:attrNameLst>
                                          <p:attrName>r</p:attrName>
                                        </p:attrNameLst>
                                      </p:cBhvr>
                                    </p:animRot>
                                    <p:animRot by="-240000">
                                      <p:cBhvr>
                                        <p:cTn id="27" dur="200" fill="hold">
                                          <p:stCondLst>
                                            <p:cond delay="600"/>
                                          </p:stCondLst>
                                        </p:cTn>
                                        <p:tgtEl>
                                          <p:spTgt spid="30"/>
                                        </p:tgtEl>
                                        <p:attrNameLst>
                                          <p:attrName>r</p:attrName>
                                        </p:attrNameLst>
                                      </p:cBhvr>
                                    </p:animRot>
                                    <p:animRot by="120000">
                                      <p:cBhvr>
                                        <p:cTn id="28" dur="200" fill="hold">
                                          <p:stCondLst>
                                            <p:cond delay="800"/>
                                          </p:stCondLst>
                                        </p:cTn>
                                        <p:tgtEl>
                                          <p:spTgt spid="30"/>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33"/>
                                        </p:tgtEl>
                                        <p:attrNameLst>
                                          <p:attrName>r</p:attrName>
                                        </p:attrNameLst>
                                      </p:cBhvr>
                                    </p:animRot>
                                    <p:animRot by="-240000">
                                      <p:cBhvr>
                                        <p:cTn id="31" dur="200" fill="hold">
                                          <p:stCondLst>
                                            <p:cond delay="200"/>
                                          </p:stCondLst>
                                        </p:cTn>
                                        <p:tgtEl>
                                          <p:spTgt spid="33"/>
                                        </p:tgtEl>
                                        <p:attrNameLst>
                                          <p:attrName>r</p:attrName>
                                        </p:attrNameLst>
                                      </p:cBhvr>
                                    </p:animRot>
                                    <p:animRot by="240000">
                                      <p:cBhvr>
                                        <p:cTn id="32" dur="200" fill="hold">
                                          <p:stCondLst>
                                            <p:cond delay="400"/>
                                          </p:stCondLst>
                                        </p:cTn>
                                        <p:tgtEl>
                                          <p:spTgt spid="33"/>
                                        </p:tgtEl>
                                        <p:attrNameLst>
                                          <p:attrName>r</p:attrName>
                                        </p:attrNameLst>
                                      </p:cBhvr>
                                    </p:animRot>
                                    <p:animRot by="-240000">
                                      <p:cBhvr>
                                        <p:cTn id="33" dur="200" fill="hold">
                                          <p:stCondLst>
                                            <p:cond delay="600"/>
                                          </p:stCondLst>
                                        </p:cTn>
                                        <p:tgtEl>
                                          <p:spTgt spid="33"/>
                                        </p:tgtEl>
                                        <p:attrNameLst>
                                          <p:attrName>r</p:attrName>
                                        </p:attrNameLst>
                                      </p:cBhvr>
                                    </p:animRot>
                                    <p:animRot by="120000">
                                      <p:cBhvr>
                                        <p:cTn id="34" dur="200" fill="hold">
                                          <p:stCondLst>
                                            <p:cond delay="800"/>
                                          </p:stCondLst>
                                        </p:cTn>
                                        <p:tgtEl>
                                          <p:spTgt spid="33"/>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36"/>
                                        </p:tgtEl>
                                        <p:attrNameLst>
                                          <p:attrName>r</p:attrName>
                                        </p:attrNameLst>
                                      </p:cBhvr>
                                    </p:animRot>
                                    <p:animRot by="-240000">
                                      <p:cBhvr>
                                        <p:cTn id="37" dur="200" fill="hold">
                                          <p:stCondLst>
                                            <p:cond delay="200"/>
                                          </p:stCondLst>
                                        </p:cTn>
                                        <p:tgtEl>
                                          <p:spTgt spid="36"/>
                                        </p:tgtEl>
                                        <p:attrNameLst>
                                          <p:attrName>r</p:attrName>
                                        </p:attrNameLst>
                                      </p:cBhvr>
                                    </p:animRot>
                                    <p:animRot by="240000">
                                      <p:cBhvr>
                                        <p:cTn id="38" dur="200" fill="hold">
                                          <p:stCondLst>
                                            <p:cond delay="400"/>
                                          </p:stCondLst>
                                        </p:cTn>
                                        <p:tgtEl>
                                          <p:spTgt spid="36"/>
                                        </p:tgtEl>
                                        <p:attrNameLst>
                                          <p:attrName>r</p:attrName>
                                        </p:attrNameLst>
                                      </p:cBhvr>
                                    </p:animRot>
                                    <p:animRot by="-240000">
                                      <p:cBhvr>
                                        <p:cTn id="39" dur="200" fill="hold">
                                          <p:stCondLst>
                                            <p:cond delay="600"/>
                                          </p:stCondLst>
                                        </p:cTn>
                                        <p:tgtEl>
                                          <p:spTgt spid="36"/>
                                        </p:tgtEl>
                                        <p:attrNameLst>
                                          <p:attrName>r</p:attrName>
                                        </p:attrNameLst>
                                      </p:cBhvr>
                                    </p:animRot>
                                    <p:animRot by="120000">
                                      <p:cBhvr>
                                        <p:cTn id="40" dur="200" fill="hold">
                                          <p:stCondLst>
                                            <p:cond delay="800"/>
                                          </p:stCondLst>
                                        </p:cTn>
                                        <p:tgtEl>
                                          <p:spTgt spid="36"/>
                                        </p:tgtEl>
                                        <p:attrNameLst>
                                          <p:attrName>r</p:attrName>
                                        </p:attrNameLst>
                                      </p:cBhvr>
                                    </p:animRot>
                                  </p:childTnLst>
                                </p:cTn>
                              </p:par>
                              <p:par>
                                <p:cTn id="41" presetID="10"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12400" y="863600"/>
            <a:ext cx="1879600" cy="48006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377508" y="1103408"/>
            <a:ext cx="2608406" cy="461665"/>
          </a:xfrm>
          <a:prstGeom prst="rect">
            <a:avLst/>
          </a:prstGeom>
          <a:noFill/>
        </p:spPr>
        <p:txBody>
          <a:bodyPr wrap="none" rtlCol="0">
            <a:spAutoFit/>
          </a:bodyPr>
          <a:lstStyle/>
          <a:p>
            <a:r>
              <a:rPr lang="ar-SA" sz="2400" b="1" dirty="0">
                <a:solidFill>
                  <a:srgbClr val="94A088"/>
                </a:solidFill>
                <a:effectLst/>
                <a:latin typeface="Aptos"/>
                <a:ea typeface="Aptos"/>
                <a:cs typeface="Arial" panose="020B0604020202020204" pitchFamily="34" charset="0"/>
              </a:rPr>
              <a:t>مفهوم تنازع الاختصاص</a:t>
            </a:r>
            <a:endParaRPr lang="en-US" sz="6000" b="1" dirty="0">
              <a:solidFill>
                <a:srgbClr val="94A088"/>
              </a:solidFill>
              <a:latin typeface="+mj-lt"/>
            </a:endParaRPr>
          </a:p>
        </p:txBody>
      </p:sp>
      <p:sp>
        <p:nvSpPr>
          <p:cNvPr id="5" name="TextBox 4"/>
          <p:cNvSpPr txBox="1"/>
          <p:nvPr/>
        </p:nvSpPr>
        <p:spPr>
          <a:xfrm>
            <a:off x="2034424" y="1641511"/>
            <a:ext cx="7933582" cy="1027461"/>
          </a:xfrm>
          <a:prstGeom prst="rect">
            <a:avLst/>
          </a:prstGeom>
          <a:noFill/>
        </p:spPr>
        <p:txBody>
          <a:bodyPr wrap="none" rtlCol="0">
            <a:spAutoFit/>
          </a:bodyPr>
          <a:lstStyle/>
          <a:p>
            <a:pPr marL="0" marR="0" algn="r" rtl="1">
              <a:lnSpc>
                <a:spcPct val="115000"/>
              </a:lnSpc>
              <a:spcBef>
                <a:spcPts val="0"/>
              </a:spcBef>
              <a:spcAft>
                <a:spcPts val="800"/>
              </a:spcAft>
            </a:pPr>
            <a:r>
              <a:rPr lang="ar-SA" sz="1800" b="1" dirty="0">
                <a:solidFill>
                  <a:schemeClr val="accent5">
                    <a:lumMod val="75000"/>
                  </a:schemeClr>
                </a:solidFill>
                <a:effectLst/>
                <a:latin typeface="Aptos"/>
                <a:ea typeface="Aptos"/>
                <a:cs typeface="Arial" panose="020B0604020202020204" pitchFamily="34" charset="0"/>
              </a:rPr>
              <a:t>تنازع الاختصاص </a:t>
            </a:r>
            <a:r>
              <a:rPr lang="ar-SA" sz="1800" dirty="0">
                <a:effectLst/>
                <a:latin typeface="Aptos"/>
                <a:ea typeface="Aptos"/>
                <a:cs typeface="Arial" panose="020B0604020202020204" pitchFamily="34" charset="0"/>
              </a:rPr>
              <a:t>هو حالة قانونية تنشأ عندما تتنازع محكمتان أو أكثر على اختصاص نظر دعوى معينة</a:t>
            </a:r>
            <a:r>
              <a:rPr lang="en-US" sz="1800" dirty="0">
                <a:effectLst/>
                <a:latin typeface="Aptos"/>
                <a:ea typeface="Aptos"/>
                <a:cs typeface="Arial" panose="020B0604020202020204" pitchFamily="34" charset="0"/>
              </a:rPr>
              <a:t>.</a:t>
            </a:r>
            <a:br>
              <a:rPr lang="en-US" sz="1800" dirty="0">
                <a:effectLst/>
                <a:latin typeface="Aptos"/>
                <a:ea typeface="Aptos"/>
                <a:cs typeface="Arial" panose="020B0604020202020204" pitchFamily="34" charset="0"/>
              </a:rPr>
            </a:br>
            <a:r>
              <a:rPr lang="ar-SA" b="1" dirty="0">
                <a:solidFill>
                  <a:schemeClr val="accent5">
                    <a:lumMod val="75000"/>
                  </a:schemeClr>
                </a:solidFill>
                <a:latin typeface="Aptos"/>
                <a:cs typeface="Arial" panose="020B0604020202020204" pitchFamily="34" charset="0"/>
              </a:rPr>
              <a:t>المادة النظامية</a:t>
            </a:r>
            <a:r>
              <a:rPr lang="en-US" b="1" dirty="0">
                <a:solidFill>
                  <a:schemeClr val="accent5">
                    <a:lumMod val="75000"/>
                  </a:schemeClr>
                </a:solidFill>
                <a:latin typeface="Aptos"/>
                <a:cs typeface="Arial" panose="020B0604020202020204" pitchFamily="34" charset="0"/>
              </a:rPr>
              <a:t> : </a:t>
            </a:r>
            <a:r>
              <a:rPr lang="ar-SA" sz="1800" dirty="0">
                <a:effectLst/>
                <a:latin typeface="Aptos"/>
                <a:ea typeface="Aptos"/>
                <a:cs typeface="Arial" panose="020B0604020202020204" pitchFamily="34" charset="0"/>
              </a:rPr>
              <a:t>المادة 27 من نظام المرافعات الشرعية</a:t>
            </a:r>
            <a:r>
              <a:rPr lang="en-US" sz="1800" dirty="0">
                <a:effectLst/>
                <a:latin typeface="Aptos"/>
                <a:ea typeface="Aptos"/>
                <a:cs typeface="Arial" panose="020B0604020202020204" pitchFamily="34" charset="0"/>
              </a:rPr>
              <a:t>.</a:t>
            </a:r>
            <a:br>
              <a:rPr lang="en-US" sz="1800" dirty="0">
                <a:effectLst/>
                <a:latin typeface="Aptos"/>
                <a:ea typeface="Aptos"/>
                <a:cs typeface="Arial" panose="020B0604020202020204" pitchFamily="34" charset="0"/>
              </a:rPr>
            </a:br>
            <a:r>
              <a:rPr lang="ar-SA" sz="1800" dirty="0">
                <a:effectLst/>
                <a:latin typeface="Aptos"/>
                <a:ea typeface="Aptos"/>
                <a:cs typeface="Arial" panose="020B0604020202020204" pitchFamily="34" charset="0"/>
              </a:rPr>
              <a:t>يهدف لتحديد المحكمة المختصة بنظر النزاع</a:t>
            </a:r>
            <a:r>
              <a:rPr lang="en-US" sz="18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p:txBody>
      </p:sp>
      <p:sp>
        <p:nvSpPr>
          <p:cNvPr id="9" name="Rectangle 8"/>
          <p:cNvSpPr/>
          <p:nvPr/>
        </p:nvSpPr>
        <p:spPr>
          <a:xfrm>
            <a:off x="5451800" y="3646748"/>
            <a:ext cx="4482234" cy="1689180"/>
          </a:xfrm>
          <a:prstGeom prst="rect">
            <a:avLst/>
          </a:prstGeom>
        </p:spPr>
        <p:txBody>
          <a:bodyPr wrap="square">
            <a:spAutoFit/>
          </a:bodyPr>
          <a:lstStyle/>
          <a:p>
            <a:pPr marL="0" marR="0" algn="r" rtl="1">
              <a:lnSpc>
                <a:spcPct val="115000"/>
              </a:lnSpc>
              <a:spcBef>
                <a:spcPts val="0"/>
              </a:spcBef>
              <a:spcAft>
                <a:spcPts val="800"/>
              </a:spcAft>
            </a:pPr>
            <a:r>
              <a:rPr lang="ar-SA" sz="2000" b="1" dirty="0">
                <a:solidFill>
                  <a:srgbClr val="94A088"/>
                </a:solidFill>
                <a:latin typeface="Aptos"/>
                <a:cs typeface="Arial" panose="020B0604020202020204" pitchFamily="34" charset="0"/>
              </a:rPr>
              <a:t>أهمية فهم تنازع الاختصاص</a:t>
            </a:r>
            <a:r>
              <a:rPr lang="en-US" sz="2000" b="1" dirty="0">
                <a:solidFill>
                  <a:srgbClr val="94A088"/>
                </a:solidFill>
                <a:latin typeface="Aptos"/>
                <a:cs typeface="Arial" panose="020B0604020202020204" pitchFamily="34" charset="0"/>
              </a:rPr>
              <a:t>:</a:t>
            </a:r>
            <a:endParaRPr lang="en-GB" sz="2000" b="1" dirty="0">
              <a:solidFill>
                <a:srgbClr val="94A088"/>
              </a:solidFill>
              <a:latin typeface="Aptos"/>
              <a:cs typeface="Arial" panose="020B0604020202020204" pitchFamily="34" charset="0"/>
            </a:endParaRPr>
          </a:p>
          <a:p>
            <a:pPr marL="342900" marR="0" lvl="0" indent="-342900" algn="r" rtl="1">
              <a:lnSpc>
                <a:spcPct val="115000"/>
              </a:lnSpc>
              <a:spcBef>
                <a:spcPts val="0"/>
              </a:spcBef>
              <a:spcAft>
                <a:spcPts val="800"/>
              </a:spcAft>
              <a:buClr>
                <a:schemeClr val="accent5">
                  <a:lumMod val="75000"/>
                </a:schemeClr>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تجنب تأخير الفصل في القضايا</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lumMod val="75000"/>
                </a:schemeClr>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ضمان عدم صدور أحكام متعارضة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lumMod val="75000"/>
                </a:schemeClr>
              </a:buClr>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تحقيق العدالة وحماية حقوق المتقاضين</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p:txBody>
      </p:sp>
      <p:sp>
        <p:nvSpPr>
          <p:cNvPr id="12" name="Rectangle 11"/>
          <p:cNvSpPr/>
          <p:nvPr/>
        </p:nvSpPr>
        <p:spPr>
          <a:xfrm>
            <a:off x="688951" y="3646748"/>
            <a:ext cx="3573533" cy="1200329"/>
          </a:xfrm>
          <a:prstGeom prst="rect">
            <a:avLst/>
          </a:prstGeom>
        </p:spPr>
        <p:txBody>
          <a:bodyPr wrap="square">
            <a:spAutoFit/>
          </a:bodyPr>
          <a:lstStyle/>
          <a:p>
            <a:pPr algn="r" rtl="1"/>
            <a:r>
              <a:rPr lang="ar-SA" b="1" dirty="0">
                <a:solidFill>
                  <a:schemeClr val="accent5">
                    <a:lumMod val="75000"/>
                  </a:schemeClr>
                </a:solidFill>
              </a:rPr>
              <a:t>نصيحة عملية</a:t>
            </a:r>
            <a:r>
              <a:rPr lang="en-US" b="1" dirty="0">
                <a:solidFill>
                  <a:schemeClr val="accent5">
                    <a:lumMod val="75000"/>
                  </a:schemeClr>
                </a:solidFill>
              </a:rPr>
              <a:t>:</a:t>
            </a:r>
            <a:br>
              <a:rPr lang="en-US" b="1" dirty="0"/>
            </a:br>
            <a:r>
              <a:rPr lang="ar-SA" dirty="0"/>
              <a:t>عند تقديم دعوى، تأكد من تحديد المحكمة المختصة بشكل صحيح لتجنب تعارض الاختصاصات</a:t>
            </a:r>
            <a:r>
              <a:rPr lang="en-US" dirty="0"/>
              <a:t>.</a:t>
            </a:r>
            <a:endParaRPr lang="en-GB" dirty="0"/>
          </a:p>
        </p:txBody>
      </p:sp>
      <p:grpSp>
        <p:nvGrpSpPr>
          <p:cNvPr id="19" name="Group 18"/>
          <p:cNvGrpSpPr/>
          <p:nvPr/>
        </p:nvGrpSpPr>
        <p:grpSpPr>
          <a:xfrm rot="5400000" flipH="1">
            <a:off x="8126451" y="620015"/>
            <a:ext cx="1193800" cy="4038600"/>
            <a:chOff x="2641600" y="393700"/>
            <a:chExt cx="1193800" cy="4038600"/>
          </a:xfrm>
        </p:grpSpPr>
        <p:cxnSp>
          <p:nvCxnSpPr>
            <p:cNvPr id="20" name="Straight Connector 19"/>
            <p:cNvCxnSpPr/>
            <p:nvPr/>
          </p:nvCxnSpPr>
          <p:spPr>
            <a:xfrm flipH="1">
              <a:off x="2641600" y="393700"/>
              <a:ext cx="1193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641600" y="393700"/>
              <a:ext cx="0" cy="403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337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8990" y="1660770"/>
            <a:ext cx="2120891" cy="4062841"/>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56317" y="628263"/>
            <a:ext cx="4977645" cy="461665"/>
          </a:xfrm>
          <a:prstGeom prst="rect">
            <a:avLst/>
          </a:prstGeom>
          <a:noFill/>
        </p:spPr>
        <p:txBody>
          <a:bodyPr wrap="none" rtlCol="0">
            <a:spAutoFit/>
          </a:bodyPr>
          <a:lstStyle/>
          <a:p>
            <a:r>
              <a:rPr lang="ar-SA" sz="2400" b="1" dirty="0">
                <a:solidFill>
                  <a:srgbClr val="94A088"/>
                </a:solidFill>
                <a:effectLst/>
                <a:latin typeface="Aptos"/>
                <a:ea typeface="Aptos"/>
                <a:cs typeface="Arial" panose="020B0604020202020204" pitchFamily="34" charset="0"/>
              </a:rPr>
              <a:t>الاختصاص القضائي: النوعي، الولائي، والمكاني</a:t>
            </a:r>
            <a:endParaRPr lang="en-US" sz="6600" b="1" dirty="0">
              <a:solidFill>
                <a:srgbClr val="94A088"/>
              </a:solidFill>
              <a:latin typeface="+mj-lt"/>
            </a:endParaRPr>
          </a:p>
        </p:txBody>
      </p:sp>
      <p:sp>
        <p:nvSpPr>
          <p:cNvPr id="7" name="Rectangle 6"/>
          <p:cNvSpPr/>
          <p:nvPr/>
        </p:nvSpPr>
        <p:spPr>
          <a:xfrm>
            <a:off x="3936460" y="1388853"/>
            <a:ext cx="7367748" cy="5043240"/>
          </a:xfrm>
          <a:prstGeom prst="rect">
            <a:avLst/>
          </a:prstGeom>
        </p:spPr>
        <p:txBody>
          <a:bodyPr wrap="square">
            <a:spAutoFit/>
          </a:bodyPr>
          <a:lstStyle/>
          <a:p>
            <a:pPr marL="0" marR="0" algn="r" rtl="1">
              <a:lnSpc>
                <a:spcPct val="115000"/>
              </a:lnSpc>
              <a:spcBef>
                <a:spcPts val="0"/>
              </a:spcBef>
              <a:spcAft>
                <a:spcPts val="800"/>
              </a:spcAft>
            </a:pPr>
            <a:r>
              <a:rPr lang="ar-SA" sz="1600" b="1" dirty="0">
                <a:solidFill>
                  <a:schemeClr val="accent5">
                    <a:lumMod val="75000"/>
                  </a:schemeClr>
                </a:solidFill>
                <a:latin typeface="Aptos"/>
                <a:cs typeface="Arial" panose="020B0604020202020204" pitchFamily="34" charset="0"/>
              </a:rPr>
              <a:t>الاختصاص القضائي </a:t>
            </a:r>
            <a:r>
              <a:rPr lang="ar-SA" sz="1400" b="1" kern="100" dirty="0">
                <a:effectLst/>
                <a:latin typeface="Aptos"/>
                <a:ea typeface="Aptos"/>
                <a:cs typeface="Arial" panose="020B0604020202020204" pitchFamily="34" charset="0"/>
              </a:rPr>
              <a:t>هو السلطة القانونية التي تمتلكها المحكمة للنظر في الدعوى أو النزاع. ينقسم إلى ثلاثة أنواع رئيسية</a:t>
            </a:r>
            <a:r>
              <a:rPr lang="en-US" sz="1400" b="1" kern="100" dirty="0">
                <a:effectLst/>
                <a:latin typeface="Aptos"/>
                <a:ea typeface="Aptos"/>
                <a:cs typeface="Arial" panose="020B0604020202020204" pitchFamily="34" charset="0"/>
              </a:rPr>
              <a:t>:</a:t>
            </a:r>
            <a:endParaRPr lang="en-GB" sz="1400" b="1"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Font typeface="+mj-lt"/>
              <a:buAutoNum type="arabicPeriod"/>
              <a:tabLst>
                <a:tab pos="457200" algn="l"/>
              </a:tabLst>
            </a:pPr>
            <a:r>
              <a:rPr lang="ar-SA" sz="1400" b="1" kern="100" dirty="0">
                <a:solidFill>
                  <a:schemeClr val="accent4">
                    <a:lumMod val="75000"/>
                  </a:schemeClr>
                </a:solidFill>
                <a:effectLst/>
                <a:latin typeface="Aptos"/>
                <a:ea typeface="Aptos"/>
                <a:cs typeface="Arial" panose="020B0604020202020204" pitchFamily="34" charset="0"/>
              </a:rPr>
              <a:t>الاختصاص النوعي</a:t>
            </a:r>
            <a:r>
              <a:rPr lang="en-US" sz="1400" b="1" kern="100" dirty="0">
                <a:solidFill>
                  <a:schemeClr val="accent4">
                    <a:lumMod val="75000"/>
                  </a:schemeClr>
                </a:solidFill>
                <a:effectLst/>
                <a:latin typeface="Aptos"/>
                <a:ea typeface="Aptos"/>
                <a:cs typeface="Arial" panose="020B0604020202020204" pitchFamily="34" charset="0"/>
              </a:rPr>
              <a:t>:</a:t>
            </a:r>
            <a:br>
              <a:rPr lang="en-US" sz="1400" b="1" kern="100" dirty="0">
                <a:effectLst/>
                <a:latin typeface="Aptos"/>
                <a:ea typeface="Aptos"/>
                <a:cs typeface="Arial" panose="020B0604020202020204" pitchFamily="34" charset="0"/>
              </a:rPr>
            </a:br>
            <a:r>
              <a:rPr lang="ar-SA" sz="1400" b="1" kern="100" dirty="0">
                <a:effectLst/>
                <a:latin typeface="Aptos"/>
                <a:ea typeface="Aptos"/>
                <a:cs typeface="Arial" panose="020B0604020202020204" pitchFamily="34" charset="0"/>
              </a:rPr>
              <a:t>يحدد نوع القضايا التي يمكن للمحكمة النظر فيها وفقاً لطبيعة الدعوى</a:t>
            </a:r>
            <a:r>
              <a:rPr lang="en-US" sz="1400" b="1" kern="100" dirty="0">
                <a:effectLst/>
                <a:latin typeface="Aptos"/>
                <a:ea typeface="Aptos"/>
                <a:cs typeface="Arial" panose="020B0604020202020204" pitchFamily="34" charset="0"/>
              </a:rPr>
              <a:t>.</a:t>
            </a:r>
            <a:endParaRPr lang="en-GB" sz="1400" b="1" kern="100" dirty="0">
              <a:effectLst/>
              <a:latin typeface="Aptos"/>
              <a:ea typeface="Aptos"/>
              <a:cs typeface="Arial" panose="020B0604020202020204" pitchFamily="34"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400" kern="100" dirty="0">
                <a:solidFill>
                  <a:schemeClr val="accent4">
                    <a:lumMod val="75000"/>
                  </a:schemeClr>
                </a:solidFill>
                <a:effectLst/>
                <a:latin typeface="Aptos"/>
                <a:ea typeface="Aptos"/>
                <a:cs typeface="Arial" panose="020B0604020202020204" pitchFamily="34" charset="0"/>
              </a:rPr>
              <a:t>مثال: </a:t>
            </a:r>
            <a:r>
              <a:rPr lang="ar-SA" sz="1400" kern="100" dirty="0">
                <a:effectLst/>
                <a:latin typeface="Aptos"/>
                <a:ea typeface="Aptos"/>
                <a:cs typeface="Arial" panose="020B0604020202020204" pitchFamily="34" charset="0"/>
              </a:rPr>
              <a:t>المحكمة الجزائية مختصة بالقضايا الجنائية، والمحكمة التجارية بالقضايا التجارية</a:t>
            </a:r>
            <a:r>
              <a:rPr lang="en-US" sz="1400" kern="100" dirty="0">
                <a:effectLst/>
                <a:latin typeface="Aptos"/>
                <a:ea typeface="Aptos"/>
                <a:cs typeface="Times New Roman" panose="02020603050405020304" pitchFamily="18" charset="0"/>
              </a:rPr>
              <a:t>.</a:t>
            </a:r>
            <a:br>
              <a:rPr lang="en-US" sz="1400" kern="100" dirty="0">
                <a:effectLst/>
                <a:latin typeface="Aptos"/>
                <a:ea typeface="Aptos"/>
                <a:cs typeface="Times New Roman" panose="02020603050405020304" pitchFamily="18" charset="0"/>
              </a:rPr>
            </a:br>
            <a:r>
              <a:rPr lang="ar-SA" sz="1400" kern="100" dirty="0">
                <a:effectLst/>
                <a:latin typeface="Aptos"/>
                <a:ea typeface="Aptos"/>
                <a:cs typeface="Arial" panose="020B0604020202020204" pitchFamily="34" charset="0"/>
              </a:rPr>
              <a:t>المادة النظامية</a:t>
            </a:r>
            <a:r>
              <a:rPr lang="en-US" sz="1400" kern="100" dirty="0">
                <a:effectLst/>
                <a:latin typeface="Aptos"/>
                <a:ea typeface="Aptos"/>
                <a:cs typeface="Times New Roman" panose="02020603050405020304" pitchFamily="18" charset="0"/>
              </a:rPr>
              <a:t>: </a:t>
            </a:r>
            <a:r>
              <a:rPr lang="ar-SA" sz="1400" kern="100" dirty="0">
                <a:effectLst/>
                <a:latin typeface="Aptos"/>
                <a:ea typeface="Aptos"/>
                <a:cs typeface="Arial" panose="020B0604020202020204" pitchFamily="34" charset="0"/>
              </a:rPr>
              <a:t>المادة 23 من نظام المرافعات الشرعية</a:t>
            </a:r>
            <a:r>
              <a:rPr lang="en-US" sz="1400" kern="100" dirty="0">
                <a:effectLst/>
                <a:latin typeface="Aptos"/>
                <a:ea typeface="Aptos"/>
                <a:cs typeface="Times New Roman" panose="02020603050405020304" pitchFamily="18" charset="0"/>
              </a:rPr>
              <a:t>.</a:t>
            </a:r>
            <a:endParaRPr lang="en-GB" sz="1400" kern="100" dirty="0">
              <a:effectLst/>
              <a:latin typeface="Aptos"/>
              <a:ea typeface="Aptos"/>
              <a:cs typeface="Times New Roman" panose="02020603050405020304" pitchFamily="18"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400" kern="100" dirty="0">
                <a:solidFill>
                  <a:schemeClr val="accent4">
                    <a:lumMod val="75000"/>
                  </a:schemeClr>
                </a:solidFill>
                <a:effectLst/>
                <a:latin typeface="Aptos"/>
                <a:ea typeface="Aptos"/>
                <a:cs typeface="Arial" panose="020B0604020202020204" pitchFamily="34" charset="0"/>
              </a:rPr>
              <a:t>ملاحظة</a:t>
            </a:r>
            <a:r>
              <a:rPr lang="en-US" sz="1400" kern="100" dirty="0">
                <a:solidFill>
                  <a:schemeClr val="accent4">
                    <a:lumMod val="75000"/>
                  </a:schemeClr>
                </a:solidFill>
                <a:effectLst/>
                <a:latin typeface="Aptos"/>
                <a:ea typeface="Aptos"/>
                <a:cs typeface="Times New Roman" panose="02020603050405020304" pitchFamily="18" charset="0"/>
              </a:rPr>
              <a:t>: </a:t>
            </a:r>
            <a:r>
              <a:rPr lang="ar-SA" sz="1400" kern="100" dirty="0">
                <a:effectLst/>
                <a:latin typeface="Aptos"/>
                <a:ea typeface="Aptos"/>
                <a:cs typeface="Arial" panose="020B0604020202020204" pitchFamily="34" charset="0"/>
              </a:rPr>
              <a:t>تم التطرق إلى الفصل في الاختصاص النوعي في الشريحة 6، بما في ذلك التعميم المتعلق بالفصل في الموضوع إذا كان النزاع نوعياً</a:t>
            </a:r>
            <a:r>
              <a:rPr lang="en-US" sz="1400" kern="100" dirty="0">
                <a:effectLst/>
                <a:latin typeface="Aptos"/>
                <a:ea typeface="Aptos"/>
                <a:cs typeface="Times New Roman" panose="02020603050405020304" pitchFamily="18" charset="0"/>
              </a:rPr>
              <a:t>.</a:t>
            </a:r>
            <a:endParaRPr lang="en-GB" sz="1400" kern="100" dirty="0">
              <a:effectLst/>
              <a:latin typeface="Aptos"/>
              <a:ea typeface="Aptos"/>
              <a:cs typeface="Times New Roman" panose="02020603050405020304" pitchFamily="18" charset="0"/>
            </a:endParaRPr>
          </a:p>
          <a:p>
            <a:pPr marL="342900" marR="0" lvl="0" indent="-342900" algn="r" rtl="1">
              <a:lnSpc>
                <a:spcPct val="115000"/>
              </a:lnSpc>
              <a:spcBef>
                <a:spcPts val="0"/>
              </a:spcBef>
              <a:spcAft>
                <a:spcPts val="800"/>
              </a:spcAft>
              <a:buFont typeface="+mj-lt"/>
              <a:buAutoNum type="arabicPeriod"/>
              <a:tabLst>
                <a:tab pos="457200" algn="l"/>
              </a:tabLst>
            </a:pPr>
            <a:r>
              <a:rPr lang="ar-SA" sz="1400" b="1" kern="100" dirty="0">
                <a:solidFill>
                  <a:schemeClr val="accent4">
                    <a:lumMod val="75000"/>
                  </a:schemeClr>
                </a:solidFill>
                <a:latin typeface="Aptos"/>
                <a:cs typeface="Arial" panose="020B0604020202020204" pitchFamily="34" charset="0"/>
              </a:rPr>
              <a:t>الاختصاص الولائي</a:t>
            </a:r>
            <a:r>
              <a:rPr lang="en-US" sz="1400" b="1" kern="100" dirty="0">
                <a:solidFill>
                  <a:schemeClr val="accent4">
                    <a:lumMod val="75000"/>
                  </a:schemeClr>
                </a:solidFill>
                <a:latin typeface="Aptos"/>
                <a:cs typeface="Arial" panose="020B0604020202020204" pitchFamily="34" charset="0"/>
              </a:rPr>
              <a:t>:</a:t>
            </a:r>
            <a:br>
              <a:rPr lang="en-US" sz="1400" b="1" kern="100" dirty="0">
                <a:effectLst/>
                <a:latin typeface="Aptos"/>
                <a:ea typeface="Aptos"/>
                <a:cs typeface="Arial" panose="020B0604020202020204" pitchFamily="34" charset="0"/>
              </a:rPr>
            </a:br>
            <a:r>
              <a:rPr lang="ar-SA" sz="1400" b="1" kern="100" dirty="0">
                <a:effectLst/>
                <a:latin typeface="Aptos"/>
                <a:ea typeface="Aptos"/>
                <a:cs typeface="Arial" panose="020B0604020202020204" pitchFamily="34" charset="0"/>
              </a:rPr>
              <a:t>يحدد الجهة القضائية التي تمتلك الصلاحية للفصل في النزاع، سواء كان يتعلق بالمحاكم العامة أو المتخصصة أو اللجان شبه القضائية</a:t>
            </a:r>
            <a:r>
              <a:rPr lang="en-US" sz="1400" b="1" kern="100" dirty="0">
                <a:effectLst/>
                <a:latin typeface="Aptos"/>
                <a:ea typeface="Aptos"/>
                <a:cs typeface="Arial" panose="020B0604020202020204" pitchFamily="34" charset="0"/>
              </a:rPr>
              <a:t>.</a:t>
            </a:r>
            <a:endParaRPr lang="en-GB" sz="1400" b="1" kern="100" dirty="0">
              <a:effectLst/>
              <a:latin typeface="Aptos"/>
              <a:ea typeface="Aptos"/>
              <a:cs typeface="Arial" panose="020B0604020202020204" pitchFamily="34"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400" kern="100" dirty="0">
                <a:effectLst/>
                <a:latin typeface="Aptos"/>
                <a:ea typeface="Aptos"/>
                <a:cs typeface="Arial" panose="020B0604020202020204" pitchFamily="34" charset="0"/>
              </a:rPr>
              <a:t>يوجد لجنة خاصة في المجلس الأعلى للقضاء للفصل في الاختصاص الولائي عندما يحدث تنازع بين جهتين أو أكثر حول الاختصاص</a:t>
            </a:r>
            <a:r>
              <a:rPr lang="en-US" sz="1400" kern="100" dirty="0">
                <a:effectLst/>
                <a:latin typeface="Aptos"/>
                <a:ea typeface="Aptos"/>
                <a:cs typeface="Times New Roman" panose="02020603050405020304" pitchFamily="18" charset="0"/>
              </a:rPr>
              <a:t>.</a:t>
            </a:r>
            <a:br>
              <a:rPr lang="en-US" sz="1400" kern="100" dirty="0">
                <a:effectLst/>
                <a:latin typeface="Aptos"/>
                <a:ea typeface="Aptos"/>
                <a:cs typeface="Times New Roman" panose="02020603050405020304" pitchFamily="18" charset="0"/>
              </a:rPr>
            </a:br>
            <a:r>
              <a:rPr lang="ar-SA" sz="1400" kern="100" dirty="0">
                <a:effectLst/>
                <a:latin typeface="Aptos"/>
                <a:ea typeface="Aptos"/>
                <a:cs typeface="Arial" panose="020B0604020202020204" pitchFamily="34" charset="0"/>
              </a:rPr>
              <a:t>المادة النظامية</a:t>
            </a:r>
            <a:r>
              <a:rPr lang="en-US" sz="1400" kern="100" dirty="0">
                <a:effectLst/>
                <a:latin typeface="Aptos"/>
                <a:ea typeface="Aptos"/>
                <a:cs typeface="Times New Roman" panose="02020603050405020304" pitchFamily="18" charset="0"/>
              </a:rPr>
              <a:t>: </a:t>
            </a:r>
            <a:r>
              <a:rPr lang="ar-SA" sz="1400" kern="100" dirty="0">
                <a:effectLst/>
                <a:latin typeface="Aptos"/>
                <a:ea typeface="Aptos"/>
                <a:cs typeface="Arial" panose="020B0604020202020204" pitchFamily="34" charset="0"/>
              </a:rPr>
              <a:t>المادة 24 من نظام المرافعات الشرعية</a:t>
            </a:r>
            <a:r>
              <a:rPr lang="en-US" sz="1400" kern="100" dirty="0">
                <a:effectLst/>
                <a:latin typeface="Aptos"/>
                <a:ea typeface="Aptos"/>
                <a:cs typeface="Times New Roman" panose="02020603050405020304" pitchFamily="18" charset="0"/>
              </a:rPr>
              <a:t>.</a:t>
            </a:r>
          </a:p>
          <a:p>
            <a:pPr marL="342900" indent="-342900" algn="r" rtl="1">
              <a:lnSpc>
                <a:spcPct val="115000"/>
              </a:lnSpc>
              <a:spcAft>
                <a:spcPts val="800"/>
              </a:spcAft>
              <a:buSzPts val="1000"/>
              <a:buFont typeface="+mj-lt"/>
              <a:buAutoNum type="arabicPeriod"/>
              <a:tabLst>
                <a:tab pos="914400" algn="l"/>
              </a:tabLst>
            </a:pPr>
            <a:r>
              <a:rPr lang="ar-SA" sz="1400" b="1" kern="100" dirty="0">
                <a:solidFill>
                  <a:schemeClr val="accent4">
                    <a:lumMod val="75000"/>
                  </a:schemeClr>
                </a:solidFill>
                <a:latin typeface="Aptos"/>
                <a:cs typeface="Arial" panose="020B0604020202020204" pitchFamily="34" charset="0"/>
              </a:rPr>
              <a:t>الاختصاص المكاني</a:t>
            </a:r>
            <a:r>
              <a:rPr lang="en-US" sz="1400" b="1" kern="100" dirty="0">
                <a:solidFill>
                  <a:schemeClr val="accent4">
                    <a:lumMod val="75000"/>
                  </a:schemeClr>
                </a:solidFill>
                <a:latin typeface="Aptos"/>
                <a:cs typeface="Arial" panose="020B0604020202020204" pitchFamily="34" charset="0"/>
              </a:rPr>
              <a:t>:</a:t>
            </a:r>
            <a:br>
              <a:rPr lang="en-US" b="1" kern="100" dirty="0">
                <a:effectLst/>
                <a:latin typeface="Aptos"/>
                <a:ea typeface="Aptos"/>
                <a:cs typeface="Arial" panose="020B0604020202020204" pitchFamily="34" charset="0"/>
              </a:rPr>
            </a:br>
            <a:r>
              <a:rPr lang="ar-SA" sz="1400" kern="100" dirty="0">
                <a:latin typeface="Aptos"/>
                <a:cs typeface="Arial" panose="020B0604020202020204" pitchFamily="34" charset="0"/>
              </a:rPr>
              <a:t>يحدد المحكمة المختصة من حيث الموقع الجغرافي، وهو يعتمد على مكان إقامة المدعى عليه أو مكان حدوث الواقعة</a:t>
            </a:r>
            <a:r>
              <a:rPr lang="en-US" sz="1400" kern="100" dirty="0">
                <a:latin typeface="Aptos"/>
                <a:cs typeface="Arial" panose="020B0604020202020204" pitchFamily="34" charset="0"/>
              </a:rPr>
              <a:t>.</a:t>
            </a:r>
            <a:br>
              <a:rPr lang="en-US" b="1" kern="100" dirty="0">
                <a:effectLst/>
                <a:latin typeface="Aptos"/>
                <a:ea typeface="Aptos"/>
                <a:cs typeface="Arial" panose="020B0604020202020204" pitchFamily="34" charset="0"/>
              </a:rPr>
            </a:br>
            <a:r>
              <a:rPr lang="ar-SA" sz="1400" kern="100" dirty="0">
                <a:solidFill>
                  <a:schemeClr val="accent4">
                    <a:lumMod val="75000"/>
                  </a:schemeClr>
                </a:solidFill>
                <a:latin typeface="Aptos"/>
                <a:cs typeface="Arial" panose="020B0604020202020204" pitchFamily="34" charset="0"/>
              </a:rPr>
              <a:t>المادة النظامية</a:t>
            </a:r>
            <a:r>
              <a:rPr lang="en-US" sz="1400" kern="100" dirty="0">
                <a:solidFill>
                  <a:schemeClr val="accent4">
                    <a:lumMod val="75000"/>
                  </a:schemeClr>
                </a:solidFill>
                <a:latin typeface="Aptos"/>
                <a:cs typeface="Arial" panose="020B0604020202020204" pitchFamily="34" charset="0"/>
              </a:rPr>
              <a:t> : </a:t>
            </a:r>
            <a:r>
              <a:rPr lang="ar-SA" sz="1400" kern="100" dirty="0">
                <a:latin typeface="Aptos"/>
                <a:cs typeface="Arial" panose="020B0604020202020204" pitchFamily="34" charset="0"/>
              </a:rPr>
              <a:t>المادة 25 من نظام المرافعات الشرعية</a:t>
            </a:r>
            <a:r>
              <a:rPr lang="en-US" sz="1400" kern="100" dirty="0">
                <a:latin typeface="Aptos"/>
                <a:cs typeface="Arial" panose="020B0604020202020204" pitchFamily="34" charset="0"/>
              </a:rPr>
              <a:t>.</a:t>
            </a:r>
            <a:endParaRPr lang="en-GB" sz="1400" kern="100" dirty="0">
              <a:latin typeface="Aptos"/>
              <a:cs typeface="Arial" panose="020B0604020202020204" pitchFamily="34"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endParaRPr lang="en-GB" sz="1400" kern="100" dirty="0">
              <a:effectLst/>
              <a:latin typeface="Aptos"/>
              <a:ea typeface="Aptos"/>
              <a:cs typeface="Times New Roman" panose="02020603050405020304" pitchFamily="18" charset="0"/>
            </a:endParaRPr>
          </a:p>
        </p:txBody>
      </p:sp>
      <p:sp>
        <p:nvSpPr>
          <p:cNvPr id="16" name="TextBox 15">
            <a:extLst>
              <a:ext uri="{FF2B5EF4-FFF2-40B4-BE49-F238E27FC236}">
                <a16:creationId xmlns:a16="http://schemas.microsoft.com/office/drawing/2014/main" id="{03E9A3FB-E890-4A9B-9B33-0F49C656F4C7}"/>
              </a:ext>
            </a:extLst>
          </p:cNvPr>
          <p:cNvSpPr txBox="1"/>
          <p:nvPr/>
        </p:nvSpPr>
        <p:spPr>
          <a:xfrm>
            <a:off x="1134509" y="2765021"/>
            <a:ext cx="1809852" cy="1661993"/>
          </a:xfrm>
          <a:prstGeom prst="rect">
            <a:avLst/>
          </a:prstGeom>
          <a:noFill/>
        </p:spPr>
        <p:txBody>
          <a:bodyPr wrap="square" rtlCol="0">
            <a:spAutoFit/>
          </a:bodyPr>
          <a:lstStyle/>
          <a:p>
            <a:pPr algn="justLow" rtl="1"/>
            <a:r>
              <a:rPr lang="ar-SA" b="1" dirty="0">
                <a:solidFill>
                  <a:schemeClr val="accent4">
                    <a:lumMod val="75000"/>
                  </a:schemeClr>
                </a:solidFill>
              </a:rPr>
              <a:t>نصيحة عملية</a:t>
            </a:r>
            <a:r>
              <a:rPr lang="en-US" b="1" dirty="0"/>
              <a:t>:</a:t>
            </a:r>
            <a:br>
              <a:rPr lang="en-US" b="1" dirty="0"/>
            </a:br>
            <a:r>
              <a:rPr lang="ar-SA" sz="1400" b="1" dirty="0">
                <a:solidFill>
                  <a:schemeClr val="bg1"/>
                </a:solidFill>
              </a:rPr>
              <a:t>تأكد من معرفة نوع الاختصاص المطلوب لتقديم الدعوى في المحكمة المختصة، لتجنب رفض الدعوى أو إحالتها بسبب عدم الاختصاص</a:t>
            </a:r>
            <a:r>
              <a:rPr lang="en-US" sz="1400" b="1" dirty="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263187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2070" y="2394698"/>
            <a:ext cx="3654087" cy="1774757"/>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61227" y="2609072"/>
            <a:ext cx="2970178" cy="1346010"/>
          </a:xfrm>
          <a:prstGeom prst="rect">
            <a:avLst/>
          </a:prstGeom>
          <a:noFill/>
        </p:spPr>
        <p:txBody>
          <a:bodyPr wrap="square" rtlCol="0">
            <a:spAutoFit/>
          </a:bodyPr>
          <a:lstStyle/>
          <a:p>
            <a:pPr marL="0" marR="0" algn="r" rtl="1">
              <a:lnSpc>
                <a:spcPct val="115000"/>
              </a:lnSpc>
              <a:spcBef>
                <a:spcPts val="0"/>
              </a:spcBef>
              <a:spcAft>
                <a:spcPts val="800"/>
              </a:spcAft>
            </a:pPr>
            <a:r>
              <a:rPr lang="ar-SA" sz="1800" b="1" kern="100" dirty="0">
                <a:solidFill>
                  <a:schemeClr val="accent5">
                    <a:lumMod val="50000"/>
                  </a:schemeClr>
                </a:solidFill>
                <a:effectLst/>
                <a:latin typeface="Aptos"/>
                <a:ea typeface="Aptos"/>
                <a:cs typeface="Arial" panose="020B0604020202020204" pitchFamily="34" charset="0"/>
              </a:rPr>
              <a:t>نشاط</a:t>
            </a:r>
            <a:r>
              <a:rPr lang="en-US" sz="1800" b="1" kern="100" dirty="0">
                <a:solidFill>
                  <a:schemeClr val="accent5">
                    <a:lumMod val="50000"/>
                  </a:schemeClr>
                </a:solidFill>
                <a:effectLst/>
                <a:latin typeface="Aptos"/>
                <a:ea typeface="Aptos"/>
                <a:cs typeface="Arial" panose="020B0604020202020204" pitchFamily="34" charset="0"/>
              </a:rPr>
              <a:t>:</a:t>
            </a:r>
            <a:br>
              <a:rPr lang="en-US" sz="1800" b="1" kern="100" dirty="0">
                <a:effectLst/>
                <a:latin typeface="Aptos"/>
                <a:ea typeface="Aptos"/>
                <a:cs typeface="Arial" panose="020B0604020202020204" pitchFamily="34" charset="0"/>
              </a:rPr>
            </a:br>
            <a:r>
              <a:rPr lang="ar-SA" sz="1800" kern="100" dirty="0">
                <a:solidFill>
                  <a:schemeClr val="bg1"/>
                </a:solidFill>
                <a:effectLst/>
                <a:latin typeface="Aptos"/>
                <a:ea typeface="Aptos"/>
                <a:cs typeface="Arial" panose="020B0604020202020204" pitchFamily="34" charset="0"/>
              </a:rPr>
              <a:t>حدد نوع التنازع في سيناريوهات قضائية مختلفة يتم تقديمها خلال التدريب</a:t>
            </a:r>
            <a:r>
              <a:rPr lang="en-US" sz="1800" kern="100" dirty="0">
                <a:solidFill>
                  <a:schemeClr val="bg1"/>
                </a:solidFill>
                <a:effectLst/>
                <a:latin typeface="Aptos"/>
                <a:ea typeface="Aptos"/>
                <a:cs typeface="Arial" panose="020B0604020202020204" pitchFamily="34" charset="0"/>
              </a:rPr>
              <a:t>.</a:t>
            </a:r>
            <a:endParaRPr lang="en-GB" sz="1800" kern="100" dirty="0">
              <a:solidFill>
                <a:schemeClr val="bg1"/>
              </a:solidFill>
              <a:effectLst/>
              <a:latin typeface="Aptos"/>
              <a:ea typeface="Aptos"/>
              <a:cs typeface="Arial" panose="020B0604020202020204" pitchFamily="34" charset="0"/>
            </a:endParaRPr>
          </a:p>
        </p:txBody>
      </p:sp>
      <p:sp>
        <p:nvSpPr>
          <p:cNvPr id="7" name="TextBox 6"/>
          <p:cNvSpPr txBox="1"/>
          <p:nvPr/>
        </p:nvSpPr>
        <p:spPr>
          <a:xfrm>
            <a:off x="6614807" y="2609072"/>
            <a:ext cx="4204849" cy="3139321"/>
          </a:xfrm>
          <a:prstGeom prst="rect">
            <a:avLst/>
          </a:prstGeom>
          <a:noFill/>
        </p:spPr>
        <p:txBody>
          <a:bodyPr wrap="square" rtlCol="0">
            <a:spAutoFit/>
          </a:bodyPr>
          <a:lstStyle/>
          <a:p>
            <a:pPr lvl="0" algn="r" rtl="1"/>
            <a:r>
              <a:rPr lang="ar-SA" b="1" dirty="0">
                <a:solidFill>
                  <a:schemeClr val="accent5">
                    <a:lumMod val="75000"/>
                  </a:schemeClr>
                </a:solidFill>
              </a:rPr>
              <a:t>التنازع الإيجابي</a:t>
            </a:r>
            <a:r>
              <a:rPr lang="en-US" b="1" dirty="0">
                <a:solidFill>
                  <a:schemeClr val="accent5">
                    <a:lumMod val="75000"/>
                  </a:schemeClr>
                </a:solidFill>
              </a:rPr>
              <a:t>:</a:t>
            </a:r>
            <a:br>
              <a:rPr lang="en-US" dirty="0"/>
            </a:br>
            <a:r>
              <a:rPr lang="ar-SA" dirty="0"/>
              <a:t>عندما تدعي كل من المحكمتين اختصاصها بنظر الدعوى</a:t>
            </a:r>
            <a:r>
              <a:rPr lang="en-US" dirty="0"/>
              <a:t>.</a:t>
            </a:r>
            <a:br>
              <a:rPr lang="en-US" dirty="0"/>
            </a:br>
            <a:r>
              <a:rPr lang="ar-SA" dirty="0">
                <a:solidFill>
                  <a:schemeClr val="accent5">
                    <a:lumMod val="50000"/>
                  </a:schemeClr>
                </a:solidFill>
              </a:rPr>
              <a:t>مثال</a:t>
            </a:r>
            <a:r>
              <a:rPr lang="en-US" dirty="0">
                <a:solidFill>
                  <a:schemeClr val="accent5">
                    <a:lumMod val="50000"/>
                  </a:schemeClr>
                </a:solidFill>
              </a:rPr>
              <a:t>: </a:t>
            </a:r>
            <a:r>
              <a:rPr lang="ar-SA" dirty="0"/>
              <a:t>محكمة تجارية ومحكمة عامة تدعيان الاختصاص في نزاع تجاري</a:t>
            </a:r>
            <a:r>
              <a:rPr lang="en-US" dirty="0"/>
              <a:t>.</a:t>
            </a:r>
          </a:p>
          <a:p>
            <a:pPr lvl="0" algn="r" rtl="1"/>
            <a:endParaRPr lang="en-GB" dirty="0"/>
          </a:p>
          <a:p>
            <a:pPr lvl="0" algn="r" rtl="1"/>
            <a:r>
              <a:rPr lang="ar-SA" b="1" dirty="0">
                <a:solidFill>
                  <a:schemeClr val="accent5">
                    <a:lumMod val="75000"/>
                  </a:schemeClr>
                </a:solidFill>
              </a:rPr>
              <a:t>التنازع السلبي</a:t>
            </a:r>
            <a:r>
              <a:rPr lang="en-US" b="1" dirty="0">
                <a:solidFill>
                  <a:schemeClr val="accent5">
                    <a:lumMod val="75000"/>
                  </a:schemeClr>
                </a:solidFill>
              </a:rPr>
              <a:t>:</a:t>
            </a:r>
            <a:br>
              <a:rPr lang="en-US" dirty="0"/>
            </a:br>
            <a:r>
              <a:rPr lang="ar-SA" dirty="0"/>
              <a:t>عندما تتخلى كل محكمة عن نظر الدعوى بدعوى عدم اختصاصها</a:t>
            </a:r>
            <a:r>
              <a:rPr lang="en-US" dirty="0"/>
              <a:t>.</a:t>
            </a:r>
            <a:br>
              <a:rPr lang="en-US" dirty="0"/>
            </a:br>
            <a:r>
              <a:rPr lang="ar-SA" dirty="0">
                <a:solidFill>
                  <a:schemeClr val="accent5">
                    <a:lumMod val="50000"/>
                  </a:schemeClr>
                </a:solidFill>
              </a:rPr>
              <a:t>مثال</a:t>
            </a:r>
            <a:r>
              <a:rPr lang="en-US" dirty="0">
                <a:solidFill>
                  <a:schemeClr val="accent5">
                    <a:lumMod val="50000"/>
                  </a:schemeClr>
                </a:solidFill>
              </a:rPr>
              <a:t>: </a:t>
            </a:r>
            <a:r>
              <a:rPr lang="ar-SA" dirty="0"/>
              <a:t>محكمة الأحوال الشخصية والمحكمة العامة ترفضان نظر قضية ميراث</a:t>
            </a:r>
            <a:r>
              <a:rPr lang="en-US" dirty="0"/>
              <a:t>.</a:t>
            </a:r>
            <a:endParaRPr lang="en-GB" dirty="0"/>
          </a:p>
        </p:txBody>
      </p:sp>
      <p:sp>
        <p:nvSpPr>
          <p:cNvPr id="8" name="Rectangle 7"/>
          <p:cNvSpPr/>
          <p:nvPr/>
        </p:nvSpPr>
        <p:spPr>
          <a:xfrm>
            <a:off x="7470843" y="1247805"/>
            <a:ext cx="2778527" cy="489749"/>
          </a:xfrm>
          <a:prstGeom prst="rect">
            <a:avLst/>
          </a:prstGeom>
        </p:spPr>
        <p:txBody>
          <a:bodyPr wrap="square">
            <a:spAutoFit/>
          </a:bodyPr>
          <a:lstStyle/>
          <a:p>
            <a:pPr algn="r" rtl="1">
              <a:lnSpc>
                <a:spcPct val="115000"/>
              </a:lnSpc>
              <a:spcAft>
                <a:spcPts val="800"/>
              </a:spcAft>
            </a:pPr>
            <a:r>
              <a:rPr lang="ar-SA" sz="2400" b="1" dirty="0">
                <a:solidFill>
                  <a:srgbClr val="94A088"/>
                </a:solidFill>
              </a:rPr>
              <a:t>أنواع تنازع الاختصاص</a:t>
            </a:r>
            <a:endParaRPr lang="en-GB" sz="2400" kern="100" dirty="0">
              <a:solidFill>
                <a:srgbClr val="94A088"/>
              </a:solidFill>
              <a:effectLst/>
              <a:latin typeface="Aptos"/>
              <a:ea typeface="Aptos"/>
              <a:cs typeface="Arial" panose="020B0604020202020204" pitchFamily="34" charset="0"/>
            </a:endParaRPr>
          </a:p>
        </p:txBody>
      </p:sp>
      <p:grpSp>
        <p:nvGrpSpPr>
          <p:cNvPr id="9" name="Group 8"/>
          <p:cNvGrpSpPr/>
          <p:nvPr/>
        </p:nvGrpSpPr>
        <p:grpSpPr>
          <a:xfrm rot="16200000">
            <a:off x="8132121" y="-453130"/>
            <a:ext cx="1193800" cy="4038600"/>
            <a:chOff x="2641600" y="393700"/>
            <a:chExt cx="1193800" cy="4038600"/>
          </a:xfrm>
        </p:grpSpPr>
        <p:cxnSp>
          <p:nvCxnSpPr>
            <p:cNvPr id="10" name="Straight Connector 9"/>
            <p:cNvCxnSpPr/>
            <p:nvPr/>
          </p:nvCxnSpPr>
          <p:spPr>
            <a:xfrm flipH="1">
              <a:off x="2641600" y="393700"/>
              <a:ext cx="1193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641600" y="393700"/>
              <a:ext cx="0" cy="403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782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1893922" y="2389223"/>
            <a:ext cx="2099827" cy="5491527"/>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361698" y="406838"/>
            <a:ext cx="3776996" cy="461665"/>
          </a:xfrm>
          <a:prstGeom prst="rect">
            <a:avLst/>
          </a:prstGeom>
          <a:noFill/>
        </p:spPr>
        <p:txBody>
          <a:bodyPr wrap="none" rtlCol="0">
            <a:spAutoFit/>
          </a:bodyPr>
          <a:lstStyle/>
          <a:p>
            <a:pPr algn="r"/>
            <a:r>
              <a:rPr lang="ar-SA" sz="2400" b="1" dirty="0">
                <a:solidFill>
                  <a:srgbClr val="94A088"/>
                </a:solidFill>
                <a:effectLst/>
                <a:latin typeface="Aptos"/>
                <a:ea typeface="Aptos"/>
                <a:cs typeface="Arial" panose="020B0604020202020204" pitchFamily="34" charset="0"/>
              </a:rPr>
              <a:t>آليات حل تنازع الاختصاص (محدثة)</a:t>
            </a:r>
            <a:endParaRPr lang="en-US" sz="7200" b="1" dirty="0">
              <a:solidFill>
                <a:srgbClr val="94A088"/>
              </a:solidFill>
              <a:latin typeface="+mj-lt"/>
            </a:endParaRPr>
          </a:p>
        </p:txBody>
      </p:sp>
      <p:sp>
        <p:nvSpPr>
          <p:cNvPr id="6" name="Rectangle 5"/>
          <p:cNvSpPr/>
          <p:nvPr/>
        </p:nvSpPr>
        <p:spPr>
          <a:xfrm>
            <a:off x="6271098" y="1046337"/>
            <a:ext cx="4861818" cy="4999254"/>
          </a:xfrm>
          <a:prstGeom prst="rect">
            <a:avLst/>
          </a:prstGeom>
        </p:spPr>
        <p:txBody>
          <a:bodyPr wrap="square">
            <a:spAutoFit/>
          </a:bodyPr>
          <a:lstStyle/>
          <a:p>
            <a:pPr marL="0" marR="0" algn="r" rtl="1">
              <a:lnSpc>
                <a:spcPct val="115000"/>
              </a:lnSpc>
              <a:spcBef>
                <a:spcPts val="0"/>
              </a:spcBef>
              <a:spcAft>
                <a:spcPts val="800"/>
              </a:spcAft>
            </a:pPr>
            <a:r>
              <a:rPr lang="ar-SA" sz="1600" b="1" kern="100" dirty="0">
                <a:solidFill>
                  <a:schemeClr val="accent4">
                    <a:lumMod val="75000"/>
                  </a:schemeClr>
                </a:solidFill>
                <a:effectLst/>
                <a:latin typeface="Aptos"/>
                <a:ea typeface="Aptos"/>
                <a:cs typeface="Arial" panose="020B0604020202020204" pitchFamily="34" charset="0"/>
              </a:rPr>
              <a:t>تنقسم آليات حل تنازع الاختصاص إلى ثلاثة أنواع</a:t>
            </a:r>
            <a:r>
              <a:rPr lang="en-US" sz="1600" b="1" kern="100" dirty="0">
                <a:solidFill>
                  <a:schemeClr val="accent4">
                    <a:lumMod val="75000"/>
                  </a:schemeClr>
                </a:solidFill>
                <a:effectLst/>
                <a:latin typeface="Aptos"/>
                <a:ea typeface="Aptos"/>
                <a:cs typeface="Arial" panose="020B0604020202020204" pitchFamily="34" charset="0"/>
              </a:rPr>
              <a:t>:</a:t>
            </a:r>
            <a:endParaRPr lang="en-GB" sz="1600" b="1" kern="100" dirty="0">
              <a:solidFill>
                <a:schemeClr val="accent4">
                  <a:lumMod val="75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Font typeface="+mj-lt"/>
              <a:buAutoNum type="arabicPeriod"/>
              <a:tabLst>
                <a:tab pos="457200" algn="l"/>
              </a:tabLst>
            </a:pPr>
            <a:r>
              <a:rPr lang="ar-SA" sz="1400" b="1" kern="100" dirty="0">
                <a:solidFill>
                  <a:schemeClr val="accent5">
                    <a:lumMod val="75000"/>
                  </a:schemeClr>
                </a:solidFill>
                <a:effectLst/>
                <a:latin typeface="Aptos"/>
                <a:ea typeface="Aptos"/>
                <a:cs typeface="Arial" panose="020B0604020202020204" pitchFamily="34" charset="0"/>
              </a:rPr>
              <a:t>الإحالة الداخلية</a:t>
            </a:r>
            <a:r>
              <a:rPr lang="en-US" sz="1400" b="1" kern="100" dirty="0">
                <a:solidFill>
                  <a:schemeClr val="accent5">
                    <a:lumMod val="75000"/>
                  </a:schemeClr>
                </a:solidFill>
                <a:effectLst/>
                <a:latin typeface="Aptos"/>
                <a:ea typeface="Aptos"/>
                <a:cs typeface="Arial" panose="020B0604020202020204" pitchFamily="34" charset="0"/>
              </a:rPr>
              <a:t>:</a:t>
            </a:r>
            <a:endParaRPr lang="en-GB" sz="1400" b="1" kern="100" dirty="0">
              <a:solidFill>
                <a:schemeClr val="accent5">
                  <a:lumMod val="75000"/>
                </a:schemeClr>
              </a:solidFill>
              <a:effectLst/>
              <a:latin typeface="Aptos"/>
              <a:ea typeface="Aptos"/>
              <a:cs typeface="Arial" panose="020B0604020202020204" pitchFamily="34"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400" kern="100" dirty="0">
                <a:effectLst/>
                <a:latin typeface="Aptos"/>
                <a:ea typeface="Aptos"/>
                <a:cs typeface="Arial" panose="020B0604020202020204" pitchFamily="34" charset="0"/>
              </a:rPr>
              <a:t>تحدث بين دوائر المحكمة الواحدة</a:t>
            </a:r>
            <a:r>
              <a:rPr lang="en-US" sz="1400" kern="100" dirty="0">
                <a:effectLst/>
                <a:latin typeface="Aptos"/>
                <a:ea typeface="Aptos"/>
                <a:cs typeface="Times New Roman" panose="02020603050405020304" pitchFamily="18" charset="0"/>
              </a:rPr>
              <a:t>.</a:t>
            </a:r>
            <a:endParaRPr lang="en-GB" sz="1400" kern="100" dirty="0">
              <a:effectLst/>
              <a:latin typeface="Aptos"/>
              <a:ea typeface="Aptos"/>
              <a:cs typeface="Times New Roman" panose="02020603050405020304" pitchFamily="18"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400" kern="100" dirty="0">
                <a:effectLst/>
                <a:latin typeface="Aptos"/>
                <a:ea typeface="Aptos"/>
                <a:cs typeface="Arial" panose="020B0604020202020204" pitchFamily="34" charset="0"/>
              </a:rPr>
              <a:t>يتم الفصل في النزاع من قِبَل رئيس المحكمة</a:t>
            </a:r>
            <a:r>
              <a:rPr lang="en-US" sz="1400" kern="100" dirty="0">
                <a:effectLst/>
                <a:latin typeface="Aptos"/>
                <a:ea typeface="Aptos"/>
                <a:cs typeface="Times New Roman" panose="02020603050405020304" pitchFamily="18" charset="0"/>
              </a:rPr>
              <a:t>.</a:t>
            </a:r>
            <a:endParaRPr lang="en-GB" sz="1400" kern="100" dirty="0">
              <a:effectLst/>
              <a:latin typeface="Aptos"/>
              <a:ea typeface="Aptos"/>
              <a:cs typeface="Times New Roman" panose="02020603050405020304" pitchFamily="18"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400" kern="100" dirty="0">
                <a:effectLst/>
                <a:latin typeface="Aptos"/>
                <a:ea typeface="Aptos"/>
                <a:cs typeface="Arial" panose="020B0604020202020204" pitchFamily="34" charset="0"/>
              </a:rPr>
              <a:t>الهدف هو توحيد الإجراءات وتحديد الجهة الصحيحة للنظر في الدعوى</a:t>
            </a:r>
            <a:r>
              <a:rPr lang="en-US" sz="1400" kern="100" dirty="0">
                <a:effectLst/>
                <a:latin typeface="Aptos"/>
                <a:ea typeface="Aptos"/>
                <a:cs typeface="Times New Roman" panose="02020603050405020304" pitchFamily="18" charset="0"/>
              </a:rPr>
              <a:t>.</a:t>
            </a:r>
            <a:endParaRPr lang="en-GB" sz="1400" kern="100" dirty="0">
              <a:effectLst/>
              <a:latin typeface="Aptos"/>
              <a:ea typeface="Aptos"/>
              <a:cs typeface="Times New Roman" panose="02020603050405020304" pitchFamily="18" charset="0"/>
            </a:endParaRPr>
          </a:p>
          <a:p>
            <a:pPr marL="342900" indent="-342900" algn="r" rtl="1">
              <a:lnSpc>
                <a:spcPct val="115000"/>
              </a:lnSpc>
              <a:spcAft>
                <a:spcPts val="800"/>
              </a:spcAft>
              <a:buFont typeface="+mj-lt"/>
              <a:buAutoNum type="arabicPeriod"/>
              <a:tabLst>
                <a:tab pos="457200" algn="l"/>
              </a:tabLst>
            </a:pPr>
            <a:r>
              <a:rPr lang="ar-SA" sz="1400" b="1" kern="100" dirty="0">
                <a:solidFill>
                  <a:schemeClr val="accent5">
                    <a:lumMod val="75000"/>
                  </a:schemeClr>
                </a:solidFill>
                <a:latin typeface="Aptos"/>
                <a:cs typeface="Arial" panose="020B0604020202020204" pitchFamily="34" charset="0"/>
              </a:rPr>
              <a:t>الإحالة بين المحاكم العامة</a:t>
            </a:r>
            <a:r>
              <a:rPr lang="en-US" sz="1400" b="1" kern="100" dirty="0">
                <a:solidFill>
                  <a:schemeClr val="accent5">
                    <a:lumMod val="75000"/>
                  </a:schemeClr>
                </a:solidFill>
                <a:latin typeface="Aptos"/>
                <a:cs typeface="Arial" panose="020B0604020202020204" pitchFamily="34" charset="0"/>
              </a:rPr>
              <a:t>:</a:t>
            </a:r>
            <a:endParaRPr lang="en-GB" sz="1400" b="1" kern="100" dirty="0">
              <a:solidFill>
                <a:schemeClr val="accent5">
                  <a:lumMod val="75000"/>
                </a:schemeClr>
              </a:solidFill>
              <a:latin typeface="Aptos"/>
              <a:cs typeface="Arial" panose="020B0604020202020204" pitchFamily="34" charset="0"/>
            </a:endParaRPr>
          </a:p>
          <a:p>
            <a:pPr marL="742950" lvl="1" indent="-285750" algn="r" rtl="1">
              <a:lnSpc>
                <a:spcPct val="115000"/>
              </a:lnSpc>
              <a:spcAft>
                <a:spcPts val="800"/>
              </a:spcAft>
              <a:buSzPts val="1000"/>
              <a:buFont typeface="Courier New" panose="02070309020205020404" pitchFamily="49" charset="0"/>
              <a:buChar char="o"/>
              <a:tabLst>
                <a:tab pos="914400" algn="l"/>
              </a:tabLst>
            </a:pPr>
            <a:r>
              <a:rPr lang="ar-SA" sz="1400" kern="100" dirty="0">
                <a:latin typeface="Aptos"/>
                <a:cs typeface="Arial" panose="020B0604020202020204" pitchFamily="34" charset="0"/>
              </a:rPr>
              <a:t>إذا أحيلت الدعوى إلى محكمة أخرى من المحاكم العامة، تلتزم المحكمة المحال إليها بالفصل في الموضوع إذا كان ضمن الاختصاص النوعي، استنادًا إلى الفقرة 1 من المادة 78 من نظام المرافعات الشرعية</a:t>
            </a:r>
            <a:r>
              <a:rPr lang="en-US" sz="1400" kern="100" dirty="0">
                <a:latin typeface="Aptos"/>
                <a:cs typeface="Arial" panose="020B0604020202020204" pitchFamily="34" charset="0"/>
              </a:rPr>
              <a:t>.</a:t>
            </a:r>
            <a:endParaRPr lang="en-GB" sz="1400" kern="100" dirty="0">
              <a:latin typeface="Aptos"/>
              <a:cs typeface="Arial" panose="020B0604020202020204" pitchFamily="34" charset="0"/>
            </a:endParaRPr>
          </a:p>
          <a:p>
            <a:pPr marL="342900" indent="-342900" algn="r" rtl="1">
              <a:lnSpc>
                <a:spcPct val="115000"/>
              </a:lnSpc>
              <a:spcAft>
                <a:spcPts val="800"/>
              </a:spcAft>
              <a:buFont typeface="+mj-lt"/>
              <a:buAutoNum type="arabicPeriod"/>
              <a:tabLst>
                <a:tab pos="457200" algn="l"/>
              </a:tabLst>
            </a:pPr>
            <a:r>
              <a:rPr lang="ar-SA" sz="1400" b="1" kern="100" dirty="0">
                <a:solidFill>
                  <a:schemeClr val="accent5">
                    <a:lumMod val="75000"/>
                  </a:schemeClr>
                </a:solidFill>
                <a:latin typeface="Aptos"/>
                <a:cs typeface="Arial" panose="020B0604020202020204" pitchFamily="34" charset="0"/>
              </a:rPr>
              <a:t>الإحالة في حالة عدم الاختصاص الولائي</a:t>
            </a:r>
            <a:r>
              <a:rPr lang="en-US" sz="1400" b="1" kern="100" dirty="0">
                <a:solidFill>
                  <a:schemeClr val="accent5">
                    <a:lumMod val="75000"/>
                  </a:schemeClr>
                </a:solidFill>
                <a:latin typeface="Aptos"/>
                <a:cs typeface="Arial" panose="020B0604020202020204" pitchFamily="34" charset="0"/>
              </a:rPr>
              <a:t>:</a:t>
            </a:r>
            <a:endParaRPr lang="en-GB" sz="1400" b="1" kern="100" dirty="0">
              <a:solidFill>
                <a:schemeClr val="accent5">
                  <a:lumMod val="75000"/>
                </a:schemeClr>
              </a:solidFill>
              <a:latin typeface="Aptos"/>
              <a:cs typeface="Arial" panose="020B0604020202020204" pitchFamily="34" charset="0"/>
            </a:endParaRPr>
          </a:p>
          <a:p>
            <a:pPr marL="742950" lvl="1" indent="-285750" algn="r" rtl="1">
              <a:lnSpc>
                <a:spcPct val="115000"/>
              </a:lnSpc>
              <a:spcAft>
                <a:spcPts val="800"/>
              </a:spcAft>
              <a:buSzPts val="1000"/>
              <a:buFont typeface="Courier New" panose="02070309020205020404" pitchFamily="49" charset="0"/>
              <a:buChar char="o"/>
              <a:tabLst>
                <a:tab pos="914400" algn="l"/>
              </a:tabLst>
            </a:pPr>
            <a:r>
              <a:rPr lang="ar-SA" sz="1400" kern="100" dirty="0">
                <a:latin typeface="Aptos"/>
                <a:cs typeface="Arial" panose="020B0604020202020204" pitchFamily="34" charset="0"/>
              </a:rPr>
              <a:t>في حال صدر حكم بعدم الاختصاص الولائي، يتقدم صاحب الدعوى بطلب إلى لجنة الفصل في تنازع الاختصاص في المجلس الأعلى للقضاء</a:t>
            </a:r>
            <a:r>
              <a:rPr lang="en-US" sz="1400" kern="100" dirty="0">
                <a:latin typeface="Aptos"/>
                <a:cs typeface="Arial" panose="020B0604020202020204" pitchFamily="34" charset="0"/>
              </a:rPr>
              <a:t>.</a:t>
            </a:r>
            <a:endParaRPr lang="en-GB" sz="1400" kern="100" dirty="0">
              <a:latin typeface="Aptos"/>
              <a:cs typeface="Arial" panose="020B0604020202020204" pitchFamily="34" charset="0"/>
            </a:endParaRPr>
          </a:p>
          <a:p>
            <a:pPr marL="742950" lvl="1" indent="-285750" algn="r" rtl="1">
              <a:lnSpc>
                <a:spcPct val="115000"/>
              </a:lnSpc>
              <a:spcAft>
                <a:spcPts val="800"/>
              </a:spcAft>
              <a:buSzPts val="1000"/>
              <a:buFont typeface="Courier New" panose="02070309020205020404" pitchFamily="49" charset="0"/>
              <a:buChar char="o"/>
              <a:tabLst>
                <a:tab pos="914400" algn="l"/>
              </a:tabLst>
            </a:pPr>
            <a:r>
              <a:rPr lang="ar-SA" sz="1400" kern="100" dirty="0">
                <a:latin typeface="Aptos"/>
                <a:cs typeface="Arial" panose="020B0604020202020204" pitchFamily="34" charset="0"/>
              </a:rPr>
              <a:t>يتم تقديم الطلب إلكترونيًا عبر البوابة الإلكترونية للمجلس الأعلى للقضاء</a:t>
            </a:r>
            <a:r>
              <a:rPr lang="en-US" sz="1400" kern="100" dirty="0">
                <a:latin typeface="Aptos"/>
                <a:cs typeface="Arial" panose="020B0604020202020204" pitchFamily="34" charset="0"/>
              </a:rPr>
              <a:t>.</a:t>
            </a:r>
            <a:endParaRPr lang="en-GB" sz="1400" kern="100" dirty="0">
              <a:latin typeface="Aptos"/>
              <a:cs typeface="Arial" panose="020B0604020202020204" pitchFamily="34" charset="0"/>
            </a:endParaRPr>
          </a:p>
        </p:txBody>
      </p:sp>
      <p:sp>
        <p:nvSpPr>
          <p:cNvPr id="12" name="Rectangle 11"/>
          <p:cNvSpPr/>
          <p:nvPr/>
        </p:nvSpPr>
        <p:spPr>
          <a:xfrm>
            <a:off x="712790" y="1561746"/>
            <a:ext cx="4081383" cy="1726370"/>
          </a:xfrm>
          <a:prstGeom prst="rect">
            <a:avLst/>
          </a:prstGeom>
        </p:spPr>
        <p:txBody>
          <a:bodyPr wrap="square">
            <a:spAutoFit/>
          </a:bodyPr>
          <a:lstStyle/>
          <a:p>
            <a:pPr marL="0" marR="0" algn="r" rtl="1">
              <a:lnSpc>
                <a:spcPct val="115000"/>
              </a:lnSpc>
              <a:spcBef>
                <a:spcPts val="0"/>
              </a:spcBef>
              <a:spcAft>
                <a:spcPts val="800"/>
              </a:spcAft>
            </a:pPr>
            <a:r>
              <a:rPr lang="ar-SA" sz="1600" b="1" kern="100" dirty="0">
                <a:solidFill>
                  <a:schemeClr val="accent4">
                    <a:lumMod val="75000"/>
                  </a:schemeClr>
                </a:solidFill>
                <a:latin typeface="Aptos"/>
                <a:cs typeface="Arial" panose="020B0604020202020204" pitchFamily="34" charset="0"/>
              </a:rPr>
              <a:t>المادة النظامية</a:t>
            </a:r>
            <a:r>
              <a:rPr lang="en-US" sz="1600" b="1" kern="100" dirty="0">
                <a:solidFill>
                  <a:schemeClr val="accent4">
                    <a:lumMod val="75000"/>
                  </a:schemeClr>
                </a:solidFill>
                <a:latin typeface="Aptos"/>
                <a:cs typeface="Arial" panose="020B0604020202020204" pitchFamily="34" charset="0"/>
              </a:rPr>
              <a:t>:</a:t>
            </a:r>
            <a:endParaRPr lang="en-GB" sz="1600" b="1" kern="100" dirty="0">
              <a:solidFill>
                <a:schemeClr val="accent4">
                  <a:lumMod val="75000"/>
                </a:schemeClr>
              </a:solidFill>
              <a:latin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400" kern="100" dirty="0">
                <a:latin typeface="Aptos"/>
                <a:cs typeface="Arial" panose="020B0604020202020204" pitchFamily="34" charset="0"/>
              </a:rPr>
              <a:t>المادة 30 من نظام المرافعات الشرعية</a:t>
            </a:r>
            <a:endParaRPr lang="en-GB" sz="1400" kern="100" dirty="0">
              <a:latin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400" kern="100" dirty="0">
                <a:latin typeface="Aptos"/>
                <a:cs typeface="Arial" panose="020B0604020202020204" pitchFamily="34" charset="0"/>
              </a:rPr>
              <a:t>المادة 78/1 (بعد تعديل الفقرة ب) من نظام المرافعات الشرعية</a:t>
            </a:r>
            <a:endParaRPr lang="en-GB" sz="1400" kern="100" dirty="0">
              <a:latin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400" kern="100" dirty="0">
                <a:latin typeface="Aptos"/>
                <a:cs typeface="Arial" panose="020B0604020202020204" pitchFamily="34" charset="0"/>
              </a:rPr>
              <a:t>تعليمات المجلس الأعلى للقضاء بشأن لجنة الفصل في تنازع الاختصاص</a:t>
            </a:r>
            <a:r>
              <a:rPr lang="en-US" sz="1800" b="1"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p:txBody>
      </p:sp>
      <p:grpSp>
        <p:nvGrpSpPr>
          <p:cNvPr id="20" name="Group 19"/>
          <p:cNvGrpSpPr/>
          <p:nvPr/>
        </p:nvGrpSpPr>
        <p:grpSpPr>
          <a:xfrm rot="10800000">
            <a:off x="4115092" y="1457986"/>
            <a:ext cx="1193800" cy="4038600"/>
            <a:chOff x="2641600" y="393700"/>
            <a:chExt cx="1193800" cy="4038600"/>
          </a:xfrm>
        </p:grpSpPr>
        <p:cxnSp>
          <p:nvCxnSpPr>
            <p:cNvPr id="21" name="Straight Connector 20"/>
            <p:cNvCxnSpPr/>
            <p:nvPr/>
          </p:nvCxnSpPr>
          <p:spPr>
            <a:xfrm flipH="1">
              <a:off x="2641600" y="393700"/>
              <a:ext cx="1193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641600" y="393700"/>
              <a:ext cx="0" cy="403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AF208630-7012-4E9B-B4FA-1921792E690A}"/>
              </a:ext>
            </a:extLst>
          </p:cNvPr>
          <p:cNvSpPr/>
          <p:nvPr/>
        </p:nvSpPr>
        <p:spPr>
          <a:xfrm>
            <a:off x="716035" y="4405461"/>
            <a:ext cx="4081383" cy="819648"/>
          </a:xfrm>
          <a:prstGeom prst="rect">
            <a:avLst/>
          </a:prstGeom>
        </p:spPr>
        <p:txBody>
          <a:bodyPr wrap="square">
            <a:spAutoFit/>
          </a:bodyPr>
          <a:lstStyle/>
          <a:p>
            <a:pPr marL="0" marR="0" algn="r" rtl="1">
              <a:lnSpc>
                <a:spcPct val="115000"/>
              </a:lnSpc>
              <a:spcBef>
                <a:spcPts val="0"/>
              </a:spcBef>
              <a:spcAft>
                <a:spcPts val="800"/>
              </a:spcAft>
            </a:pPr>
            <a:r>
              <a:rPr lang="ar-SA" sz="1400" b="1" kern="100" dirty="0">
                <a:solidFill>
                  <a:schemeClr val="accent4">
                    <a:lumMod val="75000"/>
                  </a:schemeClr>
                </a:solidFill>
                <a:effectLst/>
                <a:latin typeface="Aptos"/>
                <a:ea typeface="Aptos"/>
                <a:cs typeface="Arial" panose="020B0604020202020204" pitchFamily="34" charset="0"/>
              </a:rPr>
              <a:t>نصيحة عملية</a:t>
            </a:r>
            <a:r>
              <a:rPr lang="en-US" sz="1400" b="1" kern="100" dirty="0">
                <a:solidFill>
                  <a:schemeClr val="accent4">
                    <a:lumMod val="75000"/>
                  </a:schemeClr>
                </a:solidFill>
                <a:effectLst/>
                <a:latin typeface="Aptos"/>
                <a:ea typeface="Aptos"/>
                <a:cs typeface="Arial" panose="020B0604020202020204" pitchFamily="34" charset="0"/>
              </a:rPr>
              <a:t>:</a:t>
            </a:r>
            <a:br>
              <a:rPr lang="en-US" sz="1800" b="1" kern="100" dirty="0">
                <a:effectLst/>
                <a:latin typeface="Aptos"/>
                <a:ea typeface="Aptos"/>
                <a:cs typeface="Arial" panose="020B0604020202020204" pitchFamily="34" charset="0"/>
              </a:rPr>
            </a:br>
            <a:r>
              <a:rPr lang="ar-SA" sz="1400" kern="100" dirty="0">
                <a:solidFill>
                  <a:schemeClr val="bg1"/>
                </a:solidFill>
                <a:effectLst/>
                <a:latin typeface="Aptos"/>
                <a:ea typeface="Aptos"/>
                <a:cs typeface="Arial" panose="020B0604020202020204" pitchFamily="34" charset="0"/>
              </a:rPr>
              <a:t>عند مواجهة حالة تنازع في الاختصاص، تأكد من اختيار نوع الإحالة المناسب لتجنب التأخير في الفصل بالدعوى</a:t>
            </a:r>
            <a:r>
              <a:rPr lang="en-US" sz="1400" kern="100" dirty="0">
                <a:solidFill>
                  <a:schemeClr val="bg1"/>
                </a:solidFill>
                <a:effectLst/>
                <a:latin typeface="Aptos"/>
                <a:ea typeface="Aptos"/>
                <a:cs typeface="Arial" panose="020B0604020202020204" pitchFamily="34" charset="0"/>
              </a:rPr>
              <a:t>.</a:t>
            </a:r>
            <a:endParaRPr lang="en-GB" sz="1800" kern="100" dirty="0">
              <a:solidFill>
                <a:schemeClr val="bg1"/>
              </a:solidFill>
              <a:effectLst/>
              <a:latin typeface="Aptos"/>
              <a:ea typeface="Aptos"/>
              <a:cs typeface="Arial" panose="020B0604020202020204" pitchFamily="34" charset="0"/>
            </a:endParaRPr>
          </a:p>
        </p:txBody>
      </p:sp>
    </p:spTree>
    <p:extLst>
      <p:ext uri="{BB962C8B-B14F-4D97-AF65-F5344CB8AC3E}">
        <p14:creationId xmlns:p14="http://schemas.microsoft.com/office/powerpoint/2010/main" val="242398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A399124D-BEDB-ECBB-2D7D-7C45078E3EEE}"/>
              </a:ext>
            </a:extLst>
          </p:cNvPr>
          <p:cNvGrpSpPr/>
          <p:nvPr/>
        </p:nvGrpSpPr>
        <p:grpSpPr>
          <a:xfrm>
            <a:off x="26126" y="0"/>
            <a:ext cx="12192000" cy="6858000"/>
            <a:chOff x="-3498574" y="0"/>
            <a:chExt cx="12192000" cy="6858000"/>
          </a:xfrm>
        </p:grpSpPr>
        <p:sp>
          <p:nvSpPr>
            <p:cNvPr id="63" name="Rectangle 62">
              <a:extLst>
                <a:ext uri="{FF2B5EF4-FFF2-40B4-BE49-F238E27FC236}">
                  <a16:creationId xmlns:a16="http://schemas.microsoft.com/office/drawing/2014/main" id="{8E36589D-272D-E452-64A0-9DEAF392F10D}"/>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a:extLst>
                <a:ext uri="{FF2B5EF4-FFF2-40B4-BE49-F238E27FC236}">
                  <a16:creationId xmlns:a16="http://schemas.microsoft.com/office/drawing/2014/main" id="{D953446F-EDD6-2B86-BD4F-EFD365EC8702}"/>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rgbClr val="D4B0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10">
              <a:extLst>
                <a:ext uri="{FF2B5EF4-FFF2-40B4-BE49-F238E27FC236}">
                  <a16:creationId xmlns:a16="http://schemas.microsoft.com/office/drawing/2014/main" id="{CC6A286C-B5F2-BD1E-8ACA-8A268DFE5AD7}"/>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68" name="TextBox 67">
              <a:extLst>
                <a:ext uri="{FF2B5EF4-FFF2-40B4-BE49-F238E27FC236}">
                  <a16:creationId xmlns:a16="http://schemas.microsoft.com/office/drawing/2014/main" id="{5E427238-8908-8876-88B1-81D939EF6833}"/>
                </a:ext>
              </a:extLst>
            </p:cNvPr>
            <p:cNvSpPr txBox="1"/>
            <p:nvPr/>
          </p:nvSpPr>
          <p:spPr>
            <a:xfrm rot="16200000">
              <a:off x="7457248" y="3228943"/>
              <a:ext cx="1789043" cy="400110"/>
            </a:xfrm>
            <a:prstGeom prst="rect">
              <a:avLst/>
            </a:prstGeom>
            <a:noFill/>
          </p:spPr>
          <p:txBody>
            <a:bodyPr wrap="square" rtlCol="0">
              <a:spAutoFit/>
            </a:bodyPr>
            <a:lstStyle/>
            <a:p>
              <a:pPr algn="ctr"/>
              <a:r>
                <a:rPr lang="ar-SA" sz="2000" b="1" dirty="0">
                  <a:solidFill>
                    <a:schemeClr val="bg1"/>
                  </a:solidFill>
                </a:rPr>
                <a:t>فهرس المحتويات</a:t>
              </a:r>
              <a:endParaRPr lang="en-US" sz="2000" b="1" dirty="0">
                <a:solidFill>
                  <a:schemeClr val="bg1"/>
                </a:solidFill>
              </a:endParaRPr>
            </a:p>
          </p:txBody>
        </p:sp>
      </p:grpSp>
      <p:grpSp>
        <p:nvGrpSpPr>
          <p:cNvPr id="76" name="Group 75">
            <a:extLst>
              <a:ext uri="{FF2B5EF4-FFF2-40B4-BE49-F238E27FC236}">
                <a16:creationId xmlns:a16="http://schemas.microsoft.com/office/drawing/2014/main" id="{AB8ED7BE-A90F-6573-EC0E-7908573B10B5}"/>
              </a:ext>
            </a:extLst>
          </p:cNvPr>
          <p:cNvGrpSpPr/>
          <p:nvPr/>
        </p:nvGrpSpPr>
        <p:grpSpPr>
          <a:xfrm>
            <a:off x="-546363" y="-2"/>
            <a:ext cx="12192000" cy="6858000"/>
            <a:chOff x="-3498574" y="0"/>
            <a:chExt cx="12192000" cy="6858000"/>
          </a:xfrm>
        </p:grpSpPr>
        <p:sp>
          <p:nvSpPr>
            <p:cNvPr id="77" name="Rectangle 76">
              <a:extLst>
                <a:ext uri="{FF2B5EF4-FFF2-40B4-BE49-F238E27FC236}">
                  <a16:creationId xmlns:a16="http://schemas.microsoft.com/office/drawing/2014/main" id="{5F197BF1-C40D-C6AC-CD37-3BEAD6C01B1F}"/>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77">
              <a:extLst>
                <a:ext uri="{FF2B5EF4-FFF2-40B4-BE49-F238E27FC236}">
                  <a16:creationId xmlns:a16="http://schemas.microsoft.com/office/drawing/2014/main" id="{1612824D-5496-49CA-4AB8-ACCC51E7F8F5}"/>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10">
              <a:extLst>
                <a:ext uri="{FF2B5EF4-FFF2-40B4-BE49-F238E27FC236}">
                  <a16:creationId xmlns:a16="http://schemas.microsoft.com/office/drawing/2014/main" id="{B7A55771-C667-8795-C821-C3FEDC1F775C}"/>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80" name="TextBox 79">
              <a:extLst>
                <a:ext uri="{FF2B5EF4-FFF2-40B4-BE49-F238E27FC236}">
                  <a16:creationId xmlns:a16="http://schemas.microsoft.com/office/drawing/2014/main" id="{50EBBE0B-3BD5-82C3-2AFC-81A6B9BDBE3F}"/>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أهداف التعلم</a:t>
              </a:r>
              <a:endParaRPr lang="en-US" sz="2800" b="1" dirty="0">
                <a:solidFill>
                  <a:schemeClr val="bg1"/>
                </a:solidFill>
              </a:endParaRPr>
            </a:p>
          </p:txBody>
        </p:sp>
      </p:grpSp>
      <p:grpSp>
        <p:nvGrpSpPr>
          <p:cNvPr id="81" name="Group 80">
            <a:extLst>
              <a:ext uri="{FF2B5EF4-FFF2-40B4-BE49-F238E27FC236}">
                <a16:creationId xmlns:a16="http://schemas.microsoft.com/office/drawing/2014/main" id="{1010B4F4-7FAE-0672-FD5D-C461BE230546}"/>
              </a:ext>
            </a:extLst>
          </p:cNvPr>
          <p:cNvGrpSpPr/>
          <p:nvPr/>
        </p:nvGrpSpPr>
        <p:grpSpPr>
          <a:xfrm>
            <a:off x="-1200275" y="0"/>
            <a:ext cx="12192000" cy="6858000"/>
            <a:chOff x="-3498574" y="0"/>
            <a:chExt cx="12192000" cy="6858000"/>
          </a:xfrm>
        </p:grpSpPr>
        <p:sp>
          <p:nvSpPr>
            <p:cNvPr id="82" name="Rectangle 81">
              <a:extLst>
                <a:ext uri="{FF2B5EF4-FFF2-40B4-BE49-F238E27FC236}">
                  <a16:creationId xmlns:a16="http://schemas.microsoft.com/office/drawing/2014/main" id="{501FCCFD-93EE-B255-FD4F-4F8A0B19F003}"/>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rgbClr val="E48312"/>
                </a:solidFill>
              </a:endParaRPr>
            </a:p>
          </p:txBody>
        </p:sp>
        <p:sp>
          <p:nvSpPr>
            <p:cNvPr id="83" name="Freeform 82">
              <a:extLst>
                <a:ext uri="{FF2B5EF4-FFF2-40B4-BE49-F238E27FC236}">
                  <a16:creationId xmlns:a16="http://schemas.microsoft.com/office/drawing/2014/main" id="{7F2000BC-6ADB-9FBF-7CA0-2CE66C14623A}"/>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10">
              <a:extLst>
                <a:ext uri="{FF2B5EF4-FFF2-40B4-BE49-F238E27FC236}">
                  <a16:creationId xmlns:a16="http://schemas.microsoft.com/office/drawing/2014/main" id="{BD952E51-4E04-5A99-2575-101CF5D01042}"/>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85" name="TextBox 84">
              <a:extLst>
                <a:ext uri="{FF2B5EF4-FFF2-40B4-BE49-F238E27FC236}">
                  <a16:creationId xmlns:a16="http://schemas.microsoft.com/office/drawing/2014/main" id="{3F15F45F-EB30-140C-0B25-B9E8FDF5564D}"/>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rPr>
                <a:t>اقسام القضاء</a:t>
              </a:r>
              <a:endParaRPr lang="en-US" sz="2000" b="1" dirty="0">
                <a:solidFill>
                  <a:schemeClr val="bg1"/>
                </a:solidFill>
              </a:endParaRPr>
            </a:p>
          </p:txBody>
        </p:sp>
      </p:grpSp>
      <p:grpSp>
        <p:nvGrpSpPr>
          <p:cNvPr id="7" name="Grupo 16">
            <a:extLst>
              <a:ext uri="{FF2B5EF4-FFF2-40B4-BE49-F238E27FC236}">
                <a16:creationId xmlns:a16="http://schemas.microsoft.com/office/drawing/2014/main" id="{5F7C5392-A0C0-1716-E57D-B7643CF7BE9A}"/>
              </a:ext>
            </a:extLst>
          </p:cNvPr>
          <p:cNvGrpSpPr/>
          <p:nvPr/>
        </p:nvGrpSpPr>
        <p:grpSpPr>
          <a:xfrm>
            <a:off x="6437293" y="2071310"/>
            <a:ext cx="1018835" cy="135392"/>
            <a:chOff x="5521099" y="688522"/>
            <a:chExt cx="1018835" cy="135392"/>
          </a:xfrm>
        </p:grpSpPr>
        <p:sp>
          <p:nvSpPr>
            <p:cNvPr id="8" name="Elipse 17">
              <a:extLst>
                <a:ext uri="{FF2B5EF4-FFF2-40B4-BE49-F238E27FC236}">
                  <a16:creationId xmlns:a16="http://schemas.microsoft.com/office/drawing/2014/main" id="{023DC454-1EAB-5B0C-A540-24ABAF05F766}"/>
                </a:ext>
              </a:extLst>
            </p:cNvPr>
            <p:cNvSpPr/>
            <p:nvPr/>
          </p:nvSpPr>
          <p:spPr>
            <a:xfrm>
              <a:off x="5521099" y="688522"/>
              <a:ext cx="116342" cy="1163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Montserrat Light" panose="00000400000000000000" pitchFamily="50" charset="0"/>
              </a:endParaRPr>
            </a:p>
          </p:txBody>
        </p:sp>
        <p:sp>
          <p:nvSpPr>
            <p:cNvPr id="9" name="Elipse 18">
              <a:extLst>
                <a:ext uri="{FF2B5EF4-FFF2-40B4-BE49-F238E27FC236}">
                  <a16:creationId xmlns:a16="http://schemas.microsoft.com/office/drawing/2014/main" id="{F8580EA6-9E46-D4C8-45B3-CE2BEC2D808B}"/>
                </a:ext>
              </a:extLst>
            </p:cNvPr>
            <p:cNvSpPr/>
            <p:nvPr/>
          </p:nvSpPr>
          <p:spPr>
            <a:xfrm>
              <a:off x="5698740" y="692876"/>
              <a:ext cx="116342" cy="1163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Montserrat Light" panose="00000400000000000000" pitchFamily="50" charset="0"/>
              </a:endParaRPr>
            </a:p>
          </p:txBody>
        </p:sp>
        <p:sp>
          <p:nvSpPr>
            <p:cNvPr id="10" name="Elipse 19">
              <a:extLst>
                <a:ext uri="{FF2B5EF4-FFF2-40B4-BE49-F238E27FC236}">
                  <a16:creationId xmlns:a16="http://schemas.microsoft.com/office/drawing/2014/main" id="{E21E89F1-A875-E2E5-1E3A-6FF94FFE69F1}"/>
                </a:ext>
              </a:extLst>
            </p:cNvPr>
            <p:cNvSpPr/>
            <p:nvPr/>
          </p:nvSpPr>
          <p:spPr>
            <a:xfrm>
              <a:off x="5887811" y="695666"/>
              <a:ext cx="116342" cy="1163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Montserrat Light" panose="00000400000000000000" pitchFamily="50" charset="0"/>
              </a:endParaRPr>
            </a:p>
          </p:txBody>
        </p:sp>
        <p:sp>
          <p:nvSpPr>
            <p:cNvPr id="11" name="Elipse 20">
              <a:extLst>
                <a:ext uri="{FF2B5EF4-FFF2-40B4-BE49-F238E27FC236}">
                  <a16:creationId xmlns:a16="http://schemas.microsoft.com/office/drawing/2014/main" id="{2C6914DD-96E7-984D-2B7E-6C69917FA65C}"/>
                </a:ext>
              </a:extLst>
            </p:cNvPr>
            <p:cNvSpPr/>
            <p:nvPr/>
          </p:nvSpPr>
          <p:spPr>
            <a:xfrm>
              <a:off x="6068786" y="700428"/>
              <a:ext cx="116342" cy="1163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Montserrat Light" panose="00000400000000000000" pitchFamily="50" charset="0"/>
              </a:endParaRPr>
            </a:p>
          </p:txBody>
        </p:sp>
        <p:sp>
          <p:nvSpPr>
            <p:cNvPr id="12" name="Elipse 24">
              <a:extLst>
                <a:ext uri="{FF2B5EF4-FFF2-40B4-BE49-F238E27FC236}">
                  <a16:creationId xmlns:a16="http://schemas.microsoft.com/office/drawing/2014/main" id="{F96CE8BA-099F-4DBD-1C9D-6C7EDA4ACCEA}"/>
                </a:ext>
              </a:extLst>
            </p:cNvPr>
            <p:cNvSpPr/>
            <p:nvPr/>
          </p:nvSpPr>
          <p:spPr>
            <a:xfrm>
              <a:off x="6255952" y="704782"/>
              <a:ext cx="116342" cy="1163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Montserrat Light" panose="00000400000000000000" pitchFamily="50" charset="0"/>
              </a:endParaRPr>
            </a:p>
          </p:txBody>
        </p:sp>
        <p:sp>
          <p:nvSpPr>
            <p:cNvPr id="13" name="Elipse 25">
              <a:extLst>
                <a:ext uri="{FF2B5EF4-FFF2-40B4-BE49-F238E27FC236}">
                  <a16:creationId xmlns:a16="http://schemas.microsoft.com/office/drawing/2014/main" id="{4A9BE953-7A4A-BF57-C0C6-53DD423E708C}"/>
                </a:ext>
              </a:extLst>
            </p:cNvPr>
            <p:cNvSpPr/>
            <p:nvPr/>
          </p:nvSpPr>
          <p:spPr>
            <a:xfrm>
              <a:off x="6423592" y="707572"/>
              <a:ext cx="116342" cy="11634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Montserrat Light" panose="00000400000000000000" pitchFamily="50" charset="0"/>
              </a:endParaRPr>
            </a:p>
          </p:txBody>
        </p:sp>
      </p:grpSp>
      <p:sp>
        <p:nvSpPr>
          <p:cNvPr id="17" name="TextBox 16">
            <a:extLst>
              <a:ext uri="{FF2B5EF4-FFF2-40B4-BE49-F238E27FC236}">
                <a16:creationId xmlns:a16="http://schemas.microsoft.com/office/drawing/2014/main" id="{C565CF3A-9090-45FC-A8FD-7D06E33E6FD9}"/>
              </a:ext>
            </a:extLst>
          </p:cNvPr>
          <p:cNvSpPr txBox="1"/>
          <p:nvPr/>
        </p:nvSpPr>
        <p:spPr>
          <a:xfrm>
            <a:off x="4808718" y="1620761"/>
            <a:ext cx="4350509" cy="461665"/>
          </a:xfrm>
          <a:prstGeom prst="rect">
            <a:avLst/>
          </a:prstGeom>
          <a:noFill/>
        </p:spPr>
        <p:txBody>
          <a:bodyPr wrap="square" rtlCol="0">
            <a:spAutoFit/>
          </a:bodyPr>
          <a:lstStyle/>
          <a:p>
            <a:pPr algn="ctr" rtl="1"/>
            <a:r>
              <a:rPr lang="ar-SA" sz="2400" b="1" dirty="0">
                <a:solidFill>
                  <a:srgbClr val="C2BC80"/>
                </a:solidFill>
                <a:effectLst/>
                <a:latin typeface="Aptos"/>
                <a:ea typeface="Aptos"/>
                <a:cs typeface="Arial" panose="020B0604020202020204" pitchFamily="34" charset="0"/>
              </a:rPr>
              <a:t>أقسام القضاء في </a:t>
            </a:r>
            <a:r>
              <a:rPr lang="ar-SA" sz="2400" b="1" dirty="0">
                <a:solidFill>
                  <a:srgbClr val="E48312"/>
                </a:solidFill>
                <a:effectLst/>
                <a:latin typeface="Aptos"/>
                <a:ea typeface="Aptos"/>
                <a:cs typeface="Arial" panose="020B0604020202020204" pitchFamily="34" charset="0"/>
              </a:rPr>
              <a:t>المملكة العربية السعودية</a:t>
            </a:r>
            <a:endParaRPr lang="en-US" sz="2400" dirty="0">
              <a:solidFill>
                <a:srgbClr val="E48312"/>
              </a:solidFill>
            </a:endParaRPr>
          </a:p>
        </p:txBody>
      </p:sp>
      <p:sp>
        <p:nvSpPr>
          <p:cNvPr id="18" name="TextBox 17">
            <a:extLst>
              <a:ext uri="{FF2B5EF4-FFF2-40B4-BE49-F238E27FC236}">
                <a16:creationId xmlns:a16="http://schemas.microsoft.com/office/drawing/2014/main" id="{463D15F8-17E6-44F6-970E-17A2BFC6726E}"/>
              </a:ext>
            </a:extLst>
          </p:cNvPr>
          <p:cNvSpPr txBox="1"/>
          <p:nvPr/>
        </p:nvSpPr>
        <p:spPr>
          <a:xfrm>
            <a:off x="4356596" y="2490100"/>
            <a:ext cx="4984069" cy="2767424"/>
          </a:xfrm>
          <a:prstGeom prst="rect">
            <a:avLst/>
          </a:prstGeom>
          <a:noFill/>
        </p:spPr>
        <p:txBody>
          <a:bodyPr wrap="square" rtlCol="0">
            <a:spAutoFit/>
          </a:bodyPr>
          <a:lstStyle/>
          <a:p>
            <a:pPr marL="0" marR="0" algn="r" rtl="1">
              <a:lnSpc>
                <a:spcPct val="115000"/>
              </a:lnSpc>
              <a:spcBef>
                <a:spcPts val="0"/>
              </a:spcBef>
              <a:spcAft>
                <a:spcPts val="800"/>
              </a:spcAft>
            </a:pPr>
            <a:r>
              <a:rPr lang="en-GB" sz="1400" b="1" kern="100" dirty="0">
                <a:effectLst/>
                <a:latin typeface="Aptos"/>
                <a:ea typeface="Aptos"/>
                <a:cs typeface="Arial" panose="020B0604020202020204" pitchFamily="34" charset="0"/>
              </a:rPr>
              <a:t> </a:t>
            </a:r>
            <a:r>
              <a:rPr lang="ar-SA" sz="1400" b="1" kern="100" dirty="0">
                <a:effectLst/>
                <a:latin typeface="Aptos"/>
                <a:ea typeface="Aptos"/>
                <a:cs typeface="Arial" panose="020B0604020202020204" pitchFamily="34" charset="0"/>
              </a:rPr>
              <a:t>ينقسم القضاء في المملكة العربية السعودية إلى ثلاثة أقسام رئيسية</a:t>
            </a:r>
            <a:r>
              <a:rPr lang="en-US" sz="1400" b="1" kern="100" dirty="0">
                <a:effectLst/>
                <a:latin typeface="Aptos"/>
                <a:ea typeface="Aptos"/>
                <a:cs typeface="Arial" panose="020B0604020202020204" pitchFamily="34" charset="0"/>
              </a:rPr>
              <a:t>:</a:t>
            </a:r>
            <a:endParaRPr lang="en-GB" sz="14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200" b="1" kern="100" dirty="0">
                <a:effectLst/>
                <a:latin typeface="Aptos"/>
                <a:ea typeface="Aptos"/>
                <a:cs typeface="Arial" panose="020B0604020202020204" pitchFamily="34" charset="0"/>
              </a:rPr>
              <a:t>القضاء العام</a:t>
            </a:r>
            <a:r>
              <a:rPr lang="en-US" sz="1200" b="1" kern="100" dirty="0">
                <a:effectLst/>
                <a:latin typeface="Aptos"/>
                <a:ea typeface="Aptos"/>
                <a:cs typeface="Arial" panose="020B0604020202020204" pitchFamily="34" charset="0"/>
              </a:rPr>
              <a:t>: </a:t>
            </a:r>
            <a:r>
              <a:rPr lang="ar-SA" sz="1200" b="1" kern="100" dirty="0">
                <a:effectLst/>
                <a:latin typeface="Aptos"/>
                <a:ea typeface="Aptos"/>
                <a:cs typeface="Arial" panose="020B0604020202020204" pitchFamily="34" charset="0"/>
              </a:rPr>
              <a:t> يشمل المحاكم العامة والمتخصصة التي تتعامل مع القضايا المدنية، الجزائية، التجارية، والعمالية. (المادة 8 من نظام القضاء السعودي</a:t>
            </a:r>
            <a:r>
              <a:rPr lang="en-US" sz="1200" b="1" kern="100" dirty="0">
                <a:effectLst/>
                <a:latin typeface="Aptos"/>
                <a:ea typeface="Aptos"/>
                <a:cs typeface="Arial" panose="020B0604020202020204" pitchFamily="34" charset="0"/>
              </a:rPr>
              <a:t> .(</a:t>
            </a:r>
            <a:endParaRPr lang="en-GB" sz="12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200" b="1" kern="100" dirty="0">
                <a:effectLst/>
                <a:latin typeface="Aptos"/>
                <a:ea typeface="Aptos"/>
                <a:cs typeface="Arial" panose="020B0604020202020204" pitchFamily="34" charset="0"/>
              </a:rPr>
              <a:t>القضاء الإداري</a:t>
            </a:r>
            <a:r>
              <a:rPr lang="en-US" sz="1200" b="1" kern="100" dirty="0">
                <a:effectLst/>
                <a:latin typeface="Aptos"/>
                <a:ea typeface="Aptos"/>
                <a:cs typeface="Arial" panose="020B0604020202020204" pitchFamily="34" charset="0"/>
              </a:rPr>
              <a:t>: </a:t>
            </a:r>
            <a:r>
              <a:rPr lang="ar-SA" sz="1200" b="1" kern="100" dirty="0">
                <a:effectLst/>
                <a:latin typeface="Aptos"/>
                <a:ea typeface="Aptos"/>
                <a:cs typeface="Arial" panose="020B0604020202020204" pitchFamily="34" charset="0"/>
              </a:rPr>
              <a:t>يشمل المحاكم الإدارية تحت إشراف ديوان المظالم، ويختص بالنظر في المنازعات التي تكون الجهات الحكومية طرفاً فيها. (المادة 13 من نظام ديوان المظالم</a:t>
            </a:r>
            <a:r>
              <a:rPr lang="en-US" sz="1200" b="1" kern="100" dirty="0">
                <a:effectLst/>
                <a:latin typeface="Aptos"/>
                <a:ea typeface="Aptos"/>
                <a:cs typeface="Arial" panose="020B0604020202020204" pitchFamily="34" charset="0"/>
              </a:rPr>
              <a:t> .( </a:t>
            </a: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200" b="1" kern="100" dirty="0">
                <a:effectLst/>
                <a:latin typeface="Aptos"/>
                <a:ea typeface="Aptos"/>
                <a:cs typeface="Arial" panose="020B0604020202020204" pitchFamily="34" charset="0"/>
              </a:rPr>
              <a:t>اللجان شبه القضائية</a:t>
            </a:r>
            <a:r>
              <a:rPr lang="en-US" sz="1200" b="1" kern="100" dirty="0">
                <a:effectLst/>
                <a:latin typeface="Aptos"/>
                <a:ea typeface="Aptos"/>
                <a:cs typeface="Arial" panose="020B0604020202020204" pitchFamily="34" charset="0"/>
              </a:rPr>
              <a:t>: </a:t>
            </a:r>
            <a:r>
              <a:rPr lang="ar-SA" sz="1200" b="1" kern="100" dirty="0">
                <a:effectLst/>
                <a:latin typeface="Aptos"/>
                <a:ea typeface="Aptos"/>
                <a:cs typeface="Arial" panose="020B0604020202020204" pitchFamily="34" charset="0"/>
              </a:rPr>
              <a:t>هي لجان مستقلة تتعامل مع القضايا التي تخرج عن اختصاص القضاء العام أو الإداري. (المادة 34 من نظام المرافعات الشرعية</a:t>
            </a:r>
            <a:r>
              <a:rPr lang="en-US" sz="1200" b="1" kern="100" dirty="0">
                <a:effectLst/>
                <a:latin typeface="Aptos"/>
                <a:ea typeface="Aptos"/>
                <a:cs typeface="Arial" panose="020B0604020202020204" pitchFamily="34" charset="0"/>
              </a:rPr>
              <a:t> .( </a:t>
            </a:r>
            <a:endParaRPr lang="en-GB" sz="1200" kern="100" dirty="0">
              <a:effectLst/>
              <a:latin typeface="Aptos"/>
              <a:ea typeface="Aptos"/>
              <a:cs typeface="Arial" panose="020B0604020202020204" pitchFamily="34" charset="0"/>
            </a:endParaRPr>
          </a:p>
          <a:p>
            <a:pPr marL="0" marR="0" algn="r" rtl="1">
              <a:lnSpc>
                <a:spcPct val="115000"/>
              </a:lnSpc>
              <a:spcBef>
                <a:spcPts val="0"/>
              </a:spcBef>
              <a:spcAft>
                <a:spcPts val="800"/>
              </a:spcAft>
            </a:pPr>
            <a:r>
              <a:rPr lang="ar-SA" sz="1200" b="1" kern="100" dirty="0">
                <a:effectLst/>
                <a:latin typeface="Aptos"/>
                <a:ea typeface="Aptos"/>
                <a:cs typeface="Arial" panose="020B0604020202020204" pitchFamily="34" charset="0"/>
              </a:rPr>
              <a:t>نصيحة عملية</a:t>
            </a:r>
            <a:r>
              <a:rPr lang="en-US" sz="1200" b="1" kern="100" dirty="0">
                <a:effectLst/>
                <a:latin typeface="Aptos"/>
                <a:ea typeface="Aptos"/>
                <a:cs typeface="Arial" panose="020B0604020202020204" pitchFamily="34" charset="0"/>
              </a:rPr>
              <a:t> : </a:t>
            </a:r>
            <a:r>
              <a:rPr lang="ar-SA" sz="1200" b="1" kern="100" dirty="0">
                <a:effectLst/>
                <a:latin typeface="Aptos"/>
                <a:ea typeface="Aptos"/>
                <a:cs typeface="Arial" panose="020B0604020202020204" pitchFamily="34" charset="0"/>
              </a:rPr>
              <a:t>تأكد من فهم اختصاص كل نوع من أنواع القضاء لاختيار المحكمة المناسبة عند رفع الدعوى</a:t>
            </a:r>
            <a:r>
              <a:rPr lang="en-US" sz="1200" b="1" kern="100" dirty="0">
                <a:effectLst/>
                <a:latin typeface="Aptos"/>
                <a:ea typeface="Aptos"/>
                <a:cs typeface="Arial" panose="020B0604020202020204" pitchFamily="34" charset="0"/>
              </a:rPr>
              <a:t>.</a:t>
            </a:r>
            <a:endParaRPr lang="en-GB" sz="1200" kern="100" dirty="0">
              <a:effectLst/>
              <a:latin typeface="Aptos"/>
              <a:ea typeface="Aptos"/>
              <a:cs typeface="Arial" panose="020B0604020202020204" pitchFamily="34" charset="0"/>
            </a:endParaRPr>
          </a:p>
          <a:p>
            <a:pPr algn="r" rtl="1"/>
            <a:endParaRPr lang="en-GB" sz="1400" dirty="0"/>
          </a:p>
        </p:txBody>
      </p:sp>
      <p:grpSp>
        <p:nvGrpSpPr>
          <p:cNvPr id="65" name="Group 64">
            <a:extLst>
              <a:ext uri="{FF2B5EF4-FFF2-40B4-BE49-F238E27FC236}">
                <a16:creationId xmlns:a16="http://schemas.microsoft.com/office/drawing/2014/main" id="{D864C433-C309-44E8-9364-945026945BD7}"/>
              </a:ext>
            </a:extLst>
          </p:cNvPr>
          <p:cNvGrpSpPr/>
          <p:nvPr/>
        </p:nvGrpSpPr>
        <p:grpSpPr>
          <a:xfrm>
            <a:off x="-8178069" y="-4"/>
            <a:ext cx="12192000" cy="6858000"/>
            <a:chOff x="-3498574" y="0"/>
            <a:chExt cx="12192000" cy="6858000"/>
          </a:xfrm>
        </p:grpSpPr>
        <p:sp>
          <p:nvSpPr>
            <p:cNvPr id="70" name="Rectangle 69">
              <a:extLst>
                <a:ext uri="{FF2B5EF4-FFF2-40B4-BE49-F238E27FC236}">
                  <a16:creationId xmlns:a16="http://schemas.microsoft.com/office/drawing/2014/main" id="{370112B5-0B51-4BE9-8126-7FB6A4DC96FE}"/>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88">
              <a:extLst>
                <a:ext uri="{FF2B5EF4-FFF2-40B4-BE49-F238E27FC236}">
                  <a16:creationId xmlns:a16="http://schemas.microsoft.com/office/drawing/2014/main" id="{971AD9DF-D603-4553-B742-4F86C3FC9F68}"/>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10">
              <a:extLst>
                <a:ext uri="{FF2B5EF4-FFF2-40B4-BE49-F238E27FC236}">
                  <a16:creationId xmlns:a16="http://schemas.microsoft.com/office/drawing/2014/main" id="{5AAE62C0-66AA-4B49-8189-834B543A7F95}"/>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73" name="TextBox 72">
              <a:extLst>
                <a:ext uri="{FF2B5EF4-FFF2-40B4-BE49-F238E27FC236}">
                  <a16:creationId xmlns:a16="http://schemas.microsoft.com/office/drawing/2014/main" id="{31D7DAD9-25B0-4B0E-943A-6186CD209F5F}"/>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الهيكل العام للمحاكم</a:t>
              </a:r>
              <a:endParaRPr lang="en-US" sz="2800" b="1" dirty="0">
                <a:solidFill>
                  <a:schemeClr val="bg1"/>
                </a:solidFill>
              </a:endParaRPr>
            </a:p>
          </p:txBody>
        </p:sp>
      </p:grpSp>
      <p:grpSp>
        <p:nvGrpSpPr>
          <p:cNvPr id="74" name="Group 73">
            <a:extLst>
              <a:ext uri="{FF2B5EF4-FFF2-40B4-BE49-F238E27FC236}">
                <a16:creationId xmlns:a16="http://schemas.microsoft.com/office/drawing/2014/main" id="{9B83C361-3CE6-4E88-95A1-0682B02465A5}"/>
              </a:ext>
            </a:extLst>
          </p:cNvPr>
          <p:cNvGrpSpPr/>
          <p:nvPr/>
        </p:nvGrpSpPr>
        <p:grpSpPr>
          <a:xfrm>
            <a:off x="-8750558" y="0"/>
            <a:ext cx="12192000" cy="6858000"/>
            <a:chOff x="-3498574" y="0"/>
            <a:chExt cx="12192000" cy="6858000"/>
          </a:xfrm>
        </p:grpSpPr>
        <p:sp>
          <p:nvSpPr>
            <p:cNvPr id="75" name="Rectangle 74">
              <a:extLst>
                <a:ext uri="{FF2B5EF4-FFF2-40B4-BE49-F238E27FC236}">
                  <a16:creationId xmlns:a16="http://schemas.microsoft.com/office/drawing/2014/main" id="{B02A7EB2-6691-4278-BC84-3A2D9101E663}"/>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93">
              <a:extLst>
                <a:ext uri="{FF2B5EF4-FFF2-40B4-BE49-F238E27FC236}">
                  <a16:creationId xmlns:a16="http://schemas.microsoft.com/office/drawing/2014/main" id="{D58DDDE1-4375-463E-B6A6-43B5E9662F7C}"/>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9" name="Freeform 10">
              <a:extLst>
                <a:ext uri="{FF2B5EF4-FFF2-40B4-BE49-F238E27FC236}">
                  <a16:creationId xmlns:a16="http://schemas.microsoft.com/office/drawing/2014/main" id="{FC4A20F3-25D7-458B-8138-9ECC19046561}"/>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08" name="TextBox 107">
              <a:extLst>
                <a:ext uri="{FF2B5EF4-FFF2-40B4-BE49-F238E27FC236}">
                  <a16:creationId xmlns:a16="http://schemas.microsoft.com/office/drawing/2014/main" id="{9FC917EA-5D94-4044-86EF-1251E672C520}"/>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المحكمة العليا</a:t>
              </a:r>
              <a:endParaRPr lang="en-US" sz="2800" b="1" dirty="0">
                <a:solidFill>
                  <a:schemeClr val="bg1"/>
                </a:solidFill>
              </a:endParaRPr>
            </a:p>
          </p:txBody>
        </p:sp>
      </p:grpSp>
      <p:grpSp>
        <p:nvGrpSpPr>
          <p:cNvPr id="109" name="Group 108">
            <a:extLst>
              <a:ext uri="{FF2B5EF4-FFF2-40B4-BE49-F238E27FC236}">
                <a16:creationId xmlns:a16="http://schemas.microsoft.com/office/drawing/2014/main" id="{5D94CD54-6EF2-43C7-80D5-6C9F56217590}"/>
              </a:ext>
            </a:extLst>
          </p:cNvPr>
          <p:cNvGrpSpPr/>
          <p:nvPr/>
        </p:nvGrpSpPr>
        <p:grpSpPr>
          <a:xfrm>
            <a:off x="-9345663" y="0"/>
            <a:ext cx="12192000" cy="6858000"/>
            <a:chOff x="-3498574" y="0"/>
            <a:chExt cx="12192000" cy="6858000"/>
          </a:xfrm>
        </p:grpSpPr>
        <p:sp>
          <p:nvSpPr>
            <p:cNvPr id="110" name="Rectangle 109">
              <a:extLst>
                <a:ext uri="{FF2B5EF4-FFF2-40B4-BE49-F238E27FC236}">
                  <a16:creationId xmlns:a16="http://schemas.microsoft.com/office/drawing/2014/main" id="{519BFA01-8A73-449C-B74E-967DC4DE0A7F}"/>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99">
              <a:extLst>
                <a:ext uri="{FF2B5EF4-FFF2-40B4-BE49-F238E27FC236}">
                  <a16:creationId xmlns:a16="http://schemas.microsoft.com/office/drawing/2014/main" id="{B570F7B4-D64B-4F34-B69D-C9D1DEA2884C}"/>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 name="Freeform 10">
              <a:extLst>
                <a:ext uri="{FF2B5EF4-FFF2-40B4-BE49-F238E27FC236}">
                  <a16:creationId xmlns:a16="http://schemas.microsoft.com/office/drawing/2014/main" id="{98FF135A-942F-4C84-AE0B-3DFCD2B73B8E}"/>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13" name="TextBox 112">
              <a:extLst>
                <a:ext uri="{FF2B5EF4-FFF2-40B4-BE49-F238E27FC236}">
                  <a16:creationId xmlns:a16="http://schemas.microsoft.com/office/drawing/2014/main" id="{C57E7221-145D-4472-A620-4364CA1E0F47}"/>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محاكم الاستئناف</a:t>
              </a:r>
              <a:endParaRPr lang="en-US" sz="2800" b="1" dirty="0">
                <a:solidFill>
                  <a:schemeClr val="bg1"/>
                </a:solidFill>
              </a:endParaRPr>
            </a:p>
          </p:txBody>
        </p:sp>
      </p:grpSp>
      <p:grpSp>
        <p:nvGrpSpPr>
          <p:cNvPr id="114" name="Group 113">
            <a:extLst>
              <a:ext uri="{FF2B5EF4-FFF2-40B4-BE49-F238E27FC236}">
                <a16:creationId xmlns:a16="http://schemas.microsoft.com/office/drawing/2014/main" id="{02D3DAED-268B-48EC-9391-836E69EFC4AD}"/>
              </a:ext>
            </a:extLst>
          </p:cNvPr>
          <p:cNvGrpSpPr/>
          <p:nvPr/>
        </p:nvGrpSpPr>
        <p:grpSpPr>
          <a:xfrm>
            <a:off x="-9938861" y="0"/>
            <a:ext cx="12192000" cy="6858000"/>
            <a:chOff x="-3498574" y="0"/>
            <a:chExt cx="12192000" cy="6858000"/>
          </a:xfrm>
        </p:grpSpPr>
        <p:sp>
          <p:nvSpPr>
            <p:cNvPr id="115" name="Rectangle 114">
              <a:extLst>
                <a:ext uri="{FF2B5EF4-FFF2-40B4-BE49-F238E27FC236}">
                  <a16:creationId xmlns:a16="http://schemas.microsoft.com/office/drawing/2014/main" id="{C19EE791-1591-4027-B3C2-E4C28A323EC5}"/>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Freeform 104">
              <a:extLst>
                <a:ext uri="{FF2B5EF4-FFF2-40B4-BE49-F238E27FC236}">
                  <a16:creationId xmlns:a16="http://schemas.microsoft.com/office/drawing/2014/main" id="{286DF21A-D484-4C67-83BF-AAA76878F57D}"/>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7" name="Freeform 10">
              <a:extLst>
                <a:ext uri="{FF2B5EF4-FFF2-40B4-BE49-F238E27FC236}">
                  <a16:creationId xmlns:a16="http://schemas.microsoft.com/office/drawing/2014/main" id="{3E78C001-07BE-4535-A02E-45B429C5EFDC}"/>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18" name="TextBox 117">
              <a:extLst>
                <a:ext uri="{FF2B5EF4-FFF2-40B4-BE49-F238E27FC236}">
                  <a16:creationId xmlns:a16="http://schemas.microsoft.com/office/drawing/2014/main" id="{14033FD0-1611-4899-81BA-10246990FBC7}"/>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المحاكم الابتدائية والمتخصصة</a:t>
              </a:r>
              <a:endParaRPr lang="en-US" sz="2800" b="1" dirty="0">
                <a:solidFill>
                  <a:schemeClr val="bg1"/>
                </a:solidFill>
              </a:endParaRPr>
            </a:p>
          </p:txBody>
        </p:sp>
      </p:grpSp>
      <p:grpSp>
        <p:nvGrpSpPr>
          <p:cNvPr id="119" name="Group 118">
            <a:extLst>
              <a:ext uri="{FF2B5EF4-FFF2-40B4-BE49-F238E27FC236}">
                <a16:creationId xmlns:a16="http://schemas.microsoft.com/office/drawing/2014/main" id="{02623109-5180-4511-B983-F23F71A15231}"/>
              </a:ext>
            </a:extLst>
          </p:cNvPr>
          <p:cNvGrpSpPr/>
          <p:nvPr/>
        </p:nvGrpSpPr>
        <p:grpSpPr>
          <a:xfrm>
            <a:off x="-10474671" y="9278"/>
            <a:ext cx="12192000" cy="6858000"/>
            <a:chOff x="-3498574" y="0"/>
            <a:chExt cx="12192000" cy="6858000"/>
          </a:xfrm>
        </p:grpSpPr>
        <p:sp>
          <p:nvSpPr>
            <p:cNvPr id="120" name="Rectangle 119">
              <a:extLst>
                <a:ext uri="{FF2B5EF4-FFF2-40B4-BE49-F238E27FC236}">
                  <a16:creationId xmlns:a16="http://schemas.microsoft.com/office/drawing/2014/main" id="{D9A1D684-91D8-4F98-B91C-416883459D16}"/>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93">
              <a:extLst>
                <a:ext uri="{FF2B5EF4-FFF2-40B4-BE49-F238E27FC236}">
                  <a16:creationId xmlns:a16="http://schemas.microsoft.com/office/drawing/2014/main" id="{F86921B7-F172-4D12-8172-AAE9CCB4397F}"/>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Freeform 10">
              <a:extLst>
                <a:ext uri="{FF2B5EF4-FFF2-40B4-BE49-F238E27FC236}">
                  <a16:creationId xmlns:a16="http://schemas.microsoft.com/office/drawing/2014/main" id="{BAF1A9C4-E6A2-4A50-B273-3C8FAA32D484}"/>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23" name="TextBox 122">
              <a:extLst>
                <a:ext uri="{FF2B5EF4-FFF2-40B4-BE49-F238E27FC236}">
                  <a16:creationId xmlns:a16="http://schemas.microsoft.com/office/drawing/2014/main" id="{95FE2A6C-C7F9-4A8B-BC4E-CCAA38622F1A}"/>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الجزائية</a:t>
              </a:r>
              <a:endParaRPr lang="en-US" sz="3200" b="1" dirty="0">
                <a:solidFill>
                  <a:schemeClr val="bg1"/>
                </a:solidFill>
              </a:endParaRPr>
            </a:p>
          </p:txBody>
        </p:sp>
      </p:grpSp>
      <p:grpSp>
        <p:nvGrpSpPr>
          <p:cNvPr id="124" name="Group 123">
            <a:extLst>
              <a:ext uri="{FF2B5EF4-FFF2-40B4-BE49-F238E27FC236}">
                <a16:creationId xmlns:a16="http://schemas.microsoft.com/office/drawing/2014/main" id="{EDD22378-A1A2-4F07-8074-BE4433ABCA67}"/>
              </a:ext>
            </a:extLst>
          </p:cNvPr>
          <p:cNvGrpSpPr/>
          <p:nvPr/>
        </p:nvGrpSpPr>
        <p:grpSpPr>
          <a:xfrm>
            <a:off x="-11069776" y="9278"/>
            <a:ext cx="12192000" cy="6858000"/>
            <a:chOff x="-3498574" y="0"/>
            <a:chExt cx="12192000" cy="6858000"/>
          </a:xfrm>
        </p:grpSpPr>
        <p:sp>
          <p:nvSpPr>
            <p:cNvPr id="125" name="Rectangle 124">
              <a:extLst>
                <a:ext uri="{FF2B5EF4-FFF2-40B4-BE49-F238E27FC236}">
                  <a16:creationId xmlns:a16="http://schemas.microsoft.com/office/drawing/2014/main" id="{3939A2DE-F51C-49E7-A8AA-52179C3561F6}"/>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Freeform 99">
              <a:extLst>
                <a:ext uri="{FF2B5EF4-FFF2-40B4-BE49-F238E27FC236}">
                  <a16:creationId xmlns:a16="http://schemas.microsoft.com/office/drawing/2014/main" id="{3DF6224D-87FD-42B0-90D9-7A26D60F6A32}"/>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7" name="Freeform 10">
              <a:extLst>
                <a:ext uri="{FF2B5EF4-FFF2-40B4-BE49-F238E27FC236}">
                  <a16:creationId xmlns:a16="http://schemas.microsoft.com/office/drawing/2014/main" id="{00CA0333-9B37-4121-8B14-2397DAC55F04}"/>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28" name="TextBox 127">
              <a:extLst>
                <a:ext uri="{FF2B5EF4-FFF2-40B4-BE49-F238E27FC236}">
                  <a16:creationId xmlns:a16="http://schemas.microsoft.com/office/drawing/2014/main" id="{07172948-A855-4A8C-A82F-F56C8B50FA5C}"/>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التجارية</a:t>
              </a:r>
              <a:endParaRPr lang="en-US" sz="3200" b="1" dirty="0">
                <a:solidFill>
                  <a:schemeClr val="bg1"/>
                </a:solidFill>
              </a:endParaRPr>
            </a:p>
          </p:txBody>
        </p:sp>
      </p:grpSp>
      <p:grpSp>
        <p:nvGrpSpPr>
          <p:cNvPr id="129" name="Group 128">
            <a:extLst>
              <a:ext uri="{FF2B5EF4-FFF2-40B4-BE49-F238E27FC236}">
                <a16:creationId xmlns:a16="http://schemas.microsoft.com/office/drawing/2014/main" id="{C29ACECD-A665-4167-84DB-7D034064C853}"/>
              </a:ext>
            </a:extLst>
          </p:cNvPr>
          <p:cNvGrpSpPr/>
          <p:nvPr/>
        </p:nvGrpSpPr>
        <p:grpSpPr>
          <a:xfrm>
            <a:off x="-11662974" y="9278"/>
            <a:ext cx="12192000" cy="6858000"/>
            <a:chOff x="-3498574" y="0"/>
            <a:chExt cx="12192000" cy="6858000"/>
          </a:xfrm>
        </p:grpSpPr>
        <p:sp>
          <p:nvSpPr>
            <p:cNvPr id="130" name="Rectangle 129">
              <a:extLst>
                <a:ext uri="{FF2B5EF4-FFF2-40B4-BE49-F238E27FC236}">
                  <a16:creationId xmlns:a16="http://schemas.microsoft.com/office/drawing/2014/main" id="{5E15EF91-9D9A-48EA-ACCB-AA7C6ECE4686}"/>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104">
              <a:extLst>
                <a:ext uri="{FF2B5EF4-FFF2-40B4-BE49-F238E27FC236}">
                  <a16:creationId xmlns:a16="http://schemas.microsoft.com/office/drawing/2014/main" id="{ECF42286-AC06-49F6-9684-F1888B27AA43}"/>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2" name="Freeform 10">
              <a:extLst>
                <a:ext uri="{FF2B5EF4-FFF2-40B4-BE49-F238E27FC236}">
                  <a16:creationId xmlns:a16="http://schemas.microsoft.com/office/drawing/2014/main" id="{52AFA30E-FBA3-4B55-AA1F-705050182A7B}"/>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33" name="TextBox 132">
              <a:extLst>
                <a:ext uri="{FF2B5EF4-FFF2-40B4-BE49-F238E27FC236}">
                  <a16:creationId xmlns:a16="http://schemas.microsoft.com/office/drawing/2014/main" id="{76F1D699-BB4A-4278-AFBC-3CEF8A24412B}"/>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إجراءات التقاضي الأساسية</a:t>
              </a:r>
              <a:endParaRPr lang="en-US" sz="3200" b="1" dirty="0">
                <a:solidFill>
                  <a:schemeClr val="bg1"/>
                </a:solidFill>
              </a:endParaRPr>
            </a:p>
          </p:txBody>
        </p:sp>
      </p:grpSp>
    </p:spTree>
    <p:extLst>
      <p:ext uri="{BB962C8B-B14F-4D97-AF65-F5344CB8AC3E}">
        <p14:creationId xmlns:p14="http://schemas.microsoft.com/office/powerpoint/2010/main" val="29265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5232400" cy="31496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14650" y="1054683"/>
            <a:ext cx="3692036" cy="461665"/>
          </a:xfrm>
          <a:prstGeom prst="rect">
            <a:avLst/>
          </a:prstGeom>
          <a:noFill/>
        </p:spPr>
        <p:txBody>
          <a:bodyPr wrap="none" rtlCol="0">
            <a:spAutoFit/>
          </a:bodyPr>
          <a:lstStyle/>
          <a:p>
            <a:r>
              <a:rPr lang="ar-SA" sz="2400" b="1" dirty="0">
                <a:solidFill>
                  <a:srgbClr val="94A088"/>
                </a:solidFill>
                <a:effectLst/>
                <a:latin typeface="Aptos"/>
                <a:ea typeface="Aptos"/>
                <a:cs typeface="Arial" panose="020B0604020202020204" pitchFamily="34" charset="0"/>
              </a:rPr>
              <a:t>الإحالة القضائية: المفهوم والأسباب</a:t>
            </a:r>
            <a:endParaRPr lang="en-US" sz="6600" b="1" dirty="0">
              <a:solidFill>
                <a:srgbClr val="94A088"/>
              </a:solidFill>
              <a:latin typeface="+mj-lt"/>
            </a:endParaRPr>
          </a:p>
        </p:txBody>
      </p:sp>
      <p:sp>
        <p:nvSpPr>
          <p:cNvPr id="7" name="Rectangle 6"/>
          <p:cNvSpPr/>
          <p:nvPr/>
        </p:nvSpPr>
        <p:spPr>
          <a:xfrm>
            <a:off x="791990" y="3967094"/>
            <a:ext cx="3648419" cy="954107"/>
          </a:xfrm>
          <a:prstGeom prst="rect">
            <a:avLst/>
          </a:prstGeom>
        </p:spPr>
        <p:txBody>
          <a:bodyPr wrap="square">
            <a:spAutoFit/>
          </a:bodyPr>
          <a:lstStyle/>
          <a:p>
            <a:pPr algn="r" rtl="1"/>
            <a:r>
              <a:rPr lang="ar-SA" sz="2000" b="1" dirty="0">
                <a:solidFill>
                  <a:schemeClr val="bg1">
                    <a:lumMod val="50000"/>
                  </a:schemeClr>
                </a:solidFill>
              </a:rPr>
              <a:t>نشاط</a:t>
            </a:r>
            <a:r>
              <a:rPr lang="en-US" sz="2000" b="1" dirty="0">
                <a:solidFill>
                  <a:schemeClr val="bg1">
                    <a:lumMod val="50000"/>
                  </a:schemeClr>
                </a:solidFill>
              </a:rPr>
              <a:t>:</a:t>
            </a:r>
            <a:br>
              <a:rPr lang="en-US" dirty="0"/>
            </a:br>
            <a:r>
              <a:rPr lang="ar-SA" dirty="0">
                <a:solidFill>
                  <a:schemeClr val="bg1">
                    <a:lumMod val="50000"/>
                  </a:schemeClr>
                </a:solidFill>
              </a:rPr>
              <a:t>حدد السبب المحتمل للإحالة في حالات قضائية مختلفة يتم تقديمها في التمرين العملي</a:t>
            </a:r>
            <a:r>
              <a:rPr lang="en-US" dirty="0">
                <a:solidFill>
                  <a:schemeClr val="bg1">
                    <a:lumMod val="50000"/>
                  </a:schemeClr>
                </a:solidFill>
              </a:rPr>
              <a:t>.</a:t>
            </a:r>
            <a:endParaRPr lang="en-GB" dirty="0">
              <a:solidFill>
                <a:schemeClr val="bg1">
                  <a:lumMod val="50000"/>
                </a:schemeClr>
              </a:solidFill>
            </a:endParaRPr>
          </a:p>
        </p:txBody>
      </p:sp>
      <p:sp>
        <p:nvSpPr>
          <p:cNvPr id="15" name="Rectangle 14"/>
          <p:cNvSpPr/>
          <p:nvPr/>
        </p:nvSpPr>
        <p:spPr>
          <a:xfrm>
            <a:off x="6716207" y="2026991"/>
            <a:ext cx="4190479" cy="3349122"/>
          </a:xfrm>
          <a:prstGeom prst="rect">
            <a:avLst/>
          </a:prstGeom>
        </p:spPr>
        <p:txBody>
          <a:bodyPr wrap="square">
            <a:spAutoFit/>
          </a:bodyPr>
          <a:lstStyle/>
          <a:p>
            <a:pPr marL="0" marR="0" algn="r" rtl="1">
              <a:lnSpc>
                <a:spcPct val="115000"/>
              </a:lnSpc>
              <a:spcBef>
                <a:spcPts val="0"/>
              </a:spcBef>
              <a:spcAft>
                <a:spcPts val="800"/>
              </a:spcAft>
            </a:pPr>
            <a:r>
              <a:rPr lang="ar-SA" sz="1800" b="1" kern="100" dirty="0">
                <a:solidFill>
                  <a:schemeClr val="accent5">
                    <a:lumMod val="75000"/>
                  </a:schemeClr>
                </a:solidFill>
                <a:effectLst/>
                <a:latin typeface="Aptos"/>
                <a:ea typeface="Aptos"/>
                <a:cs typeface="Arial" panose="020B0604020202020204" pitchFamily="34" charset="0"/>
              </a:rPr>
              <a:t>الإحالة القضائية </a:t>
            </a:r>
            <a:r>
              <a:rPr lang="ar-SA" sz="1800" kern="100" dirty="0">
                <a:effectLst/>
                <a:latin typeface="Aptos"/>
                <a:ea typeface="Aptos"/>
                <a:cs typeface="Arial" panose="020B0604020202020204" pitchFamily="34" charset="0"/>
              </a:rPr>
              <a:t>هي عملية نقل الدعوى من محكمة إلى أخرى لسبب قانوني</a:t>
            </a:r>
            <a:r>
              <a:rPr lang="en-US" sz="1800" kern="100" dirty="0">
                <a:effectLst/>
                <a:latin typeface="Aptos"/>
                <a:ea typeface="Aptos"/>
                <a:cs typeface="Arial" panose="020B0604020202020204" pitchFamily="34" charset="0"/>
              </a:rPr>
              <a:t>.</a:t>
            </a:r>
            <a:br>
              <a:rPr lang="en-US" sz="1800" kern="100" dirty="0">
                <a:effectLst/>
                <a:latin typeface="Aptos"/>
                <a:ea typeface="Aptos"/>
                <a:cs typeface="Arial" panose="020B0604020202020204" pitchFamily="34" charset="0"/>
              </a:rPr>
            </a:br>
            <a:r>
              <a:rPr lang="ar-SA" b="1" kern="100" dirty="0">
                <a:solidFill>
                  <a:schemeClr val="accent5">
                    <a:lumMod val="75000"/>
                  </a:schemeClr>
                </a:solidFill>
                <a:latin typeface="Aptos"/>
                <a:cs typeface="Arial" panose="020B0604020202020204" pitchFamily="34" charset="0"/>
              </a:rPr>
              <a:t>المادة النظامية</a:t>
            </a:r>
            <a:r>
              <a:rPr lang="en-US" b="1" kern="100" dirty="0">
                <a:solidFill>
                  <a:schemeClr val="accent5">
                    <a:lumMod val="75000"/>
                  </a:schemeClr>
                </a:solidFill>
                <a:latin typeface="Aptos"/>
                <a:cs typeface="Arial" panose="020B0604020202020204" pitchFamily="34" charset="0"/>
              </a:rPr>
              <a:t> : </a:t>
            </a:r>
            <a:r>
              <a:rPr lang="ar-SA" sz="1800" kern="100" dirty="0">
                <a:effectLst/>
                <a:latin typeface="Aptos"/>
                <a:ea typeface="Aptos"/>
                <a:cs typeface="Arial" panose="020B0604020202020204" pitchFamily="34" charset="0"/>
              </a:rPr>
              <a:t>المواد 76-78 من نظام المرافعات الشرعية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0" marR="0" algn="r" rtl="1">
              <a:lnSpc>
                <a:spcPct val="115000"/>
              </a:lnSpc>
              <a:spcBef>
                <a:spcPts val="0"/>
              </a:spcBef>
              <a:spcAft>
                <a:spcPts val="800"/>
              </a:spcAft>
            </a:pPr>
            <a:r>
              <a:rPr lang="ar-SA" b="1" kern="100" dirty="0">
                <a:solidFill>
                  <a:schemeClr val="accent5">
                    <a:lumMod val="75000"/>
                  </a:schemeClr>
                </a:solidFill>
                <a:latin typeface="Aptos"/>
                <a:cs typeface="Arial" panose="020B0604020202020204" pitchFamily="34" charset="0"/>
              </a:rPr>
              <a:t>أسباب الإحالة</a:t>
            </a:r>
            <a:r>
              <a:rPr lang="en-US" b="1" kern="100" dirty="0">
                <a:solidFill>
                  <a:schemeClr val="accent5">
                    <a:lumMod val="75000"/>
                  </a:schemeClr>
                </a:solidFill>
                <a:latin typeface="Aptos"/>
                <a:cs typeface="Arial" panose="020B0604020202020204" pitchFamily="34" charset="0"/>
              </a:rPr>
              <a:t>: </a:t>
            </a:r>
            <a:endParaRPr lang="en-GB" b="1" kern="100" dirty="0">
              <a:solidFill>
                <a:schemeClr val="accent5">
                  <a:lumMod val="75000"/>
                </a:schemeClr>
              </a:solidFill>
              <a:latin typeface="Aptos"/>
              <a:cs typeface="Arial" panose="020B0604020202020204" pitchFamily="34" charset="0"/>
            </a:endParaRPr>
          </a:p>
          <a:p>
            <a:pPr marL="342900" marR="0" lvl="0" indent="-342900" algn="r" rtl="1">
              <a:lnSpc>
                <a:spcPct val="115000"/>
              </a:lnSpc>
              <a:spcBef>
                <a:spcPts val="0"/>
              </a:spcBef>
              <a:spcAft>
                <a:spcPts val="800"/>
              </a:spcAft>
              <a:buClr>
                <a:schemeClr val="accent4">
                  <a:lumMod val="60000"/>
                  <a:lumOff val="40000"/>
                </a:schemeClr>
              </a:buClr>
              <a:buFont typeface="+mj-lt"/>
              <a:buAutoNum type="arabicPeriod"/>
              <a:tabLst>
                <a:tab pos="457200" algn="l"/>
              </a:tabLst>
            </a:pPr>
            <a:r>
              <a:rPr lang="ar-SA" sz="1800" kern="100" dirty="0">
                <a:effectLst/>
                <a:latin typeface="Aptos"/>
                <a:ea typeface="Aptos"/>
                <a:cs typeface="Arial" panose="020B0604020202020204" pitchFamily="34" charset="0"/>
              </a:rPr>
              <a:t>عدم الاختصاص النوعي أو المكاني</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lumMod val="60000"/>
                  <a:lumOff val="40000"/>
                </a:schemeClr>
              </a:buClr>
              <a:buFont typeface="+mj-lt"/>
              <a:buAutoNum type="arabicPeriod"/>
              <a:tabLst>
                <a:tab pos="457200" algn="l"/>
              </a:tabLst>
            </a:pPr>
            <a:r>
              <a:rPr lang="ar-SA" sz="1800" kern="100" dirty="0">
                <a:effectLst/>
                <a:latin typeface="Aptos"/>
                <a:ea typeface="Aptos"/>
                <a:cs typeface="Arial" panose="020B0604020202020204" pitchFamily="34" charset="0"/>
              </a:rPr>
              <a:t>وجود دعوى مرتبطة منظورة أمام محكمة أخرى</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4">
                  <a:lumMod val="60000"/>
                  <a:lumOff val="40000"/>
                </a:schemeClr>
              </a:buClr>
              <a:buFont typeface="+mj-lt"/>
              <a:buAutoNum type="arabicPeriod"/>
              <a:tabLst>
                <a:tab pos="457200" algn="l"/>
              </a:tabLst>
            </a:pPr>
            <a:r>
              <a:rPr lang="ar-SA" sz="1800" kern="100" dirty="0">
                <a:effectLst/>
                <a:latin typeface="Aptos"/>
                <a:ea typeface="Aptos"/>
                <a:cs typeface="Arial" panose="020B0604020202020204" pitchFamily="34" charset="0"/>
              </a:rPr>
              <a:t>اتفاق الخصوم على الإحالة إلى محكمة أخرى مختصة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p:txBody>
      </p:sp>
      <p:grpSp>
        <p:nvGrpSpPr>
          <p:cNvPr id="23" name="Group 22"/>
          <p:cNvGrpSpPr/>
          <p:nvPr/>
        </p:nvGrpSpPr>
        <p:grpSpPr>
          <a:xfrm rot="5400000" flipV="1">
            <a:off x="1752892" y="-1041400"/>
            <a:ext cx="1193800" cy="4038600"/>
            <a:chOff x="2641600" y="393700"/>
            <a:chExt cx="1193800" cy="4038600"/>
          </a:xfrm>
        </p:grpSpPr>
        <p:cxnSp>
          <p:nvCxnSpPr>
            <p:cNvPr id="24" name="Straight Connector 23"/>
            <p:cNvCxnSpPr/>
            <p:nvPr/>
          </p:nvCxnSpPr>
          <p:spPr>
            <a:xfrm flipH="1">
              <a:off x="2641600" y="393700"/>
              <a:ext cx="1193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641600" y="393700"/>
              <a:ext cx="0" cy="403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03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6866" y="812800"/>
            <a:ext cx="3728937" cy="47244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5400000" flipH="1">
            <a:off x="2355042" y="3352800"/>
            <a:ext cx="1193800" cy="4038600"/>
            <a:chOff x="2641600" y="393700"/>
            <a:chExt cx="1193800" cy="4038600"/>
          </a:xfrm>
        </p:grpSpPr>
        <p:cxnSp>
          <p:nvCxnSpPr>
            <p:cNvPr id="5" name="Straight Connector 4"/>
            <p:cNvCxnSpPr/>
            <p:nvPr/>
          </p:nvCxnSpPr>
          <p:spPr>
            <a:xfrm flipH="1">
              <a:off x="2641600" y="393700"/>
              <a:ext cx="1193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641600" y="393700"/>
              <a:ext cx="0" cy="403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8180108" y="1071953"/>
            <a:ext cx="3110147" cy="523220"/>
          </a:xfrm>
          <a:prstGeom prst="rect">
            <a:avLst/>
          </a:prstGeom>
          <a:noFill/>
        </p:spPr>
        <p:txBody>
          <a:bodyPr wrap="none" rtlCol="0">
            <a:spAutoFit/>
          </a:bodyPr>
          <a:lstStyle/>
          <a:p>
            <a:pPr algn="r" rtl="1"/>
            <a:r>
              <a:rPr lang="ar-SA" sz="2800" b="1" dirty="0">
                <a:solidFill>
                  <a:srgbClr val="94A088"/>
                </a:solidFill>
                <a:effectLst/>
                <a:latin typeface="Aptos"/>
                <a:ea typeface="Aptos"/>
                <a:cs typeface="Arial" panose="020B0604020202020204" pitchFamily="34" charset="0"/>
              </a:rPr>
              <a:t>إجراءات الإحالة القضائية</a:t>
            </a:r>
            <a:endParaRPr lang="en-US" sz="7200" b="1" dirty="0">
              <a:solidFill>
                <a:srgbClr val="94A088"/>
              </a:solidFill>
              <a:latin typeface="+mj-lt"/>
            </a:endParaRPr>
          </a:p>
        </p:txBody>
      </p:sp>
      <p:sp>
        <p:nvSpPr>
          <p:cNvPr id="10" name="Rectangle 9"/>
          <p:cNvSpPr/>
          <p:nvPr/>
        </p:nvSpPr>
        <p:spPr>
          <a:xfrm>
            <a:off x="6328090" y="1865483"/>
            <a:ext cx="4962165" cy="3268523"/>
          </a:xfrm>
          <a:prstGeom prst="rect">
            <a:avLst/>
          </a:prstGeom>
        </p:spPr>
        <p:txBody>
          <a:bodyPr wrap="square">
            <a:spAutoFit/>
          </a:bodyPr>
          <a:lstStyle/>
          <a:p>
            <a:pPr marL="342900" marR="0" lvl="0" indent="-342900" algn="r" rtl="1">
              <a:lnSpc>
                <a:spcPct val="115000"/>
              </a:lnSpc>
              <a:spcBef>
                <a:spcPts val="0"/>
              </a:spcBef>
              <a:spcAft>
                <a:spcPts val="800"/>
              </a:spcAft>
              <a:buFont typeface="+mj-lt"/>
              <a:buAutoNum type="arabicPeriod"/>
              <a:tabLst>
                <a:tab pos="457200" algn="l"/>
              </a:tabLst>
            </a:pPr>
            <a:r>
              <a:rPr lang="ar-SA" sz="1600" b="1" kern="100" dirty="0">
                <a:solidFill>
                  <a:schemeClr val="accent4"/>
                </a:solidFill>
                <a:effectLst/>
                <a:latin typeface="Aptos"/>
                <a:ea typeface="Aptos"/>
                <a:cs typeface="Arial" panose="020B0604020202020204" pitchFamily="34" charset="0"/>
              </a:rPr>
              <a:t>إصدار قرار الإحالة</a:t>
            </a:r>
            <a:r>
              <a:rPr lang="en-US" sz="1600" b="1" kern="100" dirty="0">
                <a:solidFill>
                  <a:schemeClr val="accent4"/>
                </a:solidFill>
                <a:effectLst/>
                <a:latin typeface="Aptos"/>
                <a:ea typeface="Aptos"/>
                <a:cs typeface="Arial" panose="020B0604020202020204" pitchFamily="34" charset="0"/>
              </a:rPr>
              <a:t>:</a:t>
            </a:r>
            <a:endParaRPr lang="en-GB" sz="1600" b="1" kern="100" dirty="0">
              <a:solidFill>
                <a:schemeClr val="accent4"/>
              </a:solidFill>
              <a:effectLst/>
              <a:latin typeface="Aptos"/>
              <a:ea typeface="Aptos"/>
              <a:cs typeface="Arial" panose="020B0604020202020204" pitchFamily="34"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400" kern="100" dirty="0">
                <a:effectLst/>
                <a:latin typeface="Aptos"/>
                <a:ea typeface="Aptos"/>
                <a:cs typeface="Arial" panose="020B0604020202020204" pitchFamily="34" charset="0"/>
              </a:rPr>
              <a:t>من تلقاء نفس المحكمة أو بناءً على طلب أحد الخصوم</a:t>
            </a:r>
            <a:r>
              <a:rPr lang="en-US" sz="1400" kern="100" dirty="0">
                <a:effectLst/>
                <a:latin typeface="Aptos"/>
                <a:ea typeface="Aptos"/>
                <a:cs typeface="Times New Roman" panose="02020603050405020304" pitchFamily="18" charset="0"/>
              </a:rPr>
              <a:t>.</a:t>
            </a:r>
            <a:endParaRPr lang="en-GB" sz="1400" kern="100" dirty="0">
              <a:effectLst/>
              <a:latin typeface="Aptos"/>
              <a:ea typeface="Aptos"/>
              <a:cs typeface="Times New Roman" panose="02020603050405020304" pitchFamily="18"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400" kern="100" dirty="0">
                <a:effectLst/>
                <a:latin typeface="Aptos"/>
                <a:ea typeface="Aptos"/>
                <a:cs typeface="Arial" panose="020B0604020202020204" pitchFamily="34" charset="0"/>
              </a:rPr>
              <a:t>يجب أن يتضمن القرار الأسباب التي بني عليها</a:t>
            </a:r>
            <a:r>
              <a:rPr lang="en-US" sz="1400" kern="100" dirty="0">
                <a:effectLst/>
                <a:latin typeface="Aptos"/>
                <a:ea typeface="Aptos"/>
                <a:cs typeface="Times New Roman" panose="02020603050405020304" pitchFamily="18" charset="0"/>
              </a:rPr>
              <a:t>.</a:t>
            </a:r>
            <a:endParaRPr lang="en-GB" sz="1400" kern="100" dirty="0">
              <a:effectLst/>
              <a:latin typeface="Aptos"/>
              <a:ea typeface="Aptos"/>
              <a:cs typeface="Times New Roman" panose="02020603050405020304" pitchFamily="18" charset="0"/>
            </a:endParaRPr>
          </a:p>
          <a:p>
            <a:pPr marL="342900" indent="-342900" algn="r" rtl="1">
              <a:lnSpc>
                <a:spcPct val="115000"/>
              </a:lnSpc>
              <a:spcAft>
                <a:spcPts val="800"/>
              </a:spcAft>
              <a:buFont typeface="+mj-lt"/>
              <a:buAutoNum type="arabicPeriod"/>
              <a:tabLst>
                <a:tab pos="457200" algn="l"/>
              </a:tabLst>
            </a:pPr>
            <a:r>
              <a:rPr lang="ar-SA" sz="1600" b="1" kern="100" dirty="0">
                <a:solidFill>
                  <a:schemeClr val="accent4"/>
                </a:solidFill>
                <a:latin typeface="Aptos"/>
                <a:cs typeface="Arial" panose="020B0604020202020204" pitchFamily="34" charset="0"/>
              </a:rPr>
              <a:t>تحديد المحكمة المختصة</a:t>
            </a:r>
            <a:r>
              <a:rPr lang="en-US" sz="1600" b="1" kern="100" dirty="0">
                <a:solidFill>
                  <a:schemeClr val="accent4"/>
                </a:solidFill>
                <a:latin typeface="Aptos"/>
                <a:cs typeface="Arial" panose="020B0604020202020204" pitchFamily="34" charset="0"/>
              </a:rPr>
              <a:t>:</a:t>
            </a:r>
            <a:endParaRPr lang="en-GB" sz="1600" b="1" kern="100" dirty="0">
              <a:solidFill>
                <a:schemeClr val="accent4"/>
              </a:solidFill>
              <a:latin typeface="Aptos"/>
              <a:cs typeface="Arial" panose="020B0604020202020204" pitchFamily="34"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400" kern="100" dirty="0">
                <a:effectLst/>
                <a:latin typeface="Aptos"/>
                <a:ea typeface="Aptos"/>
                <a:cs typeface="Arial" panose="020B0604020202020204" pitchFamily="34" charset="0"/>
              </a:rPr>
              <a:t>تذكر المحكمة المحال إليها الدعوى في قرار الإحالة</a:t>
            </a:r>
            <a:r>
              <a:rPr lang="en-US" sz="1400" kern="100" dirty="0">
                <a:effectLst/>
                <a:latin typeface="Aptos"/>
                <a:ea typeface="Aptos"/>
                <a:cs typeface="Times New Roman" panose="02020603050405020304" pitchFamily="18" charset="0"/>
              </a:rPr>
              <a:t>.</a:t>
            </a:r>
            <a:endParaRPr lang="en-GB" sz="1400" kern="100" dirty="0">
              <a:effectLst/>
              <a:latin typeface="Aptos"/>
              <a:ea typeface="Aptos"/>
              <a:cs typeface="Times New Roman" panose="02020603050405020304" pitchFamily="18" charset="0"/>
            </a:endParaRPr>
          </a:p>
          <a:p>
            <a:pPr marL="342900" indent="-342900" algn="r" rtl="1">
              <a:lnSpc>
                <a:spcPct val="115000"/>
              </a:lnSpc>
              <a:spcAft>
                <a:spcPts val="800"/>
              </a:spcAft>
              <a:buFont typeface="+mj-lt"/>
              <a:buAutoNum type="arabicPeriod"/>
              <a:tabLst>
                <a:tab pos="457200" algn="l"/>
              </a:tabLst>
            </a:pPr>
            <a:r>
              <a:rPr lang="ar-SA" sz="1600" b="1" kern="100" dirty="0">
                <a:solidFill>
                  <a:schemeClr val="accent4"/>
                </a:solidFill>
                <a:latin typeface="Aptos"/>
                <a:cs typeface="Arial" panose="020B0604020202020204" pitchFamily="34" charset="0"/>
              </a:rPr>
              <a:t>إبلاغ الأطراف</a:t>
            </a:r>
            <a:r>
              <a:rPr lang="en-US" sz="1600" b="1" kern="100" dirty="0">
                <a:solidFill>
                  <a:schemeClr val="accent4"/>
                </a:solidFill>
                <a:latin typeface="Aptos"/>
                <a:cs typeface="Arial" panose="020B0604020202020204" pitchFamily="34" charset="0"/>
              </a:rPr>
              <a:t>:</a:t>
            </a:r>
            <a:endParaRPr lang="en-GB" sz="1600" b="1" kern="100" dirty="0">
              <a:solidFill>
                <a:schemeClr val="accent4"/>
              </a:solidFill>
              <a:latin typeface="Aptos"/>
              <a:cs typeface="Arial" panose="020B0604020202020204" pitchFamily="34"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400" kern="100" dirty="0">
                <a:effectLst/>
                <a:latin typeface="Aptos"/>
                <a:ea typeface="Aptos"/>
                <a:cs typeface="Arial" panose="020B0604020202020204" pitchFamily="34" charset="0"/>
              </a:rPr>
              <a:t>إخطار أطراف الدعوى بقرار الإحالة والمحكمة الجديدة</a:t>
            </a:r>
            <a:r>
              <a:rPr lang="en-US" sz="1400" kern="100" dirty="0">
                <a:effectLst/>
                <a:latin typeface="Aptos"/>
                <a:ea typeface="Aptos"/>
                <a:cs typeface="Times New Roman" panose="02020603050405020304" pitchFamily="18" charset="0"/>
              </a:rPr>
              <a:t>.</a:t>
            </a:r>
            <a:endParaRPr lang="en-GB" sz="1400" kern="100" dirty="0">
              <a:effectLst/>
              <a:latin typeface="Aptos"/>
              <a:ea typeface="Aptos"/>
              <a:cs typeface="Times New Roman" panose="02020603050405020304" pitchFamily="18" charset="0"/>
            </a:endParaRPr>
          </a:p>
          <a:p>
            <a:pPr marL="342900" indent="-342900" algn="r" rtl="1">
              <a:lnSpc>
                <a:spcPct val="115000"/>
              </a:lnSpc>
              <a:spcAft>
                <a:spcPts val="800"/>
              </a:spcAft>
              <a:buFont typeface="+mj-lt"/>
              <a:buAutoNum type="arabicPeriod"/>
              <a:tabLst>
                <a:tab pos="457200" algn="l"/>
              </a:tabLst>
            </a:pPr>
            <a:r>
              <a:rPr lang="ar-SA" sz="1600" kern="100" dirty="0">
                <a:solidFill>
                  <a:schemeClr val="accent4"/>
                </a:solidFill>
                <a:latin typeface="Aptos"/>
                <a:cs typeface="Arial" panose="020B0604020202020204" pitchFamily="34" charset="0"/>
              </a:rPr>
              <a:t>نقل ملف الدعوى</a:t>
            </a:r>
            <a:r>
              <a:rPr lang="en-US" sz="1600" kern="100" dirty="0">
                <a:solidFill>
                  <a:schemeClr val="accent4"/>
                </a:solidFill>
                <a:latin typeface="Aptos"/>
                <a:cs typeface="Arial" panose="020B0604020202020204" pitchFamily="34" charset="0"/>
              </a:rPr>
              <a:t>:</a:t>
            </a:r>
            <a:endParaRPr lang="en-GB" sz="1600" kern="100" dirty="0">
              <a:solidFill>
                <a:schemeClr val="accent4"/>
              </a:solidFill>
              <a:latin typeface="Aptos"/>
              <a:cs typeface="Arial" panose="020B0604020202020204" pitchFamily="34" charset="0"/>
            </a:endParaRPr>
          </a:p>
          <a:p>
            <a:pPr marL="742950" marR="0" lvl="1" indent="-285750" algn="r" rtl="1">
              <a:lnSpc>
                <a:spcPct val="115000"/>
              </a:lnSpc>
              <a:spcBef>
                <a:spcPts val="0"/>
              </a:spcBef>
              <a:spcAft>
                <a:spcPts val="800"/>
              </a:spcAft>
              <a:buSzPts val="1000"/>
              <a:buFont typeface="Courier New" panose="02070309020205020404" pitchFamily="49" charset="0"/>
              <a:buChar char="o"/>
              <a:tabLst>
                <a:tab pos="914400" algn="l"/>
              </a:tabLst>
            </a:pPr>
            <a:r>
              <a:rPr lang="ar-SA" sz="1400" kern="100" dirty="0">
                <a:effectLst/>
                <a:latin typeface="Aptos"/>
                <a:ea typeface="Aptos"/>
                <a:cs typeface="Arial" panose="020B0604020202020204" pitchFamily="34" charset="0"/>
              </a:rPr>
              <a:t>إرسال ملف الدعوى كاملاً إلى المحكمة المحال إليها</a:t>
            </a:r>
            <a:r>
              <a:rPr lang="en-US" sz="1400" kern="100" dirty="0">
                <a:effectLst/>
                <a:latin typeface="Aptos"/>
                <a:ea typeface="Aptos"/>
                <a:cs typeface="Times New Roman" panose="02020603050405020304" pitchFamily="18" charset="0"/>
              </a:rPr>
              <a:t>.</a:t>
            </a:r>
            <a:endParaRPr lang="en-GB" sz="1400" kern="100" dirty="0">
              <a:effectLst/>
              <a:latin typeface="Aptos"/>
              <a:ea typeface="Aptos"/>
              <a:cs typeface="Times New Roman" panose="02020603050405020304" pitchFamily="18" charset="0"/>
            </a:endParaRPr>
          </a:p>
        </p:txBody>
      </p:sp>
      <p:sp>
        <p:nvSpPr>
          <p:cNvPr id="2" name="TextBox 1">
            <a:extLst>
              <a:ext uri="{FF2B5EF4-FFF2-40B4-BE49-F238E27FC236}">
                <a16:creationId xmlns:a16="http://schemas.microsoft.com/office/drawing/2014/main" id="{7F54A1CA-DDDB-4BF7-BE2E-9E2BD759B0DE}"/>
              </a:ext>
            </a:extLst>
          </p:cNvPr>
          <p:cNvSpPr txBox="1"/>
          <p:nvPr/>
        </p:nvSpPr>
        <p:spPr>
          <a:xfrm>
            <a:off x="2402745" y="2677012"/>
            <a:ext cx="2957177" cy="958917"/>
          </a:xfrm>
          <a:prstGeom prst="rect">
            <a:avLst/>
          </a:prstGeom>
          <a:noFill/>
        </p:spPr>
        <p:txBody>
          <a:bodyPr wrap="square" rtlCol="0">
            <a:spAutoFit/>
          </a:bodyPr>
          <a:lstStyle/>
          <a:p>
            <a:pPr marL="0" marR="0" algn="r" rtl="1">
              <a:lnSpc>
                <a:spcPct val="115000"/>
              </a:lnSpc>
              <a:spcBef>
                <a:spcPts val="0"/>
              </a:spcBef>
              <a:spcAft>
                <a:spcPts val="800"/>
              </a:spcAft>
            </a:pPr>
            <a:r>
              <a:rPr lang="ar-SA" sz="1800" b="1" kern="100" dirty="0">
                <a:solidFill>
                  <a:schemeClr val="accent3">
                    <a:lumMod val="75000"/>
                  </a:schemeClr>
                </a:solidFill>
                <a:effectLst/>
                <a:latin typeface="Aptos"/>
                <a:ea typeface="Aptos"/>
                <a:cs typeface="Arial" panose="020B0604020202020204" pitchFamily="34" charset="0"/>
              </a:rPr>
              <a:t>نصيحة عملية</a:t>
            </a:r>
            <a:r>
              <a:rPr lang="en-US" sz="1800" b="1" kern="100" dirty="0">
                <a:solidFill>
                  <a:schemeClr val="accent3">
                    <a:lumMod val="75000"/>
                  </a:schemeClr>
                </a:solidFill>
                <a:effectLst/>
                <a:latin typeface="Aptos"/>
                <a:ea typeface="Aptos"/>
                <a:cs typeface="Arial" panose="020B0604020202020204" pitchFamily="34" charset="0"/>
              </a:rPr>
              <a:t>:</a:t>
            </a:r>
            <a:br>
              <a:rPr lang="en-US" sz="1800" b="1" kern="100" dirty="0">
                <a:effectLst/>
                <a:latin typeface="Aptos"/>
                <a:ea typeface="Aptos"/>
                <a:cs typeface="Arial" panose="020B0604020202020204" pitchFamily="34" charset="0"/>
              </a:rPr>
            </a:br>
            <a:r>
              <a:rPr lang="ar-SA" sz="1600" b="1" kern="100" dirty="0">
                <a:solidFill>
                  <a:schemeClr val="bg1"/>
                </a:solidFill>
                <a:effectLst/>
                <a:latin typeface="Aptos"/>
                <a:ea typeface="Aptos"/>
                <a:cs typeface="Arial" panose="020B0604020202020204" pitchFamily="34" charset="0"/>
              </a:rPr>
              <a:t>تأكد من إعداد جميع المستندات الداعمة لطلب الإحالة وتقديمها في الوقت المناسب</a:t>
            </a:r>
            <a:r>
              <a:rPr lang="en-US" sz="1600" b="1" kern="100" dirty="0">
                <a:solidFill>
                  <a:schemeClr val="bg1"/>
                </a:solidFill>
                <a:effectLst/>
                <a:latin typeface="Aptos"/>
                <a:ea typeface="Aptos"/>
                <a:cs typeface="Arial" panose="020B0604020202020204" pitchFamily="34" charset="0"/>
              </a:rPr>
              <a:t>.</a:t>
            </a:r>
            <a:endParaRPr lang="en-GB" sz="1800" kern="100" dirty="0">
              <a:solidFill>
                <a:schemeClr val="bg1"/>
              </a:solidFill>
              <a:effectLst/>
              <a:latin typeface="Aptos"/>
              <a:ea typeface="Aptos"/>
              <a:cs typeface="Arial" panose="020B0604020202020204" pitchFamily="34" charset="0"/>
            </a:endParaRPr>
          </a:p>
        </p:txBody>
      </p:sp>
    </p:spTree>
    <p:extLst>
      <p:ext uri="{BB962C8B-B14F-4D97-AF65-F5344CB8AC3E}">
        <p14:creationId xmlns:p14="http://schemas.microsoft.com/office/powerpoint/2010/main" val="116864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12400" y="863600"/>
            <a:ext cx="1879600" cy="48006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19048" y="521391"/>
            <a:ext cx="2553904" cy="523220"/>
          </a:xfrm>
          <a:prstGeom prst="rect">
            <a:avLst/>
          </a:prstGeom>
          <a:noFill/>
        </p:spPr>
        <p:txBody>
          <a:bodyPr wrap="none" rtlCol="0">
            <a:spAutoFit/>
          </a:bodyPr>
          <a:lstStyle/>
          <a:p>
            <a:r>
              <a:rPr lang="ar-SA" sz="2800" b="1" dirty="0">
                <a:solidFill>
                  <a:srgbClr val="94A088"/>
                </a:solidFill>
                <a:effectLst/>
                <a:latin typeface="Aptos"/>
                <a:ea typeface="Aptos"/>
                <a:cs typeface="Arial" panose="020B0604020202020204" pitchFamily="34" charset="0"/>
              </a:rPr>
              <a:t>آثار الإحالة القضائية</a:t>
            </a:r>
            <a:endParaRPr lang="en-US" sz="8000" b="1" dirty="0">
              <a:solidFill>
                <a:srgbClr val="94A088"/>
              </a:solidFill>
              <a:latin typeface="+mj-lt"/>
            </a:endParaRPr>
          </a:p>
        </p:txBody>
      </p:sp>
      <p:sp>
        <p:nvSpPr>
          <p:cNvPr id="5" name="TextBox 4"/>
          <p:cNvSpPr txBox="1"/>
          <p:nvPr/>
        </p:nvSpPr>
        <p:spPr>
          <a:xfrm>
            <a:off x="3017065" y="1304290"/>
            <a:ext cx="6950941" cy="1972335"/>
          </a:xfrm>
          <a:prstGeom prst="rect">
            <a:avLst/>
          </a:prstGeom>
          <a:noFill/>
        </p:spPr>
        <p:txBody>
          <a:bodyPr wrap="none" rtlCol="0">
            <a:spAutoFit/>
          </a:bodyPr>
          <a:lstStyle/>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solidFill>
                  <a:schemeClr val="accent4">
                    <a:lumMod val="75000"/>
                  </a:schemeClr>
                </a:solidFill>
                <a:effectLst/>
                <a:latin typeface="Aptos"/>
                <a:ea typeface="Aptos"/>
                <a:cs typeface="Arial" panose="020B0604020202020204" pitchFamily="34" charset="0"/>
              </a:rPr>
              <a:t>انقطاع آثار المطالبة القضائية</a:t>
            </a:r>
            <a:r>
              <a:rPr lang="en-US" sz="1800" kern="100" dirty="0">
                <a:solidFill>
                  <a:schemeClr val="accent4">
                    <a:lumMod val="75000"/>
                  </a:schemeClr>
                </a:solidFill>
                <a:effectLst/>
                <a:latin typeface="Aptos"/>
                <a:ea typeface="Aptos"/>
                <a:cs typeface="Arial" panose="020B0604020202020204" pitchFamily="34" charset="0"/>
              </a:rPr>
              <a:t> : </a:t>
            </a:r>
            <a:r>
              <a:rPr lang="ar-SA" sz="1800" kern="100" dirty="0">
                <a:effectLst/>
                <a:latin typeface="Aptos"/>
                <a:ea typeface="Aptos"/>
                <a:cs typeface="Arial" panose="020B0604020202020204" pitchFamily="34" charset="0"/>
              </a:rPr>
              <a:t>تنقطع الآثار بصدور قرار الإحالة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kern="100" dirty="0">
                <a:solidFill>
                  <a:schemeClr val="accent4">
                    <a:lumMod val="75000"/>
                  </a:schemeClr>
                </a:solidFill>
                <a:latin typeface="Aptos"/>
                <a:cs typeface="Arial" panose="020B0604020202020204" pitchFamily="34" charset="0"/>
              </a:rPr>
              <a:t>صحة الإجراءات السابقة</a:t>
            </a:r>
            <a:r>
              <a:rPr lang="en-US" kern="100" dirty="0">
                <a:solidFill>
                  <a:schemeClr val="accent4">
                    <a:lumMod val="75000"/>
                  </a:schemeClr>
                </a:solidFill>
                <a:latin typeface="Aptos"/>
                <a:cs typeface="Arial" panose="020B0604020202020204" pitchFamily="34" charset="0"/>
              </a:rPr>
              <a:t> : </a:t>
            </a:r>
            <a:r>
              <a:rPr lang="ar-SA" sz="1800" kern="100" dirty="0">
                <a:effectLst/>
                <a:latin typeface="Aptos"/>
                <a:ea typeface="Aptos"/>
                <a:cs typeface="Arial" panose="020B0604020202020204" pitchFamily="34" charset="0"/>
              </a:rPr>
              <a:t>تعتبر الإجراءات السابقة على الإحالة صحيحة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kern="100" dirty="0">
                <a:solidFill>
                  <a:schemeClr val="accent4">
                    <a:lumMod val="75000"/>
                  </a:schemeClr>
                </a:solidFill>
                <a:effectLst/>
                <a:latin typeface="Aptos"/>
                <a:ea typeface="Aptos"/>
                <a:cs typeface="Arial" panose="020B0604020202020204" pitchFamily="34" charset="0"/>
              </a:rPr>
              <a:t>استمرارية الدعوى</a:t>
            </a:r>
            <a:r>
              <a:rPr lang="en-US" kern="100" dirty="0">
                <a:solidFill>
                  <a:schemeClr val="accent4">
                    <a:lumMod val="75000"/>
                  </a:schemeClr>
                </a:solidFill>
                <a:effectLst/>
                <a:latin typeface="Aptos"/>
                <a:ea typeface="Aptos"/>
                <a:cs typeface="Arial" panose="020B0604020202020204" pitchFamily="34" charset="0"/>
              </a:rPr>
              <a:t> :</a:t>
            </a:r>
            <a:r>
              <a:rPr lang="en-US" kern="100" dirty="0">
                <a:effectLst/>
                <a:latin typeface="Aptos"/>
                <a:ea typeface="Aptos"/>
                <a:cs typeface="Arial" panose="020B0604020202020204" pitchFamily="34" charset="0"/>
              </a:rPr>
              <a:t> </a:t>
            </a:r>
            <a:r>
              <a:rPr lang="ar-SA" kern="100" dirty="0">
                <a:effectLst/>
                <a:latin typeface="Aptos"/>
                <a:ea typeface="Aptos"/>
                <a:cs typeface="Arial" panose="020B0604020202020204" pitchFamily="34" charset="0"/>
              </a:rPr>
              <a:t>تستمر الدعوى من النقطة التي وصلت إليها قبل الإحالة</a:t>
            </a:r>
            <a:r>
              <a:rPr lang="en-US" kern="100" dirty="0">
                <a:effectLst/>
                <a:latin typeface="Aptos"/>
                <a:ea typeface="Aptos"/>
                <a:cs typeface="Arial" panose="020B0604020202020204" pitchFamily="34" charset="0"/>
              </a:rPr>
              <a:t>.</a:t>
            </a:r>
            <a:endParaRPr lang="en-GB"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solidFill>
                  <a:schemeClr val="accent4">
                    <a:lumMod val="75000"/>
                  </a:schemeClr>
                </a:solidFill>
                <a:effectLst/>
                <a:latin typeface="Aptos"/>
                <a:ea typeface="Aptos"/>
                <a:cs typeface="Arial" panose="020B0604020202020204" pitchFamily="34" charset="0"/>
              </a:rPr>
              <a:t>التزام المحكمة المحال إليها</a:t>
            </a:r>
            <a:r>
              <a:rPr lang="en-US" sz="1800" kern="100" dirty="0">
                <a:solidFill>
                  <a:schemeClr val="accent4">
                    <a:lumMod val="75000"/>
                  </a:schemeClr>
                </a:solidFill>
                <a:effectLst/>
                <a:latin typeface="Aptos"/>
                <a:ea typeface="Aptos"/>
                <a:cs typeface="Arial" panose="020B0604020202020204" pitchFamily="34" charset="0"/>
              </a:rPr>
              <a:t> : </a:t>
            </a:r>
            <a:r>
              <a:rPr lang="ar-SA" sz="1800" kern="100" dirty="0">
                <a:effectLst/>
                <a:latin typeface="Aptos"/>
                <a:ea typeface="Aptos"/>
                <a:cs typeface="Arial" panose="020B0604020202020204" pitchFamily="34" charset="0"/>
              </a:rPr>
              <a:t>تلتزم المحكمة بنظر الدعوى ما لم تكن غير مختصة نوعيًا</a:t>
            </a:r>
            <a:r>
              <a:rPr lang="en-US" sz="1800" kern="100" dirty="0">
                <a:effectLst/>
                <a:latin typeface="Aptos"/>
                <a:ea typeface="Aptos"/>
                <a:cs typeface="Arial" panose="020B0604020202020204" pitchFamily="34" charset="0"/>
              </a:rPr>
              <a:t>.</a:t>
            </a:r>
            <a:br>
              <a:rPr lang="en-US" sz="1800" kern="100" dirty="0">
                <a:effectLst/>
                <a:latin typeface="Aptos"/>
                <a:ea typeface="Aptos"/>
                <a:cs typeface="Arial" panose="020B0604020202020204" pitchFamily="34" charset="0"/>
              </a:rPr>
            </a:br>
            <a:r>
              <a:rPr lang="ar-SA" sz="1800" kern="100" dirty="0">
                <a:effectLst/>
                <a:latin typeface="Aptos"/>
                <a:ea typeface="Aptos"/>
                <a:cs typeface="Arial" panose="020B0604020202020204" pitchFamily="34" charset="0"/>
              </a:rPr>
              <a:t>المادة النظامية</a:t>
            </a:r>
            <a:r>
              <a:rPr lang="en-US" sz="1800" kern="100" dirty="0">
                <a:effectLst/>
                <a:latin typeface="Aptos"/>
                <a:ea typeface="Aptos"/>
                <a:cs typeface="Arial" panose="020B0604020202020204" pitchFamily="34" charset="0"/>
              </a:rPr>
              <a:t>: </a:t>
            </a:r>
            <a:r>
              <a:rPr lang="ar-SA" sz="1800" kern="100" dirty="0">
                <a:effectLst/>
                <a:latin typeface="Aptos"/>
                <a:ea typeface="Aptos"/>
                <a:cs typeface="Arial" panose="020B0604020202020204" pitchFamily="34" charset="0"/>
              </a:rPr>
              <a:t>المادة 80 من نظام المرافعات الشرعية</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p:txBody>
      </p:sp>
      <p:sp>
        <p:nvSpPr>
          <p:cNvPr id="12" name="Rectangle 11"/>
          <p:cNvSpPr/>
          <p:nvPr/>
        </p:nvSpPr>
        <p:spPr>
          <a:xfrm>
            <a:off x="4072647" y="3994405"/>
            <a:ext cx="5525311" cy="1754326"/>
          </a:xfrm>
          <a:prstGeom prst="rect">
            <a:avLst/>
          </a:prstGeom>
        </p:spPr>
        <p:txBody>
          <a:bodyPr wrap="square">
            <a:spAutoFit/>
          </a:bodyPr>
          <a:lstStyle/>
          <a:p>
            <a:pPr algn="r" rtl="1"/>
            <a:r>
              <a:rPr lang="ar-SA" sz="2000" b="1" dirty="0">
                <a:solidFill>
                  <a:srgbClr val="94A088"/>
                </a:solidFill>
                <a:latin typeface="Aptos"/>
                <a:ea typeface="Aptos"/>
                <a:cs typeface="Arial" panose="020B0604020202020204" pitchFamily="34" charset="0"/>
              </a:rPr>
              <a:t>سؤال تفاعلي</a:t>
            </a:r>
            <a:r>
              <a:rPr lang="en-US" sz="2000" b="1" dirty="0">
                <a:solidFill>
                  <a:srgbClr val="94A088"/>
                </a:solidFill>
                <a:latin typeface="Aptos"/>
                <a:ea typeface="Aptos"/>
                <a:cs typeface="Arial" panose="020B0604020202020204" pitchFamily="34" charset="0"/>
              </a:rPr>
              <a:t>:</a:t>
            </a:r>
            <a:br>
              <a:rPr lang="en-US" dirty="0"/>
            </a:br>
            <a:r>
              <a:rPr lang="ar-SA" sz="1600" b="1" dirty="0">
                <a:solidFill>
                  <a:schemeClr val="accent4">
                    <a:lumMod val="75000"/>
                  </a:schemeClr>
                </a:solidFill>
              </a:rPr>
              <a:t>ما هو تأثير الإحالة القضائية على الإجراءات التي تم اتخاذها قبل الإحالة؟</a:t>
            </a:r>
            <a:endParaRPr lang="en-GB" sz="1600" b="1" dirty="0">
              <a:solidFill>
                <a:schemeClr val="accent4">
                  <a:lumMod val="75000"/>
                </a:schemeClr>
              </a:solidFill>
            </a:endParaRPr>
          </a:p>
          <a:p>
            <a:pPr lvl="0" algn="r" rtl="1"/>
            <a:r>
              <a:rPr lang="ar-SA" dirty="0"/>
              <a:t>أ) إلغاء الإجراءات السابقة</a:t>
            </a:r>
            <a:endParaRPr lang="en-GB" dirty="0"/>
          </a:p>
          <a:p>
            <a:pPr lvl="0" algn="r" rtl="1"/>
            <a:r>
              <a:rPr lang="ar-SA" dirty="0"/>
              <a:t>ب) صحة الإجراءات السابقة</a:t>
            </a:r>
            <a:endParaRPr lang="en-GB" dirty="0"/>
          </a:p>
          <a:p>
            <a:pPr lvl="0" algn="r" rtl="1"/>
            <a:r>
              <a:rPr lang="ar-SA" dirty="0"/>
              <a:t>ج) إعادة النظر في الإجراءات السابقة</a:t>
            </a:r>
            <a:br>
              <a:rPr lang="en-US" dirty="0"/>
            </a:br>
            <a:r>
              <a:rPr lang="ar-SA" dirty="0">
                <a:solidFill>
                  <a:srgbClr val="94A088"/>
                </a:solidFill>
              </a:rPr>
              <a:t>إجابة صحيحة</a:t>
            </a:r>
            <a:r>
              <a:rPr lang="en-US" dirty="0">
                <a:solidFill>
                  <a:srgbClr val="94A088"/>
                </a:solidFill>
              </a:rPr>
              <a:t>: </a:t>
            </a:r>
            <a:r>
              <a:rPr lang="ar-SA" dirty="0">
                <a:solidFill>
                  <a:srgbClr val="94A088"/>
                </a:solidFill>
              </a:rPr>
              <a:t>ب) صحة الإجراءات السابقة</a:t>
            </a:r>
            <a:endParaRPr lang="en-GB" dirty="0">
              <a:solidFill>
                <a:srgbClr val="94A088"/>
              </a:solidFill>
            </a:endParaRPr>
          </a:p>
        </p:txBody>
      </p:sp>
      <p:grpSp>
        <p:nvGrpSpPr>
          <p:cNvPr id="19" name="Group 18"/>
          <p:cNvGrpSpPr/>
          <p:nvPr/>
        </p:nvGrpSpPr>
        <p:grpSpPr>
          <a:xfrm rot="5400000" flipH="1">
            <a:off x="8126451" y="983188"/>
            <a:ext cx="1193800" cy="4038600"/>
            <a:chOff x="2641600" y="393700"/>
            <a:chExt cx="1193800" cy="4038600"/>
          </a:xfrm>
        </p:grpSpPr>
        <p:cxnSp>
          <p:nvCxnSpPr>
            <p:cNvPr id="20" name="Straight Connector 19"/>
            <p:cNvCxnSpPr/>
            <p:nvPr/>
          </p:nvCxnSpPr>
          <p:spPr>
            <a:xfrm flipH="1">
              <a:off x="2641600" y="393700"/>
              <a:ext cx="1193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641600" y="393700"/>
              <a:ext cx="0" cy="403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315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58800"/>
            <a:ext cx="3238500" cy="53594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1571" y="4263657"/>
            <a:ext cx="2360067" cy="954107"/>
          </a:xfrm>
          <a:prstGeom prst="rect">
            <a:avLst/>
          </a:prstGeom>
          <a:noFill/>
        </p:spPr>
        <p:txBody>
          <a:bodyPr wrap="square" rtlCol="0">
            <a:spAutoFit/>
          </a:bodyPr>
          <a:lstStyle/>
          <a:p>
            <a:pPr algn="r"/>
            <a:r>
              <a:rPr lang="ar-SA" sz="2800" b="1" dirty="0">
                <a:solidFill>
                  <a:schemeClr val="bg1"/>
                </a:solidFill>
              </a:rPr>
              <a:t>حالات عملية وتطبيقات قضائية</a:t>
            </a:r>
            <a:endParaRPr lang="en-US" sz="7200" b="1" dirty="0">
              <a:solidFill>
                <a:schemeClr val="bg1"/>
              </a:solidFill>
              <a:latin typeface="+mj-lt"/>
            </a:endParaRPr>
          </a:p>
        </p:txBody>
      </p:sp>
      <p:sp>
        <p:nvSpPr>
          <p:cNvPr id="8" name="Rectangle 7"/>
          <p:cNvSpPr/>
          <p:nvPr/>
        </p:nvSpPr>
        <p:spPr>
          <a:xfrm>
            <a:off x="5041056" y="1191786"/>
            <a:ext cx="6438900" cy="4093428"/>
          </a:xfrm>
          <a:prstGeom prst="rect">
            <a:avLst/>
          </a:prstGeom>
        </p:spPr>
        <p:txBody>
          <a:bodyPr wrap="square">
            <a:spAutoFit/>
          </a:bodyPr>
          <a:lstStyle/>
          <a:p>
            <a:pPr algn="r" rtl="1"/>
            <a:r>
              <a:rPr lang="ar-SA" sz="2000" b="1" dirty="0">
                <a:solidFill>
                  <a:srgbClr val="94A088"/>
                </a:solidFill>
              </a:rPr>
              <a:t>قضية رقم 3579 لعام 1441هـ (المحكمة العليا)</a:t>
            </a:r>
            <a:r>
              <a:rPr lang="en-US" sz="2000" b="1" dirty="0">
                <a:solidFill>
                  <a:srgbClr val="94A088"/>
                </a:solidFill>
              </a:rPr>
              <a:t>:</a:t>
            </a:r>
            <a:br>
              <a:rPr lang="en-US" sz="2000" dirty="0"/>
            </a:br>
            <a:r>
              <a:rPr lang="ar-SA" sz="2000" dirty="0"/>
              <a:t>تنازع اختصاص بين محكمة الأحوال الشخصية والمحكمة العامة</a:t>
            </a:r>
            <a:r>
              <a:rPr lang="en-US" sz="2000" dirty="0"/>
              <a:t>.</a:t>
            </a:r>
            <a:br>
              <a:rPr lang="en-US" sz="2000" dirty="0"/>
            </a:br>
            <a:endParaRPr lang="en-US" sz="2000" dirty="0"/>
          </a:p>
          <a:p>
            <a:pPr algn="r" rtl="1"/>
            <a:r>
              <a:rPr lang="ar-SA" sz="2000" dirty="0">
                <a:solidFill>
                  <a:schemeClr val="accent4">
                    <a:lumMod val="75000"/>
                  </a:schemeClr>
                </a:solidFill>
              </a:rPr>
              <a:t>موضوع الدعوى</a:t>
            </a:r>
            <a:r>
              <a:rPr lang="en-US" sz="2000" dirty="0">
                <a:solidFill>
                  <a:schemeClr val="accent4">
                    <a:lumMod val="75000"/>
                  </a:schemeClr>
                </a:solidFill>
              </a:rPr>
              <a:t> :</a:t>
            </a:r>
          </a:p>
          <a:p>
            <a:pPr algn="r" rtl="1"/>
            <a:r>
              <a:rPr lang="en-US" sz="2000" dirty="0"/>
              <a:t> </a:t>
            </a:r>
            <a:r>
              <a:rPr lang="ar-SA" sz="2000" dirty="0"/>
              <a:t>إثبات وصية</a:t>
            </a:r>
            <a:r>
              <a:rPr lang="en-US" sz="2000" dirty="0"/>
              <a:t>.</a:t>
            </a:r>
            <a:br>
              <a:rPr lang="en-US" sz="2000" dirty="0"/>
            </a:br>
            <a:r>
              <a:rPr lang="ar-SA" sz="2000" dirty="0">
                <a:solidFill>
                  <a:schemeClr val="accent4">
                    <a:lumMod val="75000"/>
                  </a:schemeClr>
                </a:solidFill>
              </a:rPr>
              <a:t>قرار المحكمة العليا</a:t>
            </a:r>
            <a:r>
              <a:rPr lang="en-US" sz="2000" dirty="0">
                <a:solidFill>
                  <a:schemeClr val="accent4">
                    <a:lumMod val="75000"/>
                  </a:schemeClr>
                </a:solidFill>
              </a:rPr>
              <a:t>: </a:t>
            </a:r>
          </a:p>
          <a:p>
            <a:pPr algn="r" rtl="1"/>
            <a:r>
              <a:rPr lang="ar-SA" sz="2000" dirty="0"/>
              <a:t>اختصاص محكمة الأحوال الشخصية</a:t>
            </a:r>
            <a:r>
              <a:rPr lang="en-US" sz="2000" dirty="0"/>
              <a:t>.</a:t>
            </a:r>
          </a:p>
          <a:p>
            <a:pPr algn="r" rtl="1"/>
            <a:endParaRPr lang="en-GB" sz="2000" dirty="0"/>
          </a:p>
          <a:p>
            <a:pPr algn="r" rtl="1"/>
            <a:r>
              <a:rPr lang="ar-SA" sz="2000" dirty="0">
                <a:solidFill>
                  <a:schemeClr val="accent4">
                    <a:lumMod val="75000"/>
                  </a:schemeClr>
                </a:solidFill>
              </a:rPr>
              <a:t>تحليل القرار</a:t>
            </a:r>
            <a:r>
              <a:rPr lang="en-US" sz="2000" dirty="0">
                <a:solidFill>
                  <a:schemeClr val="accent4">
                    <a:lumMod val="75000"/>
                  </a:schemeClr>
                </a:solidFill>
              </a:rPr>
              <a:t>:</a:t>
            </a:r>
            <a:br>
              <a:rPr lang="en-US" sz="2000" dirty="0"/>
            </a:br>
            <a:r>
              <a:rPr lang="ar-SA" sz="2000" dirty="0"/>
              <a:t>استند القرار إلى المادة 33 من نظام المرافعات الشرعية</a:t>
            </a:r>
            <a:r>
              <a:rPr lang="en-US" sz="2000" dirty="0"/>
              <a:t>.</a:t>
            </a:r>
          </a:p>
          <a:p>
            <a:pPr algn="r" rtl="1"/>
            <a:br>
              <a:rPr lang="en-US" sz="2000" dirty="0"/>
            </a:br>
            <a:r>
              <a:rPr lang="ar-SA" sz="2000" dirty="0">
                <a:solidFill>
                  <a:schemeClr val="accent4">
                    <a:lumMod val="75000"/>
                  </a:schemeClr>
                </a:solidFill>
              </a:rPr>
              <a:t>الدرس المستفاد</a:t>
            </a:r>
            <a:r>
              <a:rPr lang="en-US" sz="2000" dirty="0">
                <a:solidFill>
                  <a:schemeClr val="accent4">
                    <a:lumMod val="75000"/>
                  </a:schemeClr>
                </a:solidFill>
              </a:rPr>
              <a:t> : </a:t>
            </a:r>
          </a:p>
          <a:p>
            <a:pPr algn="r" rtl="1"/>
            <a:r>
              <a:rPr lang="ar-SA" sz="2000" dirty="0"/>
              <a:t>أهمية تحديد طبيعة النزاع بدقة لتحديد المحكمة المختصة</a:t>
            </a:r>
            <a:r>
              <a:rPr lang="en-US" sz="2000" dirty="0"/>
              <a:t>.</a:t>
            </a:r>
            <a:endParaRPr lang="en-GB" sz="2000" dirty="0"/>
          </a:p>
        </p:txBody>
      </p:sp>
      <p:sp>
        <p:nvSpPr>
          <p:cNvPr id="9" name="Plus 8"/>
          <p:cNvSpPr/>
          <p:nvPr/>
        </p:nvSpPr>
        <p:spPr>
          <a:xfrm>
            <a:off x="3860800" y="4140200"/>
            <a:ext cx="698500" cy="698500"/>
          </a:xfrm>
          <a:prstGeom prst="mathPlus">
            <a:avLst>
              <a:gd name="adj1" fmla="val 7273"/>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6795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5800" y="0"/>
            <a:ext cx="7696200" cy="45593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2641600" y="393700"/>
            <a:ext cx="1193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641600" y="393700"/>
            <a:ext cx="0" cy="403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39455" y="500814"/>
            <a:ext cx="5375189" cy="461665"/>
          </a:xfrm>
          <a:prstGeom prst="rect">
            <a:avLst/>
          </a:prstGeom>
          <a:noFill/>
        </p:spPr>
        <p:txBody>
          <a:bodyPr wrap="none" rtlCol="0">
            <a:spAutoFit/>
          </a:bodyPr>
          <a:lstStyle/>
          <a:p>
            <a:pPr rtl="1"/>
            <a:r>
              <a:rPr lang="ar-SA" sz="2400" b="1" dirty="0">
                <a:solidFill>
                  <a:schemeClr val="accent4">
                    <a:lumMod val="75000"/>
                  </a:schemeClr>
                </a:solidFill>
              </a:rPr>
              <a:t>تمرين عملي: </a:t>
            </a:r>
            <a:r>
              <a:rPr lang="ar-SA" sz="2400" b="1" dirty="0">
                <a:solidFill>
                  <a:schemeClr val="bg1"/>
                </a:solidFill>
              </a:rPr>
              <a:t>صياغة طلب فصل في تنازع اختصاص</a:t>
            </a:r>
            <a:endParaRPr lang="en-US" sz="9600" b="1" dirty="0">
              <a:solidFill>
                <a:schemeClr val="bg1"/>
              </a:solidFill>
              <a:latin typeface="+mj-lt"/>
            </a:endParaRPr>
          </a:p>
        </p:txBody>
      </p:sp>
      <p:sp>
        <p:nvSpPr>
          <p:cNvPr id="10" name="Rectangle 9"/>
          <p:cNvSpPr/>
          <p:nvPr/>
        </p:nvSpPr>
        <p:spPr>
          <a:xfrm>
            <a:off x="5393280" y="1140536"/>
            <a:ext cx="5979933" cy="2616101"/>
          </a:xfrm>
          <a:prstGeom prst="rect">
            <a:avLst/>
          </a:prstGeom>
        </p:spPr>
        <p:txBody>
          <a:bodyPr wrap="square">
            <a:spAutoFit/>
          </a:bodyPr>
          <a:lstStyle/>
          <a:p>
            <a:pPr algn="r" rtl="1"/>
            <a:r>
              <a:rPr lang="ar-SA" sz="2000" b="1" dirty="0">
                <a:solidFill>
                  <a:schemeClr val="bg1"/>
                </a:solidFill>
              </a:rPr>
              <a:t>سيناريو</a:t>
            </a:r>
            <a:r>
              <a:rPr lang="en-US" sz="2000" b="1" dirty="0">
                <a:solidFill>
                  <a:schemeClr val="bg1"/>
                </a:solidFill>
              </a:rPr>
              <a:t>:</a:t>
            </a:r>
            <a:br>
              <a:rPr lang="en-US" dirty="0"/>
            </a:br>
            <a:r>
              <a:rPr lang="ar-SA" dirty="0"/>
              <a:t>تنازع إيجابي بين المحكمة التجارية والمحكمة العامة حول اختصاص النظر في نزاع متعلق بعقد مقاولة بين شركة تجارية وفرد</a:t>
            </a:r>
            <a:r>
              <a:rPr lang="en-US" dirty="0"/>
              <a:t>.</a:t>
            </a:r>
          </a:p>
          <a:p>
            <a:pPr algn="r" rtl="1"/>
            <a:br>
              <a:rPr lang="en-US" dirty="0"/>
            </a:br>
            <a:r>
              <a:rPr lang="ar-SA" b="1" dirty="0">
                <a:solidFill>
                  <a:schemeClr val="bg1"/>
                </a:solidFill>
              </a:rPr>
              <a:t>المطلوب</a:t>
            </a:r>
            <a:r>
              <a:rPr lang="en-US" b="1" dirty="0">
                <a:solidFill>
                  <a:schemeClr val="bg1"/>
                </a:solidFill>
              </a:rPr>
              <a:t>:</a:t>
            </a:r>
            <a:endParaRPr lang="en-GB" b="1" dirty="0">
              <a:solidFill>
                <a:schemeClr val="bg1"/>
              </a:solidFill>
            </a:endParaRPr>
          </a:p>
          <a:p>
            <a:pPr marL="342900" lvl="0" indent="-342900" algn="r" rtl="1">
              <a:buClr>
                <a:schemeClr val="bg1"/>
              </a:buClr>
              <a:buFont typeface="+mj-lt"/>
              <a:buAutoNum type="arabicPeriod"/>
            </a:pPr>
            <a:r>
              <a:rPr lang="ar-SA" dirty="0"/>
              <a:t>تحديد الأطراف والمحاكم المتنازعة</a:t>
            </a:r>
            <a:r>
              <a:rPr lang="en-US" dirty="0"/>
              <a:t>.</a:t>
            </a:r>
            <a:endParaRPr lang="en-GB" dirty="0"/>
          </a:p>
          <a:p>
            <a:pPr marL="342900" lvl="0" indent="-342900" algn="r" rtl="1">
              <a:buClr>
                <a:schemeClr val="bg1"/>
              </a:buClr>
              <a:buFont typeface="+mj-lt"/>
              <a:buAutoNum type="arabicPeriod"/>
            </a:pPr>
            <a:r>
              <a:rPr lang="ar-SA" dirty="0"/>
              <a:t>صياغة الوقائع بإيجاز</a:t>
            </a:r>
            <a:r>
              <a:rPr lang="en-US" dirty="0"/>
              <a:t>.</a:t>
            </a:r>
            <a:endParaRPr lang="en-GB" dirty="0"/>
          </a:p>
          <a:p>
            <a:pPr marL="342900" lvl="0" indent="-342900" algn="r" rtl="1">
              <a:buClr>
                <a:schemeClr val="bg1"/>
              </a:buClr>
              <a:buFont typeface="+mj-lt"/>
              <a:buAutoNum type="arabicPeriod"/>
            </a:pPr>
            <a:r>
              <a:rPr lang="ar-SA" dirty="0"/>
              <a:t>تحديد الأسانيد القانونية لطلب الفصل في التنازع</a:t>
            </a:r>
            <a:r>
              <a:rPr lang="en-US" dirty="0"/>
              <a:t>.</a:t>
            </a:r>
            <a:endParaRPr lang="en-GB" dirty="0"/>
          </a:p>
          <a:p>
            <a:pPr marL="342900" lvl="0" indent="-342900" algn="r" rtl="1">
              <a:buClr>
                <a:schemeClr val="bg1"/>
              </a:buClr>
              <a:buFont typeface="+mj-lt"/>
              <a:buAutoNum type="arabicPeriod"/>
            </a:pPr>
            <a:r>
              <a:rPr lang="ar-SA" dirty="0"/>
              <a:t>تقديم الطلبات النهائية للمحكمة العليا</a:t>
            </a:r>
            <a:r>
              <a:rPr lang="en-US" dirty="0"/>
              <a:t>.</a:t>
            </a:r>
            <a:endParaRPr lang="en-GB" dirty="0"/>
          </a:p>
        </p:txBody>
      </p:sp>
      <p:grpSp>
        <p:nvGrpSpPr>
          <p:cNvPr id="58" name="Group 4">
            <a:extLst>
              <a:ext uri="{FF2B5EF4-FFF2-40B4-BE49-F238E27FC236}">
                <a16:creationId xmlns:a16="http://schemas.microsoft.com/office/drawing/2014/main" id="{50844F0D-8956-41E6-B8B6-F148C6C7AC56}"/>
              </a:ext>
            </a:extLst>
          </p:cNvPr>
          <p:cNvGrpSpPr>
            <a:grpSpLocks noChangeAspect="1"/>
          </p:cNvGrpSpPr>
          <p:nvPr/>
        </p:nvGrpSpPr>
        <p:grpSpPr bwMode="auto">
          <a:xfrm flipH="1">
            <a:off x="502190" y="2280397"/>
            <a:ext cx="3020791" cy="4303805"/>
            <a:chOff x="3790" y="273"/>
            <a:chExt cx="1747" cy="2489"/>
          </a:xfrm>
          <a:solidFill>
            <a:schemeClr val="bg1">
              <a:lumMod val="85000"/>
            </a:schemeClr>
          </a:solidFill>
        </p:grpSpPr>
        <p:sp>
          <p:nvSpPr>
            <p:cNvPr id="59" name="Freeform 5">
              <a:extLst>
                <a:ext uri="{FF2B5EF4-FFF2-40B4-BE49-F238E27FC236}">
                  <a16:creationId xmlns:a16="http://schemas.microsoft.com/office/drawing/2014/main" id="{5CC8D9DD-8ED0-4DC6-8524-BF91BFB1662C}"/>
                </a:ext>
              </a:extLst>
            </p:cNvPr>
            <p:cNvSpPr>
              <a:spLocks/>
            </p:cNvSpPr>
            <p:nvPr/>
          </p:nvSpPr>
          <p:spPr bwMode="auto">
            <a:xfrm>
              <a:off x="4335" y="1302"/>
              <a:ext cx="457" cy="295"/>
            </a:xfrm>
            <a:custGeom>
              <a:avLst/>
              <a:gdLst/>
              <a:ahLst/>
              <a:cxnLst>
                <a:cxn ang="0">
                  <a:pos x="474" y="335"/>
                </a:cxn>
                <a:cxn ang="0">
                  <a:pos x="525" y="323"/>
                </a:cxn>
                <a:cxn ang="0">
                  <a:pos x="512" y="270"/>
                </a:cxn>
                <a:cxn ang="0">
                  <a:pos x="61" y="10"/>
                </a:cxn>
                <a:cxn ang="0">
                  <a:pos x="11" y="22"/>
                </a:cxn>
                <a:cxn ang="0">
                  <a:pos x="23" y="75"/>
                </a:cxn>
                <a:cxn ang="0">
                  <a:pos x="474" y="335"/>
                </a:cxn>
              </a:cxnLst>
              <a:rect l="0" t="0" r="r" b="b"/>
              <a:pathLst>
                <a:path w="535" h="345">
                  <a:moveTo>
                    <a:pt x="474" y="335"/>
                  </a:moveTo>
                  <a:cubicBezTo>
                    <a:pt x="492" y="345"/>
                    <a:pt x="514" y="341"/>
                    <a:pt x="525" y="323"/>
                  </a:cubicBezTo>
                  <a:cubicBezTo>
                    <a:pt x="535" y="305"/>
                    <a:pt x="530" y="281"/>
                    <a:pt x="512" y="270"/>
                  </a:cubicBezTo>
                  <a:cubicBezTo>
                    <a:pt x="61" y="10"/>
                    <a:pt x="61" y="10"/>
                    <a:pt x="61" y="10"/>
                  </a:cubicBezTo>
                  <a:cubicBezTo>
                    <a:pt x="43" y="0"/>
                    <a:pt x="21" y="5"/>
                    <a:pt x="11" y="22"/>
                  </a:cubicBezTo>
                  <a:cubicBezTo>
                    <a:pt x="0" y="40"/>
                    <a:pt x="5" y="64"/>
                    <a:pt x="23" y="75"/>
                  </a:cubicBezTo>
                  <a:lnTo>
                    <a:pt x="474" y="335"/>
                  </a:lnTo>
                  <a:close/>
                </a:path>
              </a:pathLst>
            </a:custGeom>
            <a:solidFill>
              <a:srgbClr val="94A0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
              <a:extLst>
                <a:ext uri="{FF2B5EF4-FFF2-40B4-BE49-F238E27FC236}">
                  <a16:creationId xmlns:a16="http://schemas.microsoft.com/office/drawing/2014/main" id="{159D6066-B14B-4DA2-9AC0-A11F7AA888F0}"/>
                </a:ext>
              </a:extLst>
            </p:cNvPr>
            <p:cNvSpPr>
              <a:spLocks/>
            </p:cNvSpPr>
            <p:nvPr/>
          </p:nvSpPr>
          <p:spPr bwMode="auto">
            <a:xfrm>
              <a:off x="4287" y="1384"/>
              <a:ext cx="457" cy="295"/>
            </a:xfrm>
            <a:custGeom>
              <a:avLst/>
              <a:gdLst/>
              <a:ahLst/>
              <a:cxnLst>
                <a:cxn ang="0">
                  <a:pos x="24" y="76"/>
                </a:cxn>
                <a:cxn ang="0">
                  <a:pos x="474" y="336"/>
                </a:cxn>
                <a:cxn ang="0">
                  <a:pos x="525" y="323"/>
                </a:cxn>
                <a:cxn ang="0">
                  <a:pos x="512" y="271"/>
                </a:cxn>
                <a:cxn ang="0">
                  <a:pos x="61" y="11"/>
                </a:cxn>
                <a:cxn ang="0">
                  <a:pos x="11" y="23"/>
                </a:cxn>
                <a:cxn ang="0">
                  <a:pos x="24" y="76"/>
                </a:cxn>
              </a:cxnLst>
              <a:rect l="0" t="0" r="r" b="b"/>
              <a:pathLst>
                <a:path w="535" h="346">
                  <a:moveTo>
                    <a:pt x="24" y="76"/>
                  </a:moveTo>
                  <a:cubicBezTo>
                    <a:pt x="474" y="336"/>
                    <a:pt x="474" y="336"/>
                    <a:pt x="474" y="336"/>
                  </a:cubicBezTo>
                  <a:cubicBezTo>
                    <a:pt x="492" y="346"/>
                    <a:pt x="514" y="341"/>
                    <a:pt x="525" y="323"/>
                  </a:cubicBezTo>
                  <a:cubicBezTo>
                    <a:pt x="535" y="306"/>
                    <a:pt x="530" y="281"/>
                    <a:pt x="512" y="271"/>
                  </a:cubicBezTo>
                  <a:cubicBezTo>
                    <a:pt x="61" y="11"/>
                    <a:pt x="61" y="11"/>
                    <a:pt x="61" y="11"/>
                  </a:cubicBezTo>
                  <a:cubicBezTo>
                    <a:pt x="43" y="0"/>
                    <a:pt x="21" y="5"/>
                    <a:pt x="11" y="23"/>
                  </a:cubicBezTo>
                  <a:cubicBezTo>
                    <a:pt x="0" y="41"/>
                    <a:pt x="6" y="65"/>
                    <a:pt x="24" y="76"/>
                  </a:cubicBezTo>
                  <a:close/>
                </a:path>
              </a:pathLst>
            </a:custGeom>
            <a:solidFill>
              <a:srgbClr val="94A0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7">
              <a:extLst>
                <a:ext uri="{FF2B5EF4-FFF2-40B4-BE49-F238E27FC236}">
                  <a16:creationId xmlns:a16="http://schemas.microsoft.com/office/drawing/2014/main" id="{41EFDBF1-CCE6-4AF3-8041-43A8AB185882}"/>
                </a:ext>
              </a:extLst>
            </p:cNvPr>
            <p:cNvSpPr>
              <a:spLocks noEditPoints="1"/>
            </p:cNvSpPr>
            <p:nvPr/>
          </p:nvSpPr>
          <p:spPr bwMode="auto">
            <a:xfrm>
              <a:off x="3790" y="1467"/>
              <a:ext cx="914" cy="1295"/>
            </a:xfrm>
            <a:custGeom>
              <a:avLst/>
              <a:gdLst/>
              <a:ahLst/>
              <a:cxnLst>
                <a:cxn ang="0">
                  <a:pos x="1068" y="298"/>
                </a:cxn>
                <a:cxn ang="0">
                  <a:pos x="1058" y="284"/>
                </a:cxn>
                <a:cxn ang="0">
                  <a:pos x="1038" y="271"/>
                </a:cxn>
                <a:cxn ang="0">
                  <a:pos x="587" y="11"/>
                </a:cxn>
                <a:cxn ang="0">
                  <a:pos x="567" y="3"/>
                </a:cxn>
                <a:cxn ang="0">
                  <a:pos x="536" y="17"/>
                </a:cxn>
                <a:cxn ang="0">
                  <a:pos x="24" y="903"/>
                </a:cxn>
                <a:cxn ang="0">
                  <a:pos x="24" y="903"/>
                </a:cxn>
                <a:cxn ang="0">
                  <a:pos x="1" y="1456"/>
                </a:cxn>
                <a:cxn ang="0">
                  <a:pos x="29" y="1507"/>
                </a:cxn>
                <a:cxn ang="0">
                  <a:pos x="87" y="1506"/>
                </a:cxn>
                <a:cxn ang="0">
                  <a:pos x="554" y="1209"/>
                </a:cxn>
                <a:cxn ang="0">
                  <a:pos x="554" y="1209"/>
                </a:cxn>
                <a:cxn ang="0">
                  <a:pos x="1066" y="323"/>
                </a:cxn>
                <a:cxn ang="0">
                  <a:pos x="1069" y="304"/>
                </a:cxn>
                <a:cxn ang="0">
                  <a:pos x="1068" y="298"/>
                </a:cxn>
                <a:cxn ang="0">
                  <a:pos x="509" y="1167"/>
                </a:cxn>
                <a:cxn ang="0">
                  <a:pos x="509" y="1167"/>
                </a:cxn>
                <a:cxn ang="0">
                  <a:pos x="195" y="1367"/>
                </a:cxn>
                <a:cxn ang="0">
                  <a:pos x="194" y="1366"/>
                </a:cxn>
                <a:cxn ang="0">
                  <a:pos x="142" y="1310"/>
                </a:cxn>
                <a:cxn ang="0">
                  <a:pos x="68" y="1289"/>
                </a:cxn>
                <a:cxn ang="0">
                  <a:pos x="68" y="1289"/>
                </a:cxn>
                <a:cxn ang="0">
                  <a:pos x="83" y="921"/>
                </a:cxn>
                <a:cxn ang="0">
                  <a:pos x="83" y="921"/>
                </a:cxn>
                <a:cxn ang="0">
                  <a:pos x="87" y="914"/>
                </a:cxn>
                <a:cxn ang="0">
                  <a:pos x="87" y="914"/>
                </a:cxn>
                <a:cxn ang="0">
                  <a:pos x="229" y="896"/>
                </a:cxn>
                <a:cxn ang="0">
                  <a:pos x="237" y="898"/>
                </a:cxn>
                <a:cxn ang="0">
                  <a:pos x="241" y="905"/>
                </a:cxn>
                <a:cxn ang="0">
                  <a:pos x="255" y="1023"/>
                </a:cxn>
                <a:cxn ang="0">
                  <a:pos x="281" y="1063"/>
                </a:cxn>
                <a:cxn ang="0">
                  <a:pos x="281" y="1063"/>
                </a:cxn>
                <a:cxn ang="0">
                  <a:pos x="328" y="1067"/>
                </a:cxn>
                <a:cxn ang="0">
                  <a:pos x="446" y="1021"/>
                </a:cxn>
                <a:cxn ang="0">
                  <a:pos x="457" y="1025"/>
                </a:cxn>
                <a:cxn ang="0">
                  <a:pos x="513" y="1161"/>
                </a:cxn>
                <a:cxn ang="0">
                  <a:pos x="513" y="1161"/>
                </a:cxn>
                <a:cxn ang="0">
                  <a:pos x="509" y="1167"/>
                </a:cxn>
                <a:cxn ang="0">
                  <a:pos x="538" y="1117"/>
                </a:cxn>
                <a:cxn ang="0">
                  <a:pos x="538" y="1117"/>
                </a:cxn>
                <a:cxn ang="0">
                  <a:pos x="494" y="1010"/>
                </a:cxn>
                <a:cxn ang="0">
                  <a:pos x="432" y="984"/>
                </a:cxn>
                <a:cxn ang="0">
                  <a:pos x="314" y="1030"/>
                </a:cxn>
                <a:cxn ang="0">
                  <a:pos x="301" y="1029"/>
                </a:cxn>
                <a:cxn ang="0">
                  <a:pos x="294" y="1018"/>
                </a:cxn>
                <a:cxn ang="0">
                  <a:pos x="280" y="901"/>
                </a:cxn>
                <a:cxn ang="0">
                  <a:pos x="267" y="872"/>
                </a:cxn>
                <a:cxn ang="0">
                  <a:pos x="224" y="856"/>
                </a:cxn>
                <a:cxn ang="0">
                  <a:pos x="113" y="871"/>
                </a:cxn>
                <a:cxn ang="0">
                  <a:pos x="112" y="870"/>
                </a:cxn>
                <a:cxn ang="0">
                  <a:pos x="566" y="85"/>
                </a:cxn>
                <a:cxn ang="0">
                  <a:pos x="566" y="85"/>
                </a:cxn>
                <a:cxn ang="0">
                  <a:pos x="992" y="331"/>
                </a:cxn>
                <a:cxn ang="0">
                  <a:pos x="992" y="331"/>
                </a:cxn>
                <a:cxn ang="0">
                  <a:pos x="538" y="1117"/>
                </a:cxn>
              </a:cxnLst>
              <a:rect l="0" t="0" r="r" b="b"/>
              <a:pathLst>
                <a:path w="1070" h="1517">
                  <a:moveTo>
                    <a:pt x="1068" y="298"/>
                  </a:moveTo>
                  <a:cubicBezTo>
                    <a:pt x="1066" y="293"/>
                    <a:pt x="1063" y="288"/>
                    <a:pt x="1058" y="284"/>
                  </a:cubicBezTo>
                  <a:cubicBezTo>
                    <a:pt x="1053" y="280"/>
                    <a:pt x="1046" y="275"/>
                    <a:pt x="1038" y="271"/>
                  </a:cubicBezTo>
                  <a:cubicBezTo>
                    <a:pt x="587" y="11"/>
                    <a:pt x="587" y="11"/>
                    <a:pt x="587" y="11"/>
                  </a:cubicBezTo>
                  <a:cubicBezTo>
                    <a:pt x="580" y="6"/>
                    <a:pt x="573" y="4"/>
                    <a:pt x="567" y="3"/>
                  </a:cubicBezTo>
                  <a:cubicBezTo>
                    <a:pt x="555" y="0"/>
                    <a:pt x="542" y="6"/>
                    <a:pt x="536" y="17"/>
                  </a:cubicBezTo>
                  <a:cubicBezTo>
                    <a:pt x="24" y="903"/>
                    <a:pt x="24" y="903"/>
                    <a:pt x="24" y="903"/>
                  </a:cubicBezTo>
                  <a:cubicBezTo>
                    <a:pt x="24" y="903"/>
                    <a:pt x="24" y="903"/>
                    <a:pt x="24" y="903"/>
                  </a:cubicBezTo>
                  <a:cubicBezTo>
                    <a:pt x="1" y="1456"/>
                    <a:pt x="1" y="1456"/>
                    <a:pt x="1" y="1456"/>
                  </a:cubicBezTo>
                  <a:cubicBezTo>
                    <a:pt x="0" y="1477"/>
                    <a:pt x="11" y="1496"/>
                    <a:pt x="29" y="1507"/>
                  </a:cubicBezTo>
                  <a:cubicBezTo>
                    <a:pt x="47" y="1517"/>
                    <a:pt x="70" y="1517"/>
                    <a:pt x="87" y="1506"/>
                  </a:cubicBezTo>
                  <a:cubicBezTo>
                    <a:pt x="554" y="1209"/>
                    <a:pt x="554" y="1209"/>
                    <a:pt x="554" y="1209"/>
                  </a:cubicBezTo>
                  <a:cubicBezTo>
                    <a:pt x="554" y="1209"/>
                    <a:pt x="554" y="1209"/>
                    <a:pt x="554" y="1209"/>
                  </a:cubicBezTo>
                  <a:cubicBezTo>
                    <a:pt x="1066" y="323"/>
                    <a:pt x="1066" y="323"/>
                    <a:pt x="1066" y="323"/>
                  </a:cubicBezTo>
                  <a:cubicBezTo>
                    <a:pt x="1069" y="317"/>
                    <a:pt x="1070" y="311"/>
                    <a:pt x="1069" y="304"/>
                  </a:cubicBezTo>
                  <a:cubicBezTo>
                    <a:pt x="1069" y="302"/>
                    <a:pt x="1069" y="300"/>
                    <a:pt x="1068" y="298"/>
                  </a:cubicBezTo>
                  <a:close/>
                  <a:moveTo>
                    <a:pt x="509" y="1167"/>
                  </a:moveTo>
                  <a:cubicBezTo>
                    <a:pt x="509" y="1167"/>
                    <a:pt x="509" y="1167"/>
                    <a:pt x="509" y="1167"/>
                  </a:cubicBezTo>
                  <a:cubicBezTo>
                    <a:pt x="195" y="1367"/>
                    <a:pt x="195" y="1367"/>
                    <a:pt x="195" y="1367"/>
                  </a:cubicBezTo>
                  <a:cubicBezTo>
                    <a:pt x="194" y="1366"/>
                    <a:pt x="194" y="1366"/>
                    <a:pt x="194" y="1366"/>
                  </a:cubicBezTo>
                  <a:cubicBezTo>
                    <a:pt x="179" y="1342"/>
                    <a:pt x="158" y="1320"/>
                    <a:pt x="142" y="1310"/>
                  </a:cubicBezTo>
                  <a:cubicBezTo>
                    <a:pt x="124" y="1300"/>
                    <a:pt x="95" y="1292"/>
                    <a:pt x="68" y="1289"/>
                  </a:cubicBezTo>
                  <a:cubicBezTo>
                    <a:pt x="68" y="1289"/>
                    <a:pt x="68" y="1289"/>
                    <a:pt x="68" y="1289"/>
                  </a:cubicBezTo>
                  <a:cubicBezTo>
                    <a:pt x="83" y="921"/>
                    <a:pt x="83" y="921"/>
                    <a:pt x="83" y="921"/>
                  </a:cubicBezTo>
                  <a:cubicBezTo>
                    <a:pt x="83" y="921"/>
                    <a:pt x="83" y="921"/>
                    <a:pt x="83" y="921"/>
                  </a:cubicBezTo>
                  <a:cubicBezTo>
                    <a:pt x="87" y="914"/>
                    <a:pt x="87" y="914"/>
                    <a:pt x="87" y="914"/>
                  </a:cubicBezTo>
                  <a:cubicBezTo>
                    <a:pt x="87" y="914"/>
                    <a:pt x="87" y="914"/>
                    <a:pt x="87" y="914"/>
                  </a:cubicBezTo>
                  <a:cubicBezTo>
                    <a:pt x="229" y="896"/>
                    <a:pt x="229" y="896"/>
                    <a:pt x="229" y="896"/>
                  </a:cubicBezTo>
                  <a:cubicBezTo>
                    <a:pt x="233" y="896"/>
                    <a:pt x="235" y="897"/>
                    <a:pt x="237" y="898"/>
                  </a:cubicBezTo>
                  <a:cubicBezTo>
                    <a:pt x="238" y="899"/>
                    <a:pt x="240" y="901"/>
                    <a:pt x="241" y="905"/>
                  </a:cubicBezTo>
                  <a:cubicBezTo>
                    <a:pt x="255" y="1023"/>
                    <a:pt x="255" y="1023"/>
                    <a:pt x="255" y="1023"/>
                  </a:cubicBezTo>
                  <a:cubicBezTo>
                    <a:pt x="257" y="1040"/>
                    <a:pt x="266" y="1054"/>
                    <a:pt x="281" y="1063"/>
                  </a:cubicBezTo>
                  <a:cubicBezTo>
                    <a:pt x="281" y="1063"/>
                    <a:pt x="281" y="1063"/>
                    <a:pt x="281" y="1063"/>
                  </a:cubicBezTo>
                  <a:cubicBezTo>
                    <a:pt x="296" y="1072"/>
                    <a:pt x="313" y="1073"/>
                    <a:pt x="328" y="1067"/>
                  </a:cubicBezTo>
                  <a:cubicBezTo>
                    <a:pt x="446" y="1021"/>
                    <a:pt x="446" y="1021"/>
                    <a:pt x="446" y="1021"/>
                  </a:cubicBezTo>
                  <a:cubicBezTo>
                    <a:pt x="450" y="1019"/>
                    <a:pt x="455" y="1021"/>
                    <a:pt x="457" y="1025"/>
                  </a:cubicBezTo>
                  <a:cubicBezTo>
                    <a:pt x="513" y="1161"/>
                    <a:pt x="513" y="1161"/>
                    <a:pt x="513" y="1161"/>
                  </a:cubicBezTo>
                  <a:cubicBezTo>
                    <a:pt x="513" y="1161"/>
                    <a:pt x="513" y="1161"/>
                    <a:pt x="513" y="1161"/>
                  </a:cubicBezTo>
                  <a:lnTo>
                    <a:pt x="509" y="1167"/>
                  </a:lnTo>
                  <a:close/>
                  <a:moveTo>
                    <a:pt x="538" y="1117"/>
                  </a:moveTo>
                  <a:cubicBezTo>
                    <a:pt x="538" y="1117"/>
                    <a:pt x="538" y="1117"/>
                    <a:pt x="538" y="1117"/>
                  </a:cubicBezTo>
                  <a:cubicBezTo>
                    <a:pt x="494" y="1010"/>
                    <a:pt x="494" y="1010"/>
                    <a:pt x="494" y="1010"/>
                  </a:cubicBezTo>
                  <a:cubicBezTo>
                    <a:pt x="484" y="986"/>
                    <a:pt x="456" y="974"/>
                    <a:pt x="432" y="984"/>
                  </a:cubicBezTo>
                  <a:cubicBezTo>
                    <a:pt x="314" y="1030"/>
                    <a:pt x="314" y="1030"/>
                    <a:pt x="314" y="1030"/>
                  </a:cubicBezTo>
                  <a:cubicBezTo>
                    <a:pt x="308" y="1032"/>
                    <a:pt x="303" y="1030"/>
                    <a:pt x="301" y="1029"/>
                  </a:cubicBezTo>
                  <a:cubicBezTo>
                    <a:pt x="299" y="1027"/>
                    <a:pt x="295" y="1024"/>
                    <a:pt x="294" y="1018"/>
                  </a:cubicBezTo>
                  <a:cubicBezTo>
                    <a:pt x="280" y="901"/>
                    <a:pt x="280" y="901"/>
                    <a:pt x="280" y="901"/>
                  </a:cubicBezTo>
                  <a:cubicBezTo>
                    <a:pt x="279" y="891"/>
                    <a:pt x="275" y="880"/>
                    <a:pt x="267" y="872"/>
                  </a:cubicBezTo>
                  <a:cubicBezTo>
                    <a:pt x="256" y="860"/>
                    <a:pt x="240" y="854"/>
                    <a:pt x="224" y="856"/>
                  </a:cubicBezTo>
                  <a:cubicBezTo>
                    <a:pt x="113" y="871"/>
                    <a:pt x="113" y="871"/>
                    <a:pt x="113" y="871"/>
                  </a:cubicBezTo>
                  <a:cubicBezTo>
                    <a:pt x="112" y="871"/>
                    <a:pt x="112" y="871"/>
                    <a:pt x="112" y="870"/>
                  </a:cubicBezTo>
                  <a:cubicBezTo>
                    <a:pt x="566" y="85"/>
                    <a:pt x="566" y="85"/>
                    <a:pt x="566" y="85"/>
                  </a:cubicBezTo>
                  <a:cubicBezTo>
                    <a:pt x="566" y="85"/>
                    <a:pt x="566" y="85"/>
                    <a:pt x="566" y="85"/>
                  </a:cubicBezTo>
                  <a:cubicBezTo>
                    <a:pt x="992" y="331"/>
                    <a:pt x="992" y="331"/>
                    <a:pt x="992" y="331"/>
                  </a:cubicBezTo>
                  <a:cubicBezTo>
                    <a:pt x="992" y="331"/>
                    <a:pt x="992" y="331"/>
                    <a:pt x="992" y="331"/>
                  </a:cubicBezTo>
                  <a:lnTo>
                    <a:pt x="538" y="1117"/>
                  </a:lnTo>
                  <a:close/>
                </a:path>
              </a:pathLst>
            </a:custGeom>
            <a:solidFill>
              <a:srgbClr val="9B835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8">
              <a:extLst>
                <a:ext uri="{FF2B5EF4-FFF2-40B4-BE49-F238E27FC236}">
                  <a16:creationId xmlns:a16="http://schemas.microsoft.com/office/drawing/2014/main" id="{69699CCF-C513-46FD-BFF3-2BBD6F1D5AF1}"/>
                </a:ext>
              </a:extLst>
            </p:cNvPr>
            <p:cNvSpPr>
              <a:spLocks/>
            </p:cNvSpPr>
            <p:nvPr/>
          </p:nvSpPr>
          <p:spPr bwMode="auto">
            <a:xfrm>
              <a:off x="5375" y="745"/>
              <a:ext cx="162" cy="88"/>
            </a:xfrm>
            <a:custGeom>
              <a:avLst/>
              <a:gdLst/>
              <a:ahLst/>
              <a:cxnLst>
                <a:cxn ang="0">
                  <a:pos x="33" y="33"/>
                </a:cxn>
                <a:cxn ang="0">
                  <a:pos x="5" y="76"/>
                </a:cxn>
                <a:cxn ang="0">
                  <a:pos x="51" y="99"/>
                </a:cxn>
                <a:cxn ang="0">
                  <a:pos x="155" y="71"/>
                </a:cxn>
                <a:cxn ang="0">
                  <a:pos x="184" y="28"/>
                </a:cxn>
                <a:cxn ang="0">
                  <a:pos x="138" y="5"/>
                </a:cxn>
                <a:cxn ang="0">
                  <a:pos x="33" y="33"/>
                </a:cxn>
              </a:cxnLst>
              <a:rect l="0" t="0" r="r" b="b"/>
              <a:pathLst>
                <a:path w="189" h="104">
                  <a:moveTo>
                    <a:pt x="33" y="33"/>
                  </a:moveTo>
                  <a:cubicBezTo>
                    <a:pt x="13" y="39"/>
                    <a:pt x="0" y="58"/>
                    <a:pt x="5" y="76"/>
                  </a:cubicBezTo>
                  <a:cubicBezTo>
                    <a:pt x="10" y="94"/>
                    <a:pt x="31" y="104"/>
                    <a:pt x="51" y="99"/>
                  </a:cubicBezTo>
                  <a:cubicBezTo>
                    <a:pt x="155" y="71"/>
                    <a:pt x="155" y="71"/>
                    <a:pt x="155" y="71"/>
                  </a:cubicBezTo>
                  <a:cubicBezTo>
                    <a:pt x="176" y="65"/>
                    <a:pt x="189" y="46"/>
                    <a:pt x="184" y="28"/>
                  </a:cubicBezTo>
                  <a:cubicBezTo>
                    <a:pt x="179" y="10"/>
                    <a:pt x="158" y="0"/>
                    <a:pt x="138" y="5"/>
                  </a:cubicBezTo>
                  <a:lnTo>
                    <a:pt x="33"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9">
              <a:extLst>
                <a:ext uri="{FF2B5EF4-FFF2-40B4-BE49-F238E27FC236}">
                  <a16:creationId xmlns:a16="http://schemas.microsoft.com/office/drawing/2014/main" id="{55DBEEEE-D8DE-400B-90A0-9E53C2DC2706}"/>
                </a:ext>
              </a:extLst>
            </p:cNvPr>
            <p:cNvSpPr>
              <a:spLocks/>
            </p:cNvSpPr>
            <p:nvPr/>
          </p:nvSpPr>
          <p:spPr bwMode="auto">
            <a:xfrm>
              <a:off x="4656" y="273"/>
              <a:ext cx="89" cy="161"/>
            </a:xfrm>
            <a:custGeom>
              <a:avLst/>
              <a:gdLst/>
              <a:ahLst/>
              <a:cxnLst>
                <a:cxn ang="0">
                  <a:pos x="99" y="138"/>
                </a:cxn>
                <a:cxn ang="0">
                  <a:pos x="76" y="184"/>
                </a:cxn>
                <a:cxn ang="0">
                  <a:pos x="33" y="155"/>
                </a:cxn>
                <a:cxn ang="0">
                  <a:pos x="5" y="51"/>
                </a:cxn>
                <a:cxn ang="0">
                  <a:pos x="28" y="5"/>
                </a:cxn>
                <a:cxn ang="0">
                  <a:pos x="71" y="33"/>
                </a:cxn>
                <a:cxn ang="0">
                  <a:pos x="99" y="138"/>
                </a:cxn>
              </a:cxnLst>
              <a:rect l="0" t="0" r="r" b="b"/>
              <a:pathLst>
                <a:path w="104" h="189">
                  <a:moveTo>
                    <a:pt x="99" y="138"/>
                  </a:moveTo>
                  <a:cubicBezTo>
                    <a:pt x="104" y="158"/>
                    <a:pt x="94" y="179"/>
                    <a:pt x="76" y="184"/>
                  </a:cubicBezTo>
                  <a:cubicBezTo>
                    <a:pt x="58" y="189"/>
                    <a:pt x="39" y="176"/>
                    <a:pt x="33" y="155"/>
                  </a:cubicBezTo>
                  <a:cubicBezTo>
                    <a:pt x="5" y="51"/>
                    <a:pt x="5" y="51"/>
                    <a:pt x="5" y="51"/>
                  </a:cubicBezTo>
                  <a:cubicBezTo>
                    <a:pt x="0" y="31"/>
                    <a:pt x="10" y="10"/>
                    <a:pt x="28" y="5"/>
                  </a:cubicBezTo>
                  <a:cubicBezTo>
                    <a:pt x="46" y="0"/>
                    <a:pt x="65" y="13"/>
                    <a:pt x="71" y="33"/>
                  </a:cubicBezTo>
                  <a:lnTo>
                    <a:pt x="99"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0">
              <a:extLst>
                <a:ext uri="{FF2B5EF4-FFF2-40B4-BE49-F238E27FC236}">
                  <a16:creationId xmlns:a16="http://schemas.microsoft.com/office/drawing/2014/main" id="{19390B96-2511-4EB1-9AF7-CDFFE615AF59}"/>
                </a:ext>
              </a:extLst>
            </p:cNvPr>
            <p:cNvSpPr>
              <a:spLocks/>
            </p:cNvSpPr>
            <p:nvPr/>
          </p:nvSpPr>
          <p:spPr bwMode="auto">
            <a:xfrm>
              <a:off x="4960" y="1451"/>
              <a:ext cx="89" cy="161"/>
            </a:xfrm>
            <a:custGeom>
              <a:avLst/>
              <a:gdLst/>
              <a:ahLst/>
              <a:cxnLst>
                <a:cxn ang="0">
                  <a:pos x="5" y="51"/>
                </a:cxn>
                <a:cxn ang="0">
                  <a:pos x="28" y="5"/>
                </a:cxn>
                <a:cxn ang="0">
                  <a:pos x="71" y="33"/>
                </a:cxn>
                <a:cxn ang="0">
                  <a:pos x="99" y="137"/>
                </a:cxn>
                <a:cxn ang="0">
                  <a:pos x="76" y="183"/>
                </a:cxn>
                <a:cxn ang="0">
                  <a:pos x="33" y="155"/>
                </a:cxn>
                <a:cxn ang="0">
                  <a:pos x="5" y="51"/>
                </a:cxn>
              </a:cxnLst>
              <a:rect l="0" t="0" r="r" b="b"/>
              <a:pathLst>
                <a:path w="104" h="188">
                  <a:moveTo>
                    <a:pt x="5" y="51"/>
                  </a:moveTo>
                  <a:cubicBezTo>
                    <a:pt x="0" y="30"/>
                    <a:pt x="10" y="10"/>
                    <a:pt x="28" y="5"/>
                  </a:cubicBezTo>
                  <a:cubicBezTo>
                    <a:pt x="46" y="0"/>
                    <a:pt x="65" y="13"/>
                    <a:pt x="71" y="33"/>
                  </a:cubicBezTo>
                  <a:cubicBezTo>
                    <a:pt x="99" y="137"/>
                    <a:pt x="99" y="137"/>
                    <a:pt x="99" y="137"/>
                  </a:cubicBezTo>
                  <a:cubicBezTo>
                    <a:pt x="104" y="158"/>
                    <a:pt x="94" y="179"/>
                    <a:pt x="76" y="183"/>
                  </a:cubicBezTo>
                  <a:cubicBezTo>
                    <a:pt x="58" y="188"/>
                    <a:pt x="39" y="175"/>
                    <a:pt x="33" y="155"/>
                  </a:cubicBezTo>
                  <a:lnTo>
                    <a:pt x="5" y="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1">
              <a:extLst>
                <a:ext uri="{FF2B5EF4-FFF2-40B4-BE49-F238E27FC236}">
                  <a16:creationId xmlns:a16="http://schemas.microsoft.com/office/drawing/2014/main" id="{ACC8AF93-68DE-4A38-9901-9340CA8AFABE}"/>
                </a:ext>
              </a:extLst>
            </p:cNvPr>
            <p:cNvSpPr>
              <a:spLocks/>
            </p:cNvSpPr>
            <p:nvPr/>
          </p:nvSpPr>
          <p:spPr bwMode="auto">
            <a:xfrm>
              <a:off x="4198" y="1068"/>
              <a:ext cx="162" cy="90"/>
            </a:xfrm>
            <a:custGeom>
              <a:avLst/>
              <a:gdLst/>
              <a:ahLst/>
              <a:cxnLst>
                <a:cxn ang="0">
                  <a:pos x="155" y="72"/>
                </a:cxn>
                <a:cxn ang="0">
                  <a:pos x="184" y="29"/>
                </a:cxn>
                <a:cxn ang="0">
                  <a:pos x="138" y="6"/>
                </a:cxn>
                <a:cxn ang="0">
                  <a:pos x="34" y="34"/>
                </a:cxn>
                <a:cxn ang="0">
                  <a:pos x="5" y="77"/>
                </a:cxn>
                <a:cxn ang="0">
                  <a:pos x="51" y="99"/>
                </a:cxn>
                <a:cxn ang="0">
                  <a:pos x="155" y="72"/>
                </a:cxn>
              </a:cxnLst>
              <a:rect l="0" t="0" r="r" b="b"/>
              <a:pathLst>
                <a:path w="189" h="105">
                  <a:moveTo>
                    <a:pt x="155" y="72"/>
                  </a:moveTo>
                  <a:cubicBezTo>
                    <a:pt x="176" y="66"/>
                    <a:pt x="189" y="47"/>
                    <a:pt x="184" y="29"/>
                  </a:cubicBezTo>
                  <a:cubicBezTo>
                    <a:pt x="179" y="11"/>
                    <a:pt x="158" y="0"/>
                    <a:pt x="138" y="6"/>
                  </a:cubicBezTo>
                  <a:cubicBezTo>
                    <a:pt x="34" y="34"/>
                    <a:pt x="34" y="34"/>
                    <a:pt x="34" y="34"/>
                  </a:cubicBezTo>
                  <a:cubicBezTo>
                    <a:pt x="13" y="39"/>
                    <a:pt x="0" y="59"/>
                    <a:pt x="5" y="77"/>
                  </a:cubicBezTo>
                  <a:cubicBezTo>
                    <a:pt x="10" y="95"/>
                    <a:pt x="31" y="105"/>
                    <a:pt x="51" y="99"/>
                  </a:cubicBezTo>
                  <a:lnTo>
                    <a:pt x="155"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2">
              <a:extLst>
                <a:ext uri="{FF2B5EF4-FFF2-40B4-BE49-F238E27FC236}">
                  <a16:creationId xmlns:a16="http://schemas.microsoft.com/office/drawing/2014/main" id="{9D18375A-8E5B-401F-8DAB-4ABE1D146818}"/>
                </a:ext>
              </a:extLst>
            </p:cNvPr>
            <p:cNvSpPr>
              <a:spLocks/>
            </p:cNvSpPr>
            <p:nvPr/>
          </p:nvSpPr>
          <p:spPr bwMode="auto">
            <a:xfrm>
              <a:off x="5124" y="324"/>
              <a:ext cx="115" cy="153"/>
            </a:xfrm>
            <a:custGeom>
              <a:avLst/>
              <a:gdLst/>
              <a:ahLst/>
              <a:cxnLst>
                <a:cxn ang="0">
                  <a:pos x="10" y="119"/>
                </a:cxn>
                <a:cxn ang="0">
                  <a:pos x="21" y="170"/>
                </a:cxn>
                <a:cxn ang="0">
                  <a:pos x="69" y="153"/>
                </a:cxn>
                <a:cxn ang="0">
                  <a:pos x="123" y="60"/>
                </a:cxn>
                <a:cxn ang="0">
                  <a:pos x="113" y="9"/>
                </a:cxn>
                <a:cxn ang="0">
                  <a:pos x="64" y="26"/>
                </a:cxn>
                <a:cxn ang="0">
                  <a:pos x="10" y="119"/>
                </a:cxn>
              </a:cxnLst>
              <a:rect l="0" t="0" r="r" b="b"/>
              <a:pathLst>
                <a:path w="134" h="179">
                  <a:moveTo>
                    <a:pt x="10" y="119"/>
                  </a:moveTo>
                  <a:cubicBezTo>
                    <a:pt x="0" y="138"/>
                    <a:pt x="4" y="160"/>
                    <a:pt x="21" y="170"/>
                  </a:cubicBezTo>
                  <a:cubicBezTo>
                    <a:pt x="37" y="179"/>
                    <a:pt x="59" y="171"/>
                    <a:pt x="69" y="153"/>
                  </a:cubicBezTo>
                  <a:cubicBezTo>
                    <a:pt x="123" y="60"/>
                    <a:pt x="123" y="60"/>
                    <a:pt x="123" y="60"/>
                  </a:cubicBezTo>
                  <a:cubicBezTo>
                    <a:pt x="134" y="41"/>
                    <a:pt x="129" y="19"/>
                    <a:pt x="113" y="9"/>
                  </a:cubicBezTo>
                  <a:cubicBezTo>
                    <a:pt x="97" y="0"/>
                    <a:pt x="75" y="7"/>
                    <a:pt x="64" y="26"/>
                  </a:cubicBezTo>
                  <a:lnTo>
                    <a:pt x="10" y="1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3">
              <a:extLst>
                <a:ext uri="{FF2B5EF4-FFF2-40B4-BE49-F238E27FC236}">
                  <a16:creationId xmlns:a16="http://schemas.microsoft.com/office/drawing/2014/main" id="{3CA76042-50B7-4500-A8B0-330388698228}"/>
                </a:ext>
              </a:extLst>
            </p:cNvPr>
            <p:cNvSpPr>
              <a:spLocks/>
            </p:cNvSpPr>
            <p:nvPr/>
          </p:nvSpPr>
          <p:spPr bwMode="auto">
            <a:xfrm>
              <a:off x="4252" y="626"/>
              <a:ext cx="153" cy="114"/>
            </a:xfrm>
            <a:custGeom>
              <a:avLst/>
              <a:gdLst/>
              <a:ahLst/>
              <a:cxnLst>
                <a:cxn ang="0">
                  <a:pos x="59" y="11"/>
                </a:cxn>
                <a:cxn ang="0">
                  <a:pos x="9" y="21"/>
                </a:cxn>
                <a:cxn ang="0">
                  <a:pos x="25" y="69"/>
                </a:cxn>
                <a:cxn ang="0">
                  <a:pos x="119" y="123"/>
                </a:cxn>
                <a:cxn ang="0">
                  <a:pos x="169" y="113"/>
                </a:cxn>
                <a:cxn ang="0">
                  <a:pos x="153" y="65"/>
                </a:cxn>
                <a:cxn ang="0">
                  <a:pos x="59" y="11"/>
                </a:cxn>
              </a:cxnLst>
              <a:rect l="0" t="0" r="r" b="b"/>
              <a:pathLst>
                <a:path w="179" h="134">
                  <a:moveTo>
                    <a:pt x="59" y="11"/>
                  </a:moveTo>
                  <a:cubicBezTo>
                    <a:pt x="41" y="0"/>
                    <a:pt x="18" y="5"/>
                    <a:pt x="9" y="21"/>
                  </a:cubicBezTo>
                  <a:cubicBezTo>
                    <a:pt x="0" y="37"/>
                    <a:pt x="7" y="59"/>
                    <a:pt x="25" y="69"/>
                  </a:cubicBezTo>
                  <a:cubicBezTo>
                    <a:pt x="119" y="123"/>
                    <a:pt x="119" y="123"/>
                    <a:pt x="119" y="123"/>
                  </a:cubicBezTo>
                  <a:cubicBezTo>
                    <a:pt x="137" y="134"/>
                    <a:pt x="160" y="129"/>
                    <a:pt x="169" y="113"/>
                  </a:cubicBezTo>
                  <a:cubicBezTo>
                    <a:pt x="179" y="97"/>
                    <a:pt x="171" y="75"/>
                    <a:pt x="153" y="65"/>
                  </a:cubicBezTo>
                  <a:lnTo>
                    <a:pt x="59"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4">
              <a:extLst>
                <a:ext uri="{FF2B5EF4-FFF2-40B4-BE49-F238E27FC236}">
                  <a16:creationId xmlns:a16="http://schemas.microsoft.com/office/drawing/2014/main" id="{559EA6D0-42A1-4D36-82BC-D6EF140B4C68}"/>
                </a:ext>
              </a:extLst>
            </p:cNvPr>
            <p:cNvSpPr>
              <a:spLocks/>
            </p:cNvSpPr>
            <p:nvPr/>
          </p:nvSpPr>
          <p:spPr bwMode="auto">
            <a:xfrm>
              <a:off x="5275" y="1217"/>
              <a:ext cx="153" cy="114"/>
            </a:xfrm>
            <a:custGeom>
              <a:avLst/>
              <a:gdLst/>
              <a:ahLst/>
              <a:cxnLst>
                <a:cxn ang="0">
                  <a:pos x="60" y="10"/>
                </a:cxn>
                <a:cxn ang="0">
                  <a:pos x="9" y="21"/>
                </a:cxn>
                <a:cxn ang="0">
                  <a:pos x="26" y="69"/>
                </a:cxn>
                <a:cxn ang="0">
                  <a:pos x="119" y="123"/>
                </a:cxn>
                <a:cxn ang="0">
                  <a:pos x="169" y="113"/>
                </a:cxn>
                <a:cxn ang="0">
                  <a:pos x="153" y="64"/>
                </a:cxn>
                <a:cxn ang="0">
                  <a:pos x="60" y="10"/>
                </a:cxn>
              </a:cxnLst>
              <a:rect l="0" t="0" r="r" b="b"/>
              <a:pathLst>
                <a:path w="179" h="134">
                  <a:moveTo>
                    <a:pt x="60" y="10"/>
                  </a:moveTo>
                  <a:cubicBezTo>
                    <a:pt x="41" y="0"/>
                    <a:pt x="19" y="4"/>
                    <a:pt x="9" y="21"/>
                  </a:cubicBezTo>
                  <a:cubicBezTo>
                    <a:pt x="0" y="37"/>
                    <a:pt x="7" y="59"/>
                    <a:pt x="26" y="69"/>
                  </a:cubicBezTo>
                  <a:cubicBezTo>
                    <a:pt x="119" y="123"/>
                    <a:pt x="119" y="123"/>
                    <a:pt x="119" y="123"/>
                  </a:cubicBezTo>
                  <a:cubicBezTo>
                    <a:pt x="137" y="134"/>
                    <a:pt x="160" y="129"/>
                    <a:pt x="169" y="113"/>
                  </a:cubicBezTo>
                  <a:cubicBezTo>
                    <a:pt x="179" y="97"/>
                    <a:pt x="171" y="75"/>
                    <a:pt x="153" y="64"/>
                  </a:cubicBezTo>
                  <a:lnTo>
                    <a:pt x="6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5">
              <a:extLst>
                <a:ext uri="{FF2B5EF4-FFF2-40B4-BE49-F238E27FC236}">
                  <a16:creationId xmlns:a16="http://schemas.microsoft.com/office/drawing/2014/main" id="{22533789-6A44-49A5-B355-472F480DFEA2}"/>
                </a:ext>
              </a:extLst>
            </p:cNvPr>
            <p:cNvSpPr>
              <a:spLocks noEditPoints="1"/>
            </p:cNvSpPr>
            <p:nvPr/>
          </p:nvSpPr>
          <p:spPr bwMode="auto">
            <a:xfrm>
              <a:off x="4379" y="454"/>
              <a:ext cx="983" cy="1072"/>
            </a:xfrm>
            <a:custGeom>
              <a:avLst/>
              <a:gdLst/>
              <a:ahLst/>
              <a:cxnLst>
                <a:cxn ang="0">
                  <a:pos x="510" y="1256"/>
                </a:cxn>
                <a:cxn ang="0">
                  <a:pos x="0" y="961"/>
                </a:cxn>
                <a:cxn ang="0">
                  <a:pos x="13" y="937"/>
                </a:cxn>
                <a:cxn ang="0">
                  <a:pos x="32" y="713"/>
                </a:cxn>
                <a:cxn ang="0">
                  <a:pos x="73" y="317"/>
                </a:cxn>
                <a:cxn ang="0">
                  <a:pos x="373" y="37"/>
                </a:cxn>
                <a:cxn ang="0">
                  <a:pos x="616" y="7"/>
                </a:cxn>
                <a:cxn ang="0">
                  <a:pos x="848" y="77"/>
                </a:cxn>
                <a:cxn ang="0">
                  <a:pos x="852" y="80"/>
                </a:cxn>
                <a:cxn ang="0">
                  <a:pos x="853" y="80"/>
                </a:cxn>
                <a:cxn ang="0">
                  <a:pos x="1029" y="245"/>
                </a:cxn>
                <a:cxn ang="0">
                  <a:pos x="1125" y="470"/>
                </a:cxn>
                <a:cxn ang="0">
                  <a:pos x="1032" y="870"/>
                </a:cxn>
                <a:cxn ang="0">
                  <a:pos x="710" y="1104"/>
                </a:cxn>
                <a:cxn ang="0">
                  <a:pos x="524" y="1232"/>
                </a:cxn>
                <a:cxn ang="0">
                  <a:pos x="510" y="1256"/>
                </a:cxn>
                <a:cxn ang="0">
                  <a:pos x="75" y="939"/>
                </a:cxn>
                <a:cxn ang="0">
                  <a:pos x="492" y="1180"/>
                </a:cxn>
                <a:cxn ang="0">
                  <a:pos x="686" y="1053"/>
                </a:cxn>
                <a:cxn ang="0">
                  <a:pos x="987" y="836"/>
                </a:cxn>
                <a:cxn ang="0">
                  <a:pos x="1069" y="481"/>
                </a:cxn>
                <a:cxn ang="0">
                  <a:pos x="824" y="128"/>
                </a:cxn>
                <a:cxn ang="0">
                  <a:pos x="820" y="126"/>
                </a:cxn>
                <a:cxn ang="0">
                  <a:pos x="392" y="90"/>
                </a:cxn>
                <a:cxn ang="0">
                  <a:pos x="125" y="339"/>
                </a:cxn>
                <a:cxn ang="0">
                  <a:pos x="88" y="708"/>
                </a:cxn>
                <a:cxn ang="0">
                  <a:pos x="75" y="939"/>
                </a:cxn>
              </a:cxnLst>
              <a:rect l="0" t="0" r="r" b="b"/>
              <a:pathLst>
                <a:path w="1152" h="1256">
                  <a:moveTo>
                    <a:pt x="510" y="1256"/>
                  </a:moveTo>
                  <a:cubicBezTo>
                    <a:pt x="0" y="961"/>
                    <a:pt x="0" y="961"/>
                    <a:pt x="0" y="961"/>
                  </a:cubicBezTo>
                  <a:cubicBezTo>
                    <a:pt x="13" y="937"/>
                    <a:pt x="13" y="937"/>
                    <a:pt x="13" y="937"/>
                  </a:cubicBezTo>
                  <a:cubicBezTo>
                    <a:pt x="46" y="877"/>
                    <a:pt x="40" y="801"/>
                    <a:pt x="32" y="713"/>
                  </a:cubicBezTo>
                  <a:cubicBezTo>
                    <a:pt x="23" y="604"/>
                    <a:pt x="11" y="468"/>
                    <a:pt x="73" y="317"/>
                  </a:cubicBezTo>
                  <a:cubicBezTo>
                    <a:pt x="128" y="184"/>
                    <a:pt x="234" y="85"/>
                    <a:pt x="373" y="37"/>
                  </a:cubicBezTo>
                  <a:cubicBezTo>
                    <a:pt x="449" y="10"/>
                    <a:pt x="533" y="0"/>
                    <a:pt x="616" y="7"/>
                  </a:cubicBezTo>
                  <a:cubicBezTo>
                    <a:pt x="699" y="14"/>
                    <a:pt x="779" y="38"/>
                    <a:pt x="848" y="77"/>
                  </a:cubicBezTo>
                  <a:cubicBezTo>
                    <a:pt x="852" y="80"/>
                    <a:pt x="852" y="80"/>
                    <a:pt x="852" y="80"/>
                  </a:cubicBezTo>
                  <a:cubicBezTo>
                    <a:pt x="853" y="80"/>
                    <a:pt x="853" y="80"/>
                    <a:pt x="853" y="80"/>
                  </a:cubicBezTo>
                  <a:cubicBezTo>
                    <a:pt x="920" y="120"/>
                    <a:pt x="981" y="177"/>
                    <a:pt x="1029" y="245"/>
                  </a:cubicBezTo>
                  <a:cubicBezTo>
                    <a:pt x="1076" y="313"/>
                    <a:pt x="1109" y="391"/>
                    <a:pt x="1125" y="470"/>
                  </a:cubicBezTo>
                  <a:cubicBezTo>
                    <a:pt x="1152" y="615"/>
                    <a:pt x="1119" y="757"/>
                    <a:pt x="1032" y="870"/>
                  </a:cubicBezTo>
                  <a:cubicBezTo>
                    <a:pt x="932" y="1000"/>
                    <a:pt x="809" y="1057"/>
                    <a:pt x="710" y="1104"/>
                  </a:cubicBezTo>
                  <a:cubicBezTo>
                    <a:pt x="629" y="1141"/>
                    <a:pt x="560" y="1174"/>
                    <a:pt x="524" y="1232"/>
                  </a:cubicBezTo>
                  <a:lnTo>
                    <a:pt x="510" y="1256"/>
                  </a:lnTo>
                  <a:close/>
                  <a:moveTo>
                    <a:pt x="75" y="939"/>
                  </a:moveTo>
                  <a:cubicBezTo>
                    <a:pt x="492" y="1180"/>
                    <a:pt x="492" y="1180"/>
                    <a:pt x="492" y="1180"/>
                  </a:cubicBezTo>
                  <a:cubicBezTo>
                    <a:pt x="538" y="1122"/>
                    <a:pt x="607" y="1090"/>
                    <a:pt x="686" y="1053"/>
                  </a:cubicBezTo>
                  <a:cubicBezTo>
                    <a:pt x="784" y="1007"/>
                    <a:pt x="896" y="955"/>
                    <a:pt x="987" y="836"/>
                  </a:cubicBezTo>
                  <a:cubicBezTo>
                    <a:pt x="1087" y="707"/>
                    <a:pt x="1087" y="572"/>
                    <a:pt x="1069" y="481"/>
                  </a:cubicBezTo>
                  <a:cubicBezTo>
                    <a:pt x="1042" y="337"/>
                    <a:pt x="948" y="201"/>
                    <a:pt x="824" y="128"/>
                  </a:cubicBezTo>
                  <a:cubicBezTo>
                    <a:pt x="820" y="126"/>
                    <a:pt x="820" y="126"/>
                    <a:pt x="820" y="126"/>
                  </a:cubicBezTo>
                  <a:cubicBezTo>
                    <a:pt x="695" y="55"/>
                    <a:pt x="530" y="41"/>
                    <a:pt x="392" y="90"/>
                  </a:cubicBezTo>
                  <a:cubicBezTo>
                    <a:pt x="304" y="120"/>
                    <a:pt x="187" y="188"/>
                    <a:pt x="125" y="339"/>
                  </a:cubicBezTo>
                  <a:cubicBezTo>
                    <a:pt x="68" y="477"/>
                    <a:pt x="79" y="600"/>
                    <a:pt x="88" y="708"/>
                  </a:cubicBezTo>
                  <a:cubicBezTo>
                    <a:pt x="96" y="795"/>
                    <a:pt x="102" y="871"/>
                    <a:pt x="75" y="9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6">
              <a:extLst>
                <a:ext uri="{FF2B5EF4-FFF2-40B4-BE49-F238E27FC236}">
                  <a16:creationId xmlns:a16="http://schemas.microsoft.com/office/drawing/2014/main" id="{F065AF6B-6E62-427C-8FC3-5520FC4FD748}"/>
                </a:ext>
              </a:extLst>
            </p:cNvPr>
            <p:cNvSpPr>
              <a:spLocks/>
            </p:cNvSpPr>
            <p:nvPr/>
          </p:nvSpPr>
          <p:spPr bwMode="auto">
            <a:xfrm>
              <a:off x="4949" y="641"/>
              <a:ext cx="318" cy="365"/>
            </a:xfrm>
            <a:custGeom>
              <a:avLst/>
              <a:gdLst/>
              <a:ahLst/>
              <a:cxnLst>
                <a:cxn ang="0">
                  <a:pos x="90" y="42"/>
                </a:cxn>
                <a:cxn ang="0">
                  <a:pos x="16" y="171"/>
                </a:cxn>
                <a:cxn ang="0">
                  <a:pos x="15" y="174"/>
                </a:cxn>
                <a:cxn ang="0">
                  <a:pos x="4" y="267"/>
                </a:cxn>
                <a:cxn ang="0">
                  <a:pos x="40" y="375"/>
                </a:cxn>
                <a:cxn ang="0">
                  <a:pos x="44" y="375"/>
                </a:cxn>
                <a:cxn ang="0">
                  <a:pos x="112" y="379"/>
                </a:cxn>
                <a:cxn ang="0">
                  <a:pos x="149" y="332"/>
                </a:cxn>
                <a:cxn ang="0">
                  <a:pos x="149" y="331"/>
                </a:cxn>
                <a:cxn ang="0">
                  <a:pos x="148" y="330"/>
                </a:cxn>
                <a:cxn ang="0">
                  <a:pos x="131" y="312"/>
                </a:cxn>
                <a:cxn ang="0">
                  <a:pos x="134" y="301"/>
                </a:cxn>
                <a:cxn ang="0">
                  <a:pos x="145" y="304"/>
                </a:cxn>
                <a:cxn ang="0">
                  <a:pos x="192" y="323"/>
                </a:cxn>
                <a:cxn ang="0">
                  <a:pos x="202" y="327"/>
                </a:cxn>
                <a:cxn ang="0">
                  <a:pos x="197" y="337"/>
                </a:cxn>
                <a:cxn ang="0">
                  <a:pos x="171" y="340"/>
                </a:cxn>
                <a:cxn ang="0">
                  <a:pos x="137" y="391"/>
                </a:cxn>
                <a:cxn ang="0">
                  <a:pos x="254" y="416"/>
                </a:cxn>
                <a:cxn ang="0">
                  <a:pos x="319" y="366"/>
                </a:cxn>
                <a:cxn ang="0">
                  <a:pos x="320" y="365"/>
                </a:cxn>
                <a:cxn ang="0">
                  <a:pos x="312" y="237"/>
                </a:cxn>
                <a:cxn ang="0">
                  <a:pos x="306" y="232"/>
                </a:cxn>
                <a:cxn ang="0">
                  <a:pos x="307" y="226"/>
                </a:cxn>
                <a:cxn ang="0">
                  <a:pos x="247" y="115"/>
                </a:cxn>
                <a:cxn ang="0">
                  <a:pos x="227" y="149"/>
                </a:cxn>
                <a:cxn ang="0">
                  <a:pos x="180" y="179"/>
                </a:cxn>
                <a:cxn ang="0">
                  <a:pos x="108" y="171"/>
                </a:cxn>
                <a:cxn ang="0">
                  <a:pos x="106" y="171"/>
                </a:cxn>
                <a:cxn ang="0">
                  <a:pos x="104" y="169"/>
                </a:cxn>
                <a:cxn ang="0">
                  <a:pos x="85" y="182"/>
                </a:cxn>
                <a:cxn ang="0">
                  <a:pos x="78" y="181"/>
                </a:cxn>
                <a:cxn ang="0">
                  <a:pos x="75" y="178"/>
                </a:cxn>
                <a:cxn ang="0">
                  <a:pos x="79" y="168"/>
                </a:cxn>
                <a:cxn ang="0">
                  <a:pos x="106" y="126"/>
                </a:cxn>
                <a:cxn ang="0">
                  <a:pos x="114" y="118"/>
                </a:cxn>
                <a:cxn ang="0">
                  <a:pos x="122" y="125"/>
                </a:cxn>
                <a:cxn ang="0">
                  <a:pos x="118" y="150"/>
                </a:cxn>
                <a:cxn ang="0">
                  <a:pos x="210" y="134"/>
                </a:cxn>
                <a:cxn ang="0">
                  <a:pos x="229" y="96"/>
                </a:cxn>
                <a:cxn ang="0">
                  <a:pos x="192" y="14"/>
                </a:cxn>
                <a:cxn ang="0">
                  <a:pos x="164" y="4"/>
                </a:cxn>
                <a:cxn ang="0">
                  <a:pos x="110" y="18"/>
                </a:cxn>
                <a:cxn ang="0">
                  <a:pos x="90" y="42"/>
                </a:cxn>
              </a:cxnLst>
              <a:rect l="0" t="0" r="r" b="b"/>
              <a:pathLst>
                <a:path w="372" h="428">
                  <a:moveTo>
                    <a:pt x="90" y="42"/>
                  </a:moveTo>
                  <a:cubicBezTo>
                    <a:pt x="16" y="171"/>
                    <a:pt x="16" y="171"/>
                    <a:pt x="16" y="171"/>
                  </a:cubicBezTo>
                  <a:cubicBezTo>
                    <a:pt x="16" y="172"/>
                    <a:pt x="16" y="173"/>
                    <a:pt x="15" y="174"/>
                  </a:cubicBezTo>
                  <a:cubicBezTo>
                    <a:pt x="15" y="175"/>
                    <a:pt x="0" y="215"/>
                    <a:pt x="4" y="267"/>
                  </a:cubicBezTo>
                  <a:cubicBezTo>
                    <a:pt x="6" y="307"/>
                    <a:pt x="19" y="343"/>
                    <a:pt x="40" y="375"/>
                  </a:cubicBezTo>
                  <a:cubicBezTo>
                    <a:pt x="42" y="375"/>
                    <a:pt x="43" y="375"/>
                    <a:pt x="44" y="375"/>
                  </a:cubicBezTo>
                  <a:cubicBezTo>
                    <a:pt x="71" y="387"/>
                    <a:pt x="93" y="388"/>
                    <a:pt x="112" y="379"/>
                  </a:cubicBezTo>
                  <a:cubicBezTo>
                    <a:pt x="139" y="366"/>
                    <a:pt x="149" y="333"/>
                    <a:pt x="149" y="332"/>
                  </a:cubicBezTo>
                  <a:cubicBezTo>
                    <a:pt x="149" y="332"/>
                    <a:pt x="149" y="332"/>
                    <a:pt x="149" y="331"/>
                  </a:cubicBezTo>
                  <a:cubicBezTo>
                    <a:pt x="149" y="331"/>
                    <a:pt x="148" y="331"/>
                    <a:pt x="148" y="330"/>
                  </a:cubicBezTo>
                  <a:cubicBezTo>
                    <a:pt x="137" y="322"/>
                    <a:pt x="131" y="312"/>
                    <a:pt x="131" y="312"/>
                  </a:cubicBezTo>
                  <a:cubicBezTo>
                    <a:pt x="129" y="308"/>
                    <a:pt x="130" y="303"/>
                    <a:pt x="134" y="301"/>
                  </a:cubicBezTo>
                  <a:cubicBezTo>
                    <a:pt x="138" y="299"/>
                    <a:pt x="142" y="300"/>
                    <a:pt x="145" y="304"/>
                  </a:cubicBezTo>
                  <a:cubicBezTo>
                    <a:pt x="145" y="305"/>
                    <a:pt x="162" y="334"/>
                    <a:pt x="192" y="323"/>
                  </a:cubicBezTo>
                  <a:cubicBezTo>
                    <a:pt x="196" y="321"/>
                    <a:pt x="200" y="323"/>
                    <a:pt x="202" y="327"/>
                  </a:cubicBezTo>
                  <a:cubicBezTo>
                    <a:pt x="203" y="331"/>
                    <a:pt x="201" y="336"/>
                    <a:pt x="197" y="337"/>
                  </a:cubicBezTo>
                  <a:cubicBezTo>
                    <a:pt x="188" y="341"/>
                    <a:pt x="179" y="342"/>
                    <a:pt x="171" y="340"/>
                  </a:cubicBezTo>
                  <a:cubicBezTo>
                    <a:pt x="168" y="348"/>
                    <a:pt x="159" y="373"/>
                    <a:pt x="137" y="391"/>
                  </a:cubicBezTo>
                  <a:cubicBezTo>
                    <a:pt x="171" y="421"/>
                    <a:pt x="223" y="428"/>
                    <a:pt x="254" y="416"/>
                  </a:cubicBezTo>
                  <a:cubicBezTo>
                    <a:pt x="298" y="400"/>
                    <a:pt x="319" y="366"/>
                    <a:pt x="319" y="366"/>
                  </a:cubicBezTo>
                  <a:cubicBezTo>
                    <a:pt x="320" y="365"/>
                    <a:pt x="320" y="365"/>
                    <a:pt x="320" y="365"/>
                  </a:cubicBezTo>
                  <a:cubicBezTo>
                    <a:pt x="372" y="283"/>
                    <a:pt x="314" y="238"/>
                    <a:pt x="312" y="237"/>
                  </a:cubicBezTo>
                  <a:cubicBezTo>
                    <a:pt x="306" y="232"/>
                    <a:pt x="306" y="232"/>
                    <a:pt x="306" y="232"/>
                  </a:cubicBezTo>
                  <a:cubicBezTo>
                    <a:pt x="307" y="226"/>
                    <a:pt x="307" y="226"/>
                    <a:pt x="307" y="226"/>
                  </a:cubicBezTo>
                  <a:cubicBezTo>
                    <a:pt x="316" y="167"/>
                    <a:pt x="272" y="131"/>
                    <a:pt x="247" y="115"/>
                  </a:cubicBezTo>
                  <a:cubicBezTo>
                    <a:pt x="244" y="125"/>
                    <a:pt x="237" y="137"/>
                    <a:pt x="227" y="149"/>
                  </a:cubicBezTo>
                  <a:cubicBezTo>
                    <a:pt x="214" y="164"/>
                    <a:pt x="198" y="174"/>
                    <a:pt x="180" y="179"/>
                  </a:cubicBezTo>
                  <a:cubicBezTo>
                    <a:pt x="158" y="185"/>
                    <a:pt x="133" y="182"/>
                    <a:pt x="108" y="171"/>
                  </a:cubicBezTo>
                  <a:cubicBezTo>
                    <a:pt x="107" y="171"/>
                    <a:pt x="107" y="171"/>
                    <a:pt x="106" y="171"/>
                  </a:cubicBezTo>
                  <a:cubicBezTo>
                    <a:pt x="106" y="170"/>
                    <a:pt x="105" y="170"/>
                    <a:pt x="104" y="169"/>
                  </a:cubicBezTo>
                  <a:cubicBezTo>
                    <a:pt x="95" y="178"/>
                    <a:pt x="86" y="182"/>
                    <a:pt x="85" y="182"/>
                  </a:cubicBezTo>
                  <a:cubicBezTo>
                    <a:pt x="83" y="183"/>
                    <a:pt x="81" y="183"/>
                    <a:pt x="78" y="181"/>
                  </a:cubicBezTo>
                  <a:cubicBezTo>
                    <a:pt x="77" y="181"/>
                    <a:pt x="76" y="179"/>
                    <a:pt x="75" y="178"/>
                  </a:cubicBezTo>
                  <a:cubicBezTo>
                    <a:pt x="74" y="174"/>
                    <a:pt x="75" y="169"/>
                    <a:pt x="79" y="168"/>
                  </a:cubicBezTo>
                  <a:cubicBezTo>
                    <a:pt x="81" y="167"/>
                    <a:pt x="108" y="155"/>
                    <a:pt x="106" y="126"/>
                  </a:cubicBezTo>
                  <a:cubicBezTo>
                    <a:pt x="106" y="122"/>
                    <a:pt x="109" y="118"/>
                    <a:pt x="114" y="118"/>
                  </a:cubicBezTo>
                  <a:cubicBezTo>
                    <a:pt x="118" y="118"/>
                    <a:pt x="122" y="121"/>
                    <a:pt x="122" y="125"/>
                  </a:cubicBezTo>
                  <a:cubicBezTo>
                    <a:pt x="123" y="135"/>
                    <a:pt x="121" y="143"/>
                    <a:pt x="118" y="150"/>
                  </a:cubicBezTo>
                  <a:cubicBezTo>
                    <a:pt x="167" y="171"/>
                    <a:pt x="196" y="149"/>
                    <a:pt x="210" y="134"/>
                  </a:cubicBezTo>
                  <a:cubicBezTo>
                    <a:pt x="224" y="117"/>
                    <a:pt x="229" y="97"/>
                    <a:pt x="229" y="96"/>
                  </a:cubicBezTo>
                  <a:cubicBezTo>
                    <a:pt x="236" y="63"/>
                    <a:pt x="221" y="31"/>
                    <a:pt x="192" y="14"/>
                  </a:cubicBezTo>
                  <a:cubicBezTo>
                    <a:pt x="183" y="10"/>
                    <a:pt x="174" y="6"/>
                    <a:pt x="164" y="4"/>
                  </a:cubicBezTo>
                  <a:cubicBezTo>
                    <a:pt x="145" y="0"/>
                    <a:pt x="127" y="5"/>
                    <a:pt x="110" y="18"/>
                  </a:cubicBezTo>
                  <a:cubicBezTo>
                    <a:pt x="97" y="29"/>
                    <a:pt x="90" y="42"/>
                    <a:pt x="90" y="42"/>
                  </a:cubicBezTo>
                  <a:close/>
                </a:path>
              </a:pathLst>
            </a:custGeom>
            <a:solidFill>
              <a:srgbClr val="D4B0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7">
              <a:extLst>
                <a:ext uri="{FF2B5EF4-FFF2-40B4-BE49-F238E27FC236}">
                  <a16:creationId xmlns:a16="http://schemas.microsoft.com/office/drawing/2014/main" id="{B077742D-9131-4E9B-9CDE-7CDD2376E79F}"/>
                </a:ext>
              </a:extLst>
            </p:cNvPr>
            <p:cNvSpPr>
              <a:spLocks/>
            </p:cNvSpPr>
            <p:nvPr/>
          </p:nvSpPr>
          <p:spPr bwMode="auto">
            <a:xfrm>
              <a:off x="4756" y="839"/>
              <a:ext cx="477" cy="440"/>
            </a:xfrm>
            <a:custGeom>
              <a:avLst/>
              <a:gdLst/>
              <a:ahLst/>
              <a:cxnLst>
                <a:cxn ang="0">
                  <a:pos x="362" y="381"/>
                </a:cxn>
                <a:cxn ang="0">
                  <a:pos x="272" y="324"/>
                </a:cxn>
                <a:cxn ang="0">
                  <a:pos x="187" y="270"/>
                </a:cxn>
                <a:cxn ang="0">
                  <a:pos x="206" y="257"/>
                </a:cxn>
                <a:cxn ang="0">
                  <a:pos x="310" y="296"/>
                </a:cxn>
                <a:cxn ang="0">
                  <a:pos x="325" y="302"/>
                </a:cxn>
                <a:cxn ang="0">
                  <a:pos x="409" y="373"/>
                </a:cxn>
                <a:cxn ang="0">
                  <a:pos x="464" y="367"/>
                </a:cxn>
                <a:cxn ang="0">
                  <a:pos x="513" y="267"/>
                </a:cxn>
                <a:cxn ang="0">
                  <a:pos x="518" y="254"/>
                </a:cxn>
                <a:cxn ang="0">
                  <a:pos x="488" y="206"/>
                </a:cxn>
                <a:cxn ang="0">
                  <a:pos x="370" y="192"/>
                </a:cxn>
                <a:cxn ang="0">
                  <a:pos x="294" y="175"/>
                </a:cxn>
                <a:cxn ang="0">
                  <a:pos x="330" y="218"/>
                </a:cxn>
                <a:cxn ang="0">
                  <a:pos x="313" y="221"/>
                </a:cxn>
                <a:cxn ang="0">
                  <a:pos x="206" y="36"/>
                </a:cxn>
                <a:cxn ang="0">
                  <a:pos x="34" y="300"/>
                </a:cxn>
                <a:cxn ang="0">
                  <a:pos x="24" y="452"/>
                </a:cxn>
                <a:cxn ang="0">
                  <a:pos x="67" y="488"/>
                </a:cxn>
                <a:cxn ang="0">
                  <a:pos x="182" y="495"/>
                </a:cxn>
                <a:cxn ang="0">
                  <a:pos x="188" y="492"/>
                </a:cxn>
                <a:cxn ang="0">
                  <a:pos x="251" y="369"/>
                </a:cxn>
                <a:cxn ang="0">
                  <a:pos x="208" y="383"/>
                </a:cxn>
                <a:cxn ang="0">
                  <a:pos x="202" y="374"/>
                </a:cxn>
                <a:cxn ang="0">
                  <a:pos x="227" y="366"/>
                </a:cxn>
                <a:cxn ang="0">
                  <a:pos x="258" y="336"/>
                </a:cxn>
                <a:cxn ang="0">
                  <a:pos x="270" y="346"/>
                </a:cxn>
                <a:cxn ang="0">
                  <a:pos x="215" y="502"/>
                </a:cxn>
                <a:cxn ang="0">
                  <a:pos x="345" y="463"/>
                </a:cxn>
                <a:cxn ang="0">
                  <a:pos x="365" y="414"/>
                </a:cxn>
                <a:cxn ang="0">
                  <a:pos x="388" y="414"/>
                </a:cxn>
                <a:cxn ang="0">
                  <a:pos x="426" y="416"/>
                </a:cxn>
                <a:cxn ang="0">
                  <a:pos x="406" y="396"/>
                </a:cxn>
              </a:cxnLst>
              <a:rect l="0" t="0" r="r" b="b"/>
              <a:pathLst>
                <a:path w="559" h="516">
                  <a:moveTo>
                    <a:pt x="406" y="396"/>
                  </a:moveTo>
                  <a:cubicBezTo>
                    <a:pt x="393" y="394"/>
                    <a:pt x="377" y="390"/>
                    <a:pt x="362" y="381"/>
                  </a:cubicBezTo>
                  <a:cubicBezTo>
                    <a:pt x="342" y="370"/>
                    <a:pt x="323" y="351"/>
                    <a:pt x="308" y="321"/>
                  </a:cubicBezTo>
                  <a:cubicBezTo>
                    <a:pt x="300" y="323"/>
                    <a:pt x="287" y="325"/>
                    <a:pt x="272" y="324"/>
                  </a:cubicBezTo>
                  <a:cubicBezTo>
                    <a:pt x="260" y="323"/>
                    <a:pt x="244" y="320"/>
                    <a:pt x="228" y="311"/>
                  </a:cubicBezTo>
                  <a:cubicBezTo>
                    <a:pt x="214" y="303"/>
                    <a:pt x="199" y="290"/>
                    <a:pt x="187" y="270"/>
                  </a:cubicBezTo>
                  <a:cubicBezTo>
                    <a:pt x="183" y="264"/>
                    <a:pt x="185" y="257"/>
                    <a:pt x="190" y="254"/>
                  </a:cubicBezTo>
                  <a:cubicBezTo>
                    <a:pt x="196" y="250"/>
                    <a:pt x="203" y="252"/>
                    <a:pt x="206" y="257"/>
                  </a:cubicBezTo>
                  <a:cubicBezTo>
                    <a:pt x="243" y="315"/>
                    <a:pt x="295" y="301"/>
                    <a:pt x="308" y="297"/>
                  </a:cubicBezTo>
                  <a:cubicBezTo>
                    <a:pt x="308" y="296"/>
                    <a:pt x="309" y="296"/>
                    <a:pt x="310" y="296"/>
                  </a:cubicBezTo>
                  <a:cubicBezTo>
                    <a:pt x="313" y="294"/>
                    <a:pt x="316" y="294"/>
                    <a:pt x="319" y="296"/>
                  </a:cubicBezTo>
                  <a:cubicBezTo>
                    <a:pt x="322" y="297"/>
                    <a:pt x="324" y="299"/>
                    <a:pt x="325" y="302"/>
                  </a:cubicBezTo>
                  <a:cubicBezTo>
                    <a:pt x="326" y="303"/>
                    <a:pt x="326" y="303"/>
                    <a:pt x="326" y="304"/>
                  </a:cubicBezTo>
                  <a:cubicBezTo>
                    <a:pt x="344" y="345"/>
                    <a:pt x="372" y="368"/>
                    <a:pt x="409" y="373"/>
                  </a:cubicBezTo>
                  <a:cubicBezTo>
                    <a:pt x="438" y="376"/>
                    <a:pt x="461" y="368"/>
                    <a:pt x="462" y="368"/>
                  </a:cubicBezTo>
                  <a:cubicBezTo>
                    <a:pt x="462" y="367"/>
                    <a:pt x="463" y="367"/>
                    <a:pt x="464" y="367"/>
                  </a:cubicBezTo>
                  <a:cubicBezTo>
                    <a:pt x="490" y="353"/>
                    <a:pt x="506" y="333"/>
                    <a:pt x="512" y="308"/>
                  </a:cubicBezTo>
                  <a:cubicBezTo>
                    <a:pt x="517" y="285"/>
                    <a:pt x="513" y="267"/>
                    <a:pt x="513" y="267"/>
                  </a:cubicBezTo>
                  <a:cubicBezTo>
                    <a:pt x="511" y="259"/>
                    <a:pt x="511" y="259"/>
                    <a:pt x="511" y="259"/>
                  </a:cubicBezTo>
                  <a:cubicBezTo>
                    <a:pt x="518" y="254"/>
                    <a:pt x="518" y="254"/>
                    <a:pt x="518" y="254"/>
                  </a:cubicBezTo>
                  <a:cubicBezTo>
                    <a:pt x="559" y="224"/>
                    <a:pt x="557" y="186"/>
                    <a:pt x="551" y="163"/>
                  </a:cubicBezTo>
                  <a:cubicBezTo>
                    <a:pt x="539" y="177"/>
                    <a:pt x="518" y="195"/>
                    <a:pt x="488" y="206"/>
                  </a:cubicBezTo>
                  <a:cubicBezTo>
                    <a:pt x="465" y="214"/>
                    <a:pt x="438" y="215"/>
                    <a:pt x="410" y="208"/>
                  </a:cubicBezTo>
                  <a:cubicBezTo>
                    <a:pt x="396" y="205"/>
                    <a:pt x="382" y="199"/>
                    <a:pt x="370" y="192"/>
                  </a:cubicBezTo>
                  <a:cubicBezTo>
                    <a:pt x="359" y="186"/>
                    <a:pt x="350" y="179"/>
                    <a:pt x="342" y="171"/>
                  </a:cubicBezTo>
                  <a:cubicBezTo>
                    <a:pt x="327" y="176"/>
                    <a:pt x="311" y="178"/>
                    <a:pt x="294" y="175"/>
                  </a:cubicBezTo>
                  <a:cubicBezTo>
                    <a:pt x="304" y="184"/>
                    <a:pt x="315" y="193"/>
                    <a:pt x="327" y="202"/>
                  </a:cubicBezTo>
                  <a:cubicBezTo>
                    <a:pt x="332" y="205"/>
                    <a:pt x="333" y="213"/>
                    <a:pt x="330" y="218"/>
                  </a:cubicBezTo>
                  <a:cubicBezTo>
                    <a:pt x="326" y="223"/>
                    <a:pt x="319" y="224"/>
                    <a:pt x="314" y="221"/>
                  </a:cubicBezTo>
                  <a:cubicBezTo>
                    <a:pt x="314" y="221"/>
                    <a:pt x="314" y="221"/>
                    <a:pt x="313" y="221"/>
                  </a:cubicBezTo>
                  <a:cubicBezTo>
                    <a:pt x="277" y="195"/>
                    <a:pt x="249" y="165"/>
                    <a:pt x="231" y="129"/>
                  </a:cubicBezTo>
                  <a:cubicBezTo>
                    <a:pt x="217" y="101"/>
                    <a:pt x="209" y="69"/>
                    <a:pt x="206" y="36"/>
                  </a:cubicBezTo>
                  <a:cubicBezTo>
                    <a:pt x="206" y="23"/>
                    <a:pt x="206" y="11"/>
                    <a:pt x="207" y="0"/>
                  </a:cubicBezTo>
                  <a:cubicBezTo>
                    <a:pt x="34" y="300"/>
                    <a:pt x="34" y="300"/>
                    <a:pt x="34" y="300"/>
                  </a:cubicBezTo>
                  <a:cubicBezTo>
                    <a:pt x="17" y="329"/>
                    <a:pt x="2" y="357"/>
                    <a:pt x="1" y="389"/>
                  </a:cubicBezTo>
                  <a:cubicBezTo>
                    <a:pt x="0" y="427"/>
                    <a:pt x="24" y="452"/>
                    <a:pt x="24" y="452"/>
                  </a:cubicBezTo>
                  <a:cubicBezTo>
                    <a:pt x="24" y="453"/>
                    <a:pt x="24" y="453"/>
                    <a:pt x="24" y="453"/>
                  </a:cubicBezTo>
                  <a:cubicBezTo>
                    <a:pt x="38" y="467"/>
                    <a:pt x="52" y="479"/>
                    <a:pt x="67" y="488"/>
                  </a:cubicBezTo>
                  <a:cubicBezTo>
                    <a:pt x="93" y="502"/>
                    <a:pt x="120" y="508"/>
                    <a:pt x="148" y="505"/>
                  </a:cubicBezTo>
                  <a:cubicBezTo>
                    <a:pt x="169" y="502"/>
                    <a:pt x="182" y="495"/>
                    <a:pt x="182" y="495"/>
                  </a:cubicBezTo>
                  <a:cubicBezTo>
                    <a:pt x="187" y="492"/>
                    <a:pt x="187" y="492"/>
                    <a:pt x="187" y="492"/>
                  </a:cubicBezTo>
                  <a:cubicBezTo>
                    <a:pt x="188" y="492"/>
                    <a:pt x="188" y="492"/>
                    <a:pt x="188" y="492"/>
                  </a:cubicBezTo>
                  <a:cubicBezTo>
                    <a:pt x="193" y="489"/>
                    <a:pt x="202" y="484"/>
                    <a:pt x="210" y="476"/>
                  </a:cubicBezTo>
                  <a:cubicBezTo>
                    <a:pt x="225" y="462"/>
                    <a:pt x="257" y="424"/>
                    <a:pt x="251" y="369"/>
                  </a:cubicBezTo>
                  <a:cubicBezTo>
                    <a:pt x="244" y="375"/>
                    <a:pt x="237" y="379"/>
                    <a:pt x="231" y="381"/>
                  </a:cubicBezTo>
                  <a:cubicBezTo>
                    <a:pt x="219" y="384"/>
                    <a:pt x="209" y="383"/>
                    <a:pt x="208" y="383"/>
                  </a:cubicBezTo>
                  <a:cubicBezTo>
                    <a:pt x="207" y="382"/>
                    <a:pt x="206" y="382"/>
                    <a:pt x="205" y="382"/>
                  </a:cubicBezTo>
                  <a:cubicBezTo>
                    <a:pt x="203" y="380"/>
                    <a:pt x="201" y="377"/>
                    <a:pt x="202" y="374"/>
                  </a:cubicBezTo>
                  <a:cubicBezTo>
                    <a:pt x="202" y="369"/>
                    <a:pt x="206" y="367"/>
                    <a:pt x="211" y="367"/>
                  </a:cubicBezTo>
                  <a:cubicBezTo>
                    <a:pt x="211" y="367"/>
                    <a:pt x="218" y="368"/>
                    <a:pt x="227" y="366"/>
                  </a:cubicBezTo>
                  <a:cubicBezTo>
                    <a:pt x="237" y="362"/>
                    <a:pt x="245" y="354"/>
                    <a:pt x="248" y="341"/>
                  </a:cubicBezTo>
                  <a:cubicBezTo>
                    <a:pt x="249" y="337"/>
                    <a:pt x="254" y="335"/>
                    <a:pt x="258" y="336"/>
                  </a:cubicBezTo>
                  <a:cubicBezTo>
                    <a:pt x="259" y="336"/>
                    <a:pt x="259" y="337"/>
                    <a:pt x="260" y="337"/>
                  </a:cubicBezTo>
                  <a:cubicBezTo>
                    <a:pt x="265" y="338"/>
                    <a:pt x="269" y="341"/>
                    <a:pt x="270" y="346"/>
                  </a:cubicBezTo>
                  <a:cubicBezTo>
                    <a:pt x="289" y="422"/>
                    <a:pt x="246" y="474"/>
                    <a:pt x="226" y="493"/>
                  </a:cubicBezTo>
                  <a:cubicBezTo>
                    <a:pt x="222" y="497"/>
                    <a:pt x="218" y="500"/>
                    <a:pt x="215" y="502"/>
                  </a:cubicBezTo>
                  <a:cubicBezTo>
                    <a:pt x="262" y="516"/>
                    <a:pt x="306" y="503"/>
                    <a:pt x="343" y="465"/>
                  </a:cubicBezTo>
                  <a:cubicBezTo>
                    <a:pt x="343" y="464"/>
                    <a:pt x="344" y="463"/>
                    <a:pt x="345" y="463"/>
                  </a:cubicBezTo>
                  <a:cubicBezTo>
                    <a:pt x="345" y="462"/>
                    <a:pt x="346" y="461"/>
                    <a:pt x="346" y="461"/>
                  </a:cubicBezTo>
                  <a:cubicBezTo>
                    <a:pt x="351" y="456"/>
                    <a:pt x="365" y="436"/>
                    <a:pt x="365" y="414"/>
                  </a:cubicBezTo>
                  <a:cubicBezTo>
                    <a:pt x="365" y="408"/>
                    <a:pt x="370" y="403"/>
                    <a:pt x="377" y="403"/>
                  </a:cubicBezTo>
                  <a:cubicBezTo>
                    <a:pt x="383" y="402"/>
                    <a:pt x="388" y="408"/>
                    <a:pt x="388" y="414"/>
                  </a:cubicBezTo>
                  <a:cubicBezTo>
                    <a:pt x="389" y="428"/>
                    <a:pt x="385" y="441"/>
                    <a:pt x="380" y="451"/>
                  </a:cubicBezTo>
                  <a:cubicBezTo>
                    <a:pt x="398" y="444"/>
                    <a:pt x="413" y="433"/>
                    <a:pt x="426" y="416"/>
                  </a:cubicBezTo>
                  <a:cubicBezTo>
                    <a:pt x="432" y="409"/>
                    <a:pt x="436" y="402"/>
                    <a:pt x="439" y="396"/>
                  </a:cubicBezTo>
                  <a:cubicBezTo>
                    <a:pt x="430" y="397"/>
                    <a:pt x="418" y="397"/>
                    <a:pt x="406" y="396"/>
                  </a:cubicBezTo>
                  <a:close/>
                </a:path>
              </a:pathLst>
            </a:custGeom>
            <a:solidFill>
              <a:srgbClr val="D4B0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8">
              <a:extLst>
                <a:ext uri="{FF2B5EF4-FFF2-40B4-BE49-F238E27FC236}">
                  <a16:creationId xmlns:a16="http://schemas.microsoft.com/office/drawing/2014/main" id="{87E5A807-CEA8-4FC4-82E0-7E680838610D}"/>
                </a:ext>
              </a:extLst>
            </p:cNvPr>
            <p:cNvSpPr>
              <a:spLocks/>
            </p:cNvSpPr>
            <p:nvPr/>
          </p:nvSpPr>
          <p:spPr bwMode="auto">
            <a:xfrm>
              <a:off x="4507" y="565"/>
              <a:ext cx="512" cy="592"/>
            </a:xfrm>
            <a:custGeom>
              <a:avLst/>
              <a:gdLst/>
              <a:ahLst/>
              <a:cxnLst>
                <a:cxn ang="0">
                  <a:pos x="234" y="325"/>
                </a:cxn>
                <a:cxn ang="0">
                  <a:pos x="132" y="258"/>
                </a:cxn>
                <a:cxn ang="0">
                  <a:pos x="171" y="259"/>
                </a:cxn>
                <a:cxn ang="0">
                  <a:pos x="457" y="297"/>
                </a:cxn>
                <a:cxn ang="0">
                  <a:pos x="511" y="248"/>
                </a:cxn>
                <a:cxn ang="0">
                  <a:pos x="588" y="117"/>
                </a:cxn>
                <a:cxn ang="0">
                  <a:pos x="593" y="106"/>
                </a:cxn>
                <a:cxn ang="0">
                  <a:pos x="562" y="16"/>
                </a:cxn>
                <a:cxn ang="0">
                  <a:pos x="471" y="25"/>
                </a:cxn>
                <a:cxn ang="0">
                  <a:pos x="449" y="107"/>
                </a:cxn>
                <a:cxn ang="0">
                  <a:pos x="509" y="138"/>
                </a:cxn>
                <a:cxn ang="0">
                  <a:pos x="485" y="180"/>
                </a:cxn>
                <a:cxn ang="0">
                  <a:pos x="470" y="191"/>
                </a:cxn>
                <a:cxn ang="0">
                  <a:pos x="423" y="100"/>
                </a:cxn>
                <a:cxn ang="0">
                  <a:pos x="431" y="10"/>
                </a:cxn>
                <a:cxn ang="0">
                  <a:pos x="316" y="25"/>
                </a:cxn>
                <a:cxn ang="0">
                  <a:pos x="310" y="23"/>
                </a:cxn>
                <a:cxn ang="0">
                  <a:pos x="260" y="21"/>
                </a:cxn>
                <a:cxn ang="0">
                  <a:pos x="196" y="83"/>
                </a:cxn>
                <a:cxn ang="0">
                  <a:pos x="224" y="164"/>
                </a:cxn>
                <a:cxn ang="0">
                  <a:pos x="301" y="139"/>
                </a:cxn>
                <a:cxn ang="0">
                  <a:pos x="308" y="109"/>
                </a:cxn>
                <a:cxn ang="0">
                  <a:pos x="350" y="139"/>
                </a:cxn>
                <a:cxn ang="0">
                  <a:pos x="324" y="149"/>
                </a:cxn>
                <a:cxn ang="0">
                  <a:pos x="322" y="151"/>
                </a:cxn>
                <a:cxn ang="0">
                  <a:pos x="302" y="213"/>
                </a:cxn>
                <a:cxn ang="0">
                  <a:pos x="294" y="251"/>
                </a:cxn>
                <a:cxn ang="0">
                  <a:pos x="175" y="131"/>
                </a:cxn>
                <a:cxn ang="0">
                  <a:pos x="113" y="134"/>
                </a:cxn>
                <a:cxn ang="0">
                  <a:pos x="95" y="175"/>
                </a:cxn>
                <a:cxn ang="0">
                  <a:pos x="92" y="176"/>
                </a:cxn>
                <a:cxn ang="0">
                  <a:pos x="32" y="268"/>
                </a:cxn>
                <a:cxn ang="0">
                  <a:pos x="33" y="274"/>
                </a:cxn>
                <a:cxn ang="0">
                  <a:pos x="108" y="350"/>
                </a:cxn>
                <a:cxn ang="0">
                  <a:pos x="185" y="332"/>
                </a:cxn>
                <a:cxn ang="0">
                  <a:pos x="181" y="386"/>
                </a:cxn>
                <a:cxn ang="0">
                  <a:pos x="180" y="400"/>
                </a:cxn>
                <a:cxn ang="0">
                  <a:pos x="103" y="373"/>
                </a:cxn>
                <a:cxn ang="0">
                  <a:pos x="1" y="357"/>
                </a:cxn>
                <a:cxn ang="0">
                  <a:pos x="45" y="361"/>
                </a:cxn>
                <a:cxn ang="0">
                  <a:pos x="10" y="417"/>
                </a:cxn>
                <a:cxn ang="0">
                  <a:pos x="8" y="421"/>
                </a:cxn>
                <a:cxn ang="0">
                  <a:pos x="39" y="551"/>
                </a:cxn>
                <a:cxn ang="0">
                  <a:pos x="147" y="425"/>
                </a:cxn>
                <a:cxn ang="0">
                  <a:pos x="220" y="424"/>
                </a:cxn>
                <a:cxn ang="0">
                  <a:pos x="289" y="498"/>
                </a:cxn>
                <a:cxn ang="0">
                  <a:pos x="154" y="448"/>
                </a:cxn>
                <a:cxn ang="0">
                  <a:pos x="79" y="505"/>
                </a:cxn>
                <a:cxn ang="0">
                  <a:pos x="62" y="576"/>
                </a:cxn>
                <a:cxn ang="0">
                  <a:pos x="62" y="576"/>
                </a:cxn>
                <a:cxn ang="0">
                  <a:pos x="63" y="578"/>
                </a:cxn>
                <a:cxn ang="0">
                  <a:pos x="177" y="692"/>
                </a:cxn>
                <a:cxn ang="0">
                  <a:pos x="241" y="681"/>
                </a:cxn>
                <a:cxn ang="0">
                  <a:pos x="306" y="607"/>
                </a:cxn>
              </a:cxnLst>
              <a:rect l="0" t="0" r="r" b="b"/>
              <a:pathLst>
                <a:path w="600" h="693">
                  <a:moveTo>
                    <a:pt x="475" y="312"/>
                  </a:moveTo>
                  <a:cubicBezTo>
                    <a:pt x="469" y="317"/>
                    <a:pt x="462" y="321"/>
                    <a:pt x="455" y="325"/>
                  </a:cubicBezTo>
                  <a:cubicBezTo>
                    <a:pt x="439" y="334"/>
                    <a:pt x="420" y="341"/>
                    <a:pt x="398" y="346"/>
                  </a:cubicBezTo>
                  <a:cubicBezTo>
                    <a:pt x="370" y="353"/>
                    <a:pt x="337" y="354"/>
                    <a:pt x="300" y="347"/>
                  </a:cubicBezTo>
                  <a:cubicBezTo>
                    <a:pt x="279" y="343"/>
                    <a:pt x="257" y="336"/>
                    <a:pt x="234" y="325"/>
                  </a:cubicBezTo>
                  <a:cubicBezTo>
                    <a:pt x="234" y="325"/>
                    <a:pt x="234" y="325"/>
                    <a:pt x="234" y="325"/>
                  </a:cubicBezTo>
                  <a:cubicBezTo>
                    <a:pt x="234" y="325"/>
                    <a:pt x="234" y="325"/>
                    <a:pt x="234" y="325"/>
                  </a:cubicBezTo>
                  <a:cubicBezTo>
                    <a:pt x="234" y="325"/>
                    <a:pt x="222" y="319"/>
                    <a:pt x="206" y="310"/>
                  </a:cubicBezTo>
                  <a:cubicBezTo>
                    <a:pt x="195" y="304"/>
                    <a:pt x="183" y="296"/>
                    <a:pt x="170" y="287"/>
                  </a:cubicBezTo>
                  <a:cubicBezTo>
                    <a:pt x="157" y="279"/>
                    <a:pt x="144" y="269"/>
                    <a:pt x="132" y="258"/>
                  </a:cubicBezTo>
                  <a:cubicBezTo>
                    <a:pt x="124" y="251"/>
                    <a:pt x="116" y="244"/>
                    <a:pt x="110" y="237"/>
                  </a:cubicBezTo>
                  <a:cubicBezTo>
                    <a:pt x="106" y="232"/>
                    <a:pt x="107" y="224"/>
                    <a:pt x="111" y="220"/>
                  </a:cubicBezTo>
                  <a:cubicBezTo>
                    <a:pt x="116" y="216"/>
                    <a:pt x="124" y="217"/>
                    <a:pt x="128" y="222"/>
                  </a:cubicBezTo>
                  <a:cubicBezTo>
                    <a:pt x="133" y="228"/>
                    <a:pt x="140" y="235"/>
                    <a:pt x="147" y="241"/>
                  </a:cubicBezTo>
                  <a:cubicBezTo>
                    <a:pt x="154" y="247"/>
                    <a:pt x="162" y="254"/>
                    <a:pt x="171" y="259"/>
                  </a:cubicBezTo>
                  <a:cubicBezTo>
                    <a:pt x="187" y="271"/>
                    <a:pt x="204" y="282"/>
                    <a:pt x="217" y="290"/>
                  </a:cubicBezTo>
                  <a:cubicBezTo>
                    <a:pt x="232" y="298"/>
                    <a:pt x="243" y="303"/>
                    <a:pt x="244" y="304"/>
                  </a:cubicBezTo>
                  <a:cubicBezTo>
                    <a:pt x="280" y="321"/>
                    <a:pt x="313" y="328"/>
                    <a:pt x="342" y="328"/>
                  </a:cubicBezTo>
                  <a:cubicBezTo>
                    <a:pt x="371" y="329"/>
                    <a:pt x="396" y="324"/>
                    <a:pt x="418" y="316"/>
                  </a:cubicBezTo>
                  <a:cubicBezTo>
                    <a:pt x="432" y="311"/>
                    <a:pt x="445" y="304"/>
                    <a:pt x="457" y="297"/>
                  </a:cubicBezTo>
                  <a:cubicBezTo>
                    <a:pt x="472" y="287"/>
                    <a:pt x="484" y="277"/>
                    <a:pt x="493" y="269"/>
                  </a:cubicBezTo>
                  <a:cubicBezTo>
                    <a:pt x="505" y="257"/>
                    <a:pt x="511" y="249"/>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2" y="247"/>
                    <a:pt x="513" y="247"/>
                    <a:pt x="514" y="246"/>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9" y="115"/>
                    <a:pt x="591" y="112"/>
                    <a:pt x="593" y="106"/>
                  </a:cubicBezTo>
                  <a:cubicBezTo>
                    <a:pt x="596" y="101"/>
                    <a:pt x="598" y="94"/>
                    <a:pt x="599" y="86"/>
                  </a:cubicBezTo>
                  <a:cubicBezTo>
                    <a:pt x="600" y="81"/>
                    <a:pt x="600" y="75"/>
                    <a:pt x="600" y="70"/>
                  </a:cubicBezTo>
                  <a:cubicBezTo>
                    <a:pt x="599" y="62"/>
                    <a:pt x="597" y="55"/>
                    <a:pt x="593" y="47"/>
                  </a:cubicBezTo>
                  <a:cubicBezTo>
                    <a:pt x="591" y="43"/>
                    <a:pt x="588" y="38"/>
                    <a:pt x="584" y="34"/>
                  </a:cubicBezTo>
                  <a:cubicBezTo>
                    <a:pt x="577" y="26"/>
                    <a:pt x="570" y="20"/>
                    <a:pt x="562" y="16"/>
                  </a:cubicBezTo>
                  <a:cubicBezTo>
                    <a:pt x="551" y="9"/>
                    <a:pt x="539" y="6"/>
                    <a:pt x="527" y="5"/>
                  </a:cubicBezTo>
                  <a:cubicBezTo>
                    <a:pt x="515" y="4"/>
                    <a:pt x="504" y="6"/>
                    <a:pt x="493" y="11"/>
                  </a:cubicBezTo>
                  <a:cubicBezTo>
                    <a:pt x="486" y="14"/>
                    <a:pt x="479" y="18"/>
                    <a:pt x="472" y="24"/>
                  </a:cubicBezTo>
                  <a:cubicBezTo>
                    <a:pt x="472" y="24"/>
                    <a:pt x="472" y="24"/>
                    <a:pt x="472" y="24"/>
                  </a:cubicBezTo>
                  <a:cubicBezTo>
                    <a:pt x="472" y="24"/>
                    <a:pt x="472" y="24"/>
                    <a:pt x="471" y="25"/>
                  </a:cubicBezTo>
                  <a:cubicBezTo>
                    <a:pt x="470" y="26"/>
                    <a:pt x="469" y="27"/>
                    <a:pt x="467" y="29"/>
                  </a:cubicBezTo>
                  <a:cubicBezTo>
                    <a:pt x="464" y="32"/>
                    <a:pt x="460" y="37"/>
                    <a:pt x="456" y="44"/>
                  </a:cubicBezTo>
                  <a:cubicBezTo>
                    <a:pt x="454" y="49"/>
                    <a:pt x="451" y="54"/>
                    <a:pt x="449" y="60"/>
                  </a:cubicBezTo>
                  <a:cubicBezTo>
                    <a:pt x="447" y="67"/>
                    <a:pt x="445" y="74"/>
                    <a:pt x="445" y="82"/>
                  </a:cubicBezTo>
                  <a:cubicBezTo>
                    <a:pt x="445" y="90"/>
                    <a:pt x="446" y="99"/>
                    <a:pt x="449" y="107"/>
                  </a:cubicBezTo>
                  <a:cubicBezTo>
                    <a:pt x="452" y="113"/>
                    <a:pt x="454" y="119"/>
                    <a:pt x="459" y="125"/>
                  </a:cubicBezTo>
                  <a:cubicBezTo>
                    <a:pt x="464" y="132"/>
                    <a:pt x="471" y="140"/>
                    <a:pt x="481" y="148"/>
                  </a:cubicBezTo>
                  <a:cubicBezTo>
                    <a:pt x="482" y="146"/>
                    <a:pt x="484" y="144"/>
                    <a:pt x="486" y="143"/>
                  </a:cubicBezTo>
                  <a:cubicBezTo>
                    <a:pt x="489" y="139"/>
                    <a:pt x="494" y="136"/>
                    <a:pt x="499" y="134"/>
                  </a:cubicBezTo>
                  <a:cubicBezTo>
                    <a:pt x="503" y="132"/>
                    <a:pt x="508" y="134"/>
                    <a:pt x="509" y="138"/>
                  </a:cubicBezTo>
                  <a:cubicBezTo>
                    <a:pt x="511" y="142"/>
                    <a:pt x="509" y="146"/>
                    <a:pt x="505" y="148"/>
                  </a:cubicBezTo>
                  <a:cubicBezTo>
                    <a:pt x="502" y="150"/>
                    <a:pt x="499" y="152"/>
                    <a:pt x="496" y="154"/>
                  </a:cubicBezTo>
                  <a:cubicBezTo>
                    <a:pt x="494" y="156"/>
                    <a:pt x="492" y="159"/>
                    <a:pt x="490" y="161"/>
                  </a:cubicBezTo>
                  <a:cubicBezTo>
                    <a:pt x="489" y="164"/>
                    <a:pt x="487" y="168"/>
                    <a:pt x="486" y="171"/>
                  </a:cubicBezTo>
                  <a:cubicBezTo>
                    <a:pt x="486" y="174"/>
                    <a:pt x="485" y="177"/>
                    <a:pt x="485" y="180"/>
                  </a:cubicBezTo>
                  <a:cubicBezTo>
                    <a:pt x="484" y="185"/>
                    <a:pt x="485" y="189"/>
                    <a:pt x="485" y="189"/>
                  </a:cubicBezTo>
                  <a:cubicBezTo>
                    <a:pt x="485" y="189"/>
                    <a:pt x="485" y="189"/>
                    <a:pt x="485" y="189"/>
                  </a:cubicBezTo>
                  <a:cubicBezTo>
                    <a:pt x="485" y="189"/>
                    <a:pt x="485" y="189"/>
                    <a:pt x="485" y="189"/>
                  </a:cubicBezTo>
                  <a:cubicBezTo>
                    <a:pt x="486" y="194"/>
                    <a:pt x="483" y="197"/>
                    <a:pt x="478" y="198"/>
                  </a:cubicBezTo>
                  <a:cubicBezTo>
                    <a:pt x="474" y="199"/>
                    <a:pt x="470" y="196"/>
                    <a:pt x="470" y="191"/>
                  </a:cubicBezTo>
                  <a:cubicBezTo>
                    <a:pt x="470" y="191"/>
                    <a:pt x="469" y="188"/>
                    <a:pt x="469" y="184"/>
                  </a:cubicBezTo>
                  <a:cubicBezTo>
                    <a:pt x="469" y="180"/>
                    <a:pt x="470" y="174"/>
                    <a:pt x="471" y="169"/>
                  </a:cubicBezTo>
                  <a:cubicBezTo>
                    <a:pt x="470" y="168"/>
                    <a:pt x="469" y="168"/>
                    <a:pt x="468" y="167"/>
                  </a:cubicBezTo>
                  <a:cubicBezTo>
                    <a:pt x="454" y="157"/>
                    <a:pt x="444" y="146"/>
                    <a:pt x="437" y="135"/>
                  </a:cubicBezTo>
                  <a:cubicBezTo>
                    <a:pt x="430" y="123"/>
                    <a:pt x="425" y="112"/>
                    <a:pt x="423" y="100"/>
                  </a:cubicBezTo>
                  <a:cubicBezTo>
                    <a:pt x="422" y="93"/>
                    <a:pt x="422" y="85"/>
                    <a:pt x="422" y="78"/>
                  </a:cubicBezTo>
                  <a:cubicBezTo>
                    <a:pt x="423" y="69"/>
                    <a:pt x="425" y="60"/>
                    <a:pt x="427" y="52"/>
                  </a:cubicBezTo>
                  <a:cubicBezTo>
                    <a:pt x="430" y="45"/>
                    <a:pt x="433" y="38"/>
                    <a:pt x="436" y="32"/>
                  </a:cubicBezTo>
                  <a:cubicBezTo>
                    <a:pt x="440" y="27"/>
                    <a:pt x="443" y="22"/>
                    <a:pt x="446" y="18"/>
                  </a:cubicBezTo>
                  <a:cubicBezTo>
                    <a:pt x="442" y="15"/>
                    <a:pt x="437" y="13"/>
                    <a:pt x="431" y="10"/>
                  </a:cubicBezTo>
                  <a:cubicBezTo>
                    <a:pt x="421" y="7"/>
                    <a:pt x="410" y="3"/>
                    <a:pt x="399" y="2"/>
                  </a:cubicBezTo>
                  <a:cubicBezTo>
                    <a:pt x="391" y="0"/>
                    <a:pt x="383" y="0"/>
                    <a:pt x="374" y="1"/>
                  </a:cubicBezTo>
                  <a:cubicBezTo>
                    <a:pt x="363" y="1"/>
                    <a:pt x="352" y="4"/>
                    <a:pt x="340" y="9"/>
                  </a:cubicBezTo>
                  <a:cubicBezTo>
                    <a:pt x="334" y="12"/>
                    <a:pt x="327" y="16"/>
                    <a:pt x="321" y="21"/>
                  </a:cubicBezTo>
                  <a:cubicBezTo>
                    <a:pt x="316" y="25"/>
                    <a:pt x="316" y="25"/>
                    <a:pt x="316" y="25"/>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09" y="23"/>
                    <a:pt x="308" y="23"/>
                  </a:cubicBezTo>
                  <a:cubicBezTo>
                    <a:pt x="307" y="22"/>
                    <a:pt x="305" y="22"/>
                    <a:pt x="302" y="21"/>
                  </a:cubicBezTo>
                  <a:cubicBezTo>
                    <a:pt x="296" y="20"/>
                    <a:pt x="288" y="19"/>
                    <a:pt x="279" y="19"/>
                  </a:cubicBezTo>
                  <a:cubicBezTo>
                    <a:pt x="273" y="19"/>
                    <a:pt x="267" y="20"/>
                    <a:pt x="260" y="21"/>
                  </a:cubicBezTo>
                  <a:cubicBezTo>
                    <a:pt x="252" y="22"/>
                    <a:pt x="243" y="25"/>
                    <a:pt x="235" y="30"/>
                  </a:cubicBezTo>
                  <a:cubicBezTo>
                    <a:pt x="230" y="33"/>
                    <a:pt x="225" y="36"/>
                    <a:pt x="221" y="41"/>
                  </a:cubicBezTo>
                  <a:cubicBezTo>
                    <a:pt x="216" y="45"/>
                    <a:pt x="211" y="51"/>
                    <a:pt x="207" y="59"/>
                  </a:cubicBezTo>
                  <a:cubicBezTo>
                    <a:pt x="203" y="65"/>
                    <a:pt x="200" y="72"/>
                    <a:pt x="197" y="81"/>
                  </a:cubicBezTo>
                  <a:cubicBezTo>
                    <a:pt x="196" y="83"/>
                    <a:pt x="196" y="83"/>
                    <a:pt x="196" y="83"/>
                  </a:cubicBezTo>
                  <a:cubicBezTo>
                    <a:pt x="196" y="83"/>
                    <a:pt x="196" y="83"/>
                    <a:pt x="196" y="83"/>
                  </a:cubicBezTo>
                  <a:cubicBezTo>
                    <a:pt x="196" y="85"/>
                    <a:pt x="195" y="87"/>
                    <a:pt x="195" y="90"/>
                  </a:cubicBezTo>
                  <a:cubicBezTo>
                    <a:pt x="194" y="96"/>
                    <a:pt x="193" y="104"/>
                    <a:pt x="195" y="114"/>
                  </a:cubicBezTo>
                  <a:cubicBezTo>
                    <a:pt x="196" y="120"/>
                    <a:pt x="198" y="127"/>
                    <a:pt x="201" y="134"/>
                  </a:cubicBezTo>
                  <a:cubicBezTo>
                    <a:pt x="206" y="144"/>
                    <a:pt x="213" y="154"/>
                    <a:pt x="224" y="164"/>
                  </a:cubicBezTo>
                  <a:cubicBezTo>
                    <a:pt x="231" y="169"/>
                    <a:pt x="238" y="175"/>
                    <a:pt x="248" y="181"/>
                  </a:cubicBezTo>
                  <a:cubicBezTo>
                    <a:pt x="256" y="185"/>
                    <a:pt x="266" y="190"/>
                    <a:pt x="278" y="195"/>
                  </a:cubicBezTo>
                  <a:cubicBezTo>
                    <a:pt x="278" y="189"/>
                    <a:pt x="279" y="183"/>
                    <a:pt x="280" y="178"/>
                  </a:cubicBezTo>
                  <a:cubicBezTo>
                    <a:pt x="283" y="169"/>
                    <a:pt x="287" y="161"/>
                    <a:pt x="291" y="154"/>
                  </a:cubicBezTo>
                  <a:cubicBezTo>
                    <a:pt x="294" y="148"/>
                    <a:pt x="298" y="143"/>
                    <a:pt x="301" y="139"/>
                  </a:cubicBezTo>
                  <a:cubicBezTo>
                    <a:pt x="302" y="137"/>
                    <a:pt x="304" y="136"/>
                    <a:pt x="304" y="135"/>
                  </a:cubicBezTo>
                  <a:cubicBezTo>
                    <a:pt x="304" y="134"/>
                    <a:pt x="303" y="134"/>
                    <a:pt x="303" y="133"/>
                  </a:cubicBezTo>
                  <a:cubicBezTo>
                    <a:pt x="298" y="128"/>
                    <a:pt x="295" y="121"/>
                    <a:pt x="293" y="113"/>
                  </a:cubicBezTo>
                  <a:cubicBezTo>
                    <a:pt x="292" y="109"/>
                    <a:pt x="295" y="104"/>
                    <a:pt x="299" y="103"/>
                  </a:cubicBezTo>
                  <a:cubicBezTo>
                    <a:pt x="303" y="103"/>
                    <a:pt x="307" y="105"/>
                    <a:pt x="308" y="109"/>
                  </a:cubicBezTo>
                  <a:cubicBezTo>
                    <a:pt x="310" y="115"/>
                    <a:pt x="312" y="120"/>
                    <a:pt x="315" y="123"/>
                  </a:cubicBezTo>
                  <a:cubicBezTo>
                    <a:pt x="318" y="127"/>
                    <a:pt x="321" y="130"/>
                    <a:pt x="325" y="132"/>
                  </a:cubicBezTo>
                  <a:cubicBezTo>
                    <a:pt x="331" y="135"/>
                    <a:pt x="337" y="137"/>
                    <a:pt x="342" y="138"/>
                  </a:cubicBezTo>
                  <a:cubicBezTo>
                    <a:pt x="346" y="139"/>
                    <a:pt x="350" y="139"/>
                    <a:pt x="350" y="139"/>
                  </a:cubicBezTo>
                  <a:cubicBezTo>
                    <a:pt x="350" y="139"/>
                    <a:pt x="350" y="139"/>
                    <a:pt x="350" y="139"/>
                  </a:cubicBezTo>
                  <a:cubicBezTo>
                    <a:pt x="350" y="139"/>
                    <a:pt x="350" y="139"/>
                    <a:pt x="350" y="139"/>
                  </a:cubicBezTo>
                  <a:cubicBezTo>
                    <a:pt x="354" y="139"/>
                    <a:pt x="357" y="143"/>
                    <a:pt x="357" y="147"/>
                  </a:cubicBezTo>
                  <a:cubicBezTo>
                    <a:pt x="357" y="151"/>
                    <a:pt x="354" y="155"/>
                    <a:pt x="349" y="155"/>
                  </a:cubicBezTo>
                  <a:cubicBezTo>
                    <a:pt x="349" y="155"/>
                    <a:pt x="345" y="154"/>
                    <a:pt x="339" y="153"/>
                  </a:cubicBezTo>
                  <a:cubicBezTo>
                    <a:pt x="335" y="152"/>
                    <a:pt x="329" y="151"/>
                    <a:pt x="324" y="149"/>
                  </a:cubicBezTo>
                  <a:cubicBezTo>
                    <a:pt x="323" y="149"/>
                    <a:pt x="323" y="149"/>
                    <a:pt x="323" y="150"/>
                  </a:cubicBezTo>
                  <a:cubicBezTo>
                    <a:pt x="323" y="150"/>
                    <a:pt x="323" y="150"/>
                    <a:pt x="323" y="150"/>
                  </a:cubicBezTo>
                  <a:cubicBezTo>
                    <a:pt x="323" y="150"/>
                    <a:pt x="323" y="150"/>
                    <a:pt x="323" y="150"/>
                  </a:cubicBezTo>
                  <a:cubicBezTo>
                    <a:pt x="323" y="150"/>
                    <a:pt x="323" y="150"/>
                    <a:pt x="322" y="150"/>
                  </a:cubicBezTo>
                  <a:cubicBezTo>
                    <a:pt x="322" y="150"/>
                    <a:pt x="322" y="150"/>
                    <a:pt x="322" y="151"/>
                  </a:cubicBezTo>
                  <a:cubicBezTo>
                    <a:pt x="321" y="151"/>
                    <a:pt x="320" y="152"/>
                    <a:pt x="319" y="154"/>
                  </a:cubicBezTo>
                  <a:cubicBezTo>
                    <a:pt x="317" y="156"/>
                    <a:pt x="314" y="161"/>
                    <a:pt x="311" y="166"/>
                  </a:cubicBezTo>
                  <a:cubicBezTo>
                    <a:pt x="308" y="170"/>
                    <a:pt x="306" y="175"/>
                    <a:pt x="304" y="181"/>
                  </a:cubicBezTo>
                  <a:cubicBezTo>
                    <a:pt x="302" y="187"/>
                    <a:pt x="301" y="193"/>
                    <a:pt x="301" y="200"/>
                  </a:cubicBezTo>
                  <a:cubicBezTo>
                    <a:pt x="301" y="204"/>
                    <a:pt x="301" y="209"/>
                    <a:pt x="302" y="213"/>
                  </a:cubicBezTo>
                  <a:cubicBezTo>
                    <a:pt x="303" y="220"/>
                    <a:pt x="306" y="226"/>
                    <a:pt x="310" y="233"/>
                  </a:cubicBezTo>
                  <a:cubicBezTo>
                    <a:pt x="316" y="242"/>
                    <a:pt x="325" y="252"/>
                    <a:pt x="338" y="262"/>
                  </a:cubicBezTo>
                  <a:cubicBezTo>
                    <a:pt x="343" y="266"/>
                    <a:pt x="344" y="273"/>
                    <a:pt x="340" y="278"/>
                  </a:cubicBezTo>
                  <a:cubicBezTo>
                    <a:pt x="336" y="283"/>
                    <a:pt x="329" y="284"/>
                    <a:pt x="324" y="280"/>
                  </a:cubicBezTo>
                  <a:cubicBezTo>
                    <a:pt x="311" y="271"/>
                    <a:pt x="301" y="261"/>
                    <a:pt x="294" y="251"/>
                  </a:cubicBezTo>
                  <a:cubicBezTo>
                    <a:pt x="287" y="241"/>
                    <a:pt x="282" y="231"/>
                    <a:pt x="280" y="221"/>
                  </a:cubicBezTo>
                  <a:cubicBezTo>
                    <a:pt x="280" y="221"/>
                    <a:pt x="280" y="220"/>
                    <a:pt x="280" y="220"/>
                  </a:cubicBezTo>
                  <a:cubicBezTo>
                    <a:pt x="263" y="214"/>
                    <a:pt x="248" y="208"/>
                    <a:pt x="236" y="201"/>
                  </a:cubicBezTo>
                  <a:cubicBezTo>
                    <a:pt x="218" y="190"/>
                    <a:pt x="205" y="179"/>
                    <a:pt x="195" y="167"/>
                  </a:cubicBezTo>
                  <a:cubicBezTo>
                    <a:pt x="185" y="155"/>
                    <a:pt x="179" y="142"/>
                    <a:pt x="175" y="131"/>
                  </a:cubicBezTo>
                  <a:cubicBezTo>
                    <a:pt x="173" y="123"/>
                    <a:pt x="172" y="116"/>
                    <a:pt x="171" y="109"/>
                  </a:cubicBezTo>
                  <a:cubicBezTo>
                    <a:pt x="171" y="103"/>
                    <a:pt x="171" y="97"/>
                    <a:pt x="171" y="92"/>
                  </a:cubicBezTo>
                  <a:cubicBezTo>
                    <a:pt x="166" y="94"/>
                    <a:pt x="159" y="96"/>
                    <a:pt x="153" y="99"/>
                  </a:cubicBezTo>
                  <a:cubicBezTo>
                    <a:pt x="146" y="102"/>
                    <a:pt x="140" y="106"/>
                    <a:pt x="134" y="110"/>
                  </a:cubicBezTo>
                  <a:cubicBezTo>
                    <a:pt x="126" y="117"/>
                    <a:pt x="119" y="124"/>
                    <a:pt x="113" y="134"/>
                  </a:cubicBezTo>
                  <a:cubicBezTo>
                    <a:pt x="108" y="143"/>
                    <a:pt x="104" y="153"/>
                    <a:pt x="103" y="165"/>
                  </a:cubicBezTo>
                  <a:cubicBezTo>
                    <a:pt x="102" y="173"/>
                    <a:pt x="102" y="173"/>
                    <a:pt x="102" y="173"/>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4" y="175"/>
                    <a:pt x="94" y="175"/>
                    <a:pt x="94" y="175"/>
                  </a:cubicBezTo>
                  <a:cubicBezTo>
                    <a:pt x="94" y="175"/>
                    <a:pt x="94" y="175"/>
                    <a:pt x="94" y="175"/>
                  </a:cubicBezTo>
                  <a:cubicBezTo>
                    <a:pt x="94" y="175"/>
                    <a:pt x="93" y="176"/>
                    <a:pt x="92" y="176"/>
                  </a:cubicBezTo>
                  <a:cubicBezTo>
                    <a:pt x="90" y="177"/>
                    <a:pt x="87" y="178"/>
                    <a:pt x="84" y="180"/>
                  </a:cubicBezTo>
                  <a:cubicBezTo>
                    <a:pt x="77" y="183"/>
                    <a:pt x="68" y="188"/>
                    <a:pt x="59" y="196"/>
                  </a:cubicBezTo>
                  <a:cubicBezTo>
                    <a:pt x="54" y="202"/>
                    <a:pt x="48" y="208"/>
                    <a:pt x="44" y="216"/>
                  </a:cubicBezTo>
                  <a:cubicBezTo>
                    <a:pt x="39" y="224"/>
                    <a:pt x="36" y="232"/>
                    <a:pt x="34" y="243"/>
                  </a:cubicBezTo>
                  <a:cubicBezTo>
                    <a:pt x="32" y="250"/>
                    <a:pt x="32" y="258"/>
                    <a:pt x="32" y="268"/>
                  </a:cubicBezTo>
                  <a:cubicBezTo>
                    <a:pt x="33" y="269"/>
                    <a:pt x="33" y="271"/>
                    <a:pt x="33" y="272"/>
                  </a:cubicBezTo>
                  <a:cubicBezTo>
                    <a:pt x="33" y="272"/>
                    <a:pt x="33" y="272"/>
                    <a:pt x="33" y="272"/>
                  </a:cubicBezTo>
                  <a:cubicBezTo>
                    <a:pt x="33" y="272"/>
                    <a:pt x="33" y="272"/>
                    <a:pt x="33" y="272"/>
                  </a:cubicBezTo>
                  <a:cubicBezTo>
                    <a:pt x="33" y="272"/>
                    <a:pt x="33" y="273"/>
                    <a:pt x="33" y="273"/>
                  </a:cubicBezTo>
                  <a:cubicBezTo>
                    <a:pt x="33" y="273"/>
                    <a:pt x="33" y="273"/>
                    <a:pt x="33" y="274"/>
                  </a:cubicBezTo>
                  <a:cubicBezTo>
                    <a:pt x="33" y="275"/>
                    <a:pt x="33" y="277"/>
                    <a:pt x="33" y="280"/>
                  </a:cubicBezTo>
                  <a:cubicBezTo>
                    <a:pt x="34" y="285"/>
                    <a:pt x="36" y="292"/>
                    <a:pt x="39" y="300"/>
                  </a:cubicBezTo>
                  <a:cubicBezTo>
                    <a:pt x="42" y="305"/>
                    <a:pt x="45" y="311"/>
                    <a:pt x="49" y="316"/>
                  </a:cubicBezTo>
                  <a:cubicBezTo>
                    <a:pt x="55" y="323"/>
                    <a:pt x="62" y="330"/>
                    <a:pt x="73" y="337"/>
                  </a:cubicBezTo>
                  <a:cubicBezTo>
                    <a:pt x="82" y="342"/>
                    <a:pt x="94" y="347"/>
                    <a:pt x="108" y="350"/>
                  </a:cubicBezTo>
                  <a:cubicBezTo>
                    <a:pt x="122" y="353"/>
                    <a:pt x="139" y="355"/>
                    <a:pt x="160" y="355"/>
                  </a:cubicBezTo>
                  <a:cubicBezTo>
                    <a:pt x="161" y="355"/>
                    <a:pt x="162" y="356"/>
                    <a:pt x="163" y="356"/>
                  </a:cubicBezTo>
                  <a:cubicBezTo>
                    <a:pt x="164" y="351"/>
                    <a:pt x="166" y="346"/>
                    <a:pt x="168" y="341"/>
                  </a:cubicBezTo>
                  <a:cubicBezTo>
                    <a:pt x="170" y="338"/>
                    <a:pt x="172" y="336"/>
                    <a:pt x="174" y="333"/>
                  </a:cubicBezTo>
                  <a:cubicBezTo>
                    <a:pt x="177" y="330"/>
                    <a:pt x="182" y="329"/>
                    <a:pt x="185" y="332"/>
                  </a:cubicBezTo>
                  <a:cubicBezTo>
                    <a:pt x="188" y="335"/>
                    <a:pt x="189" y="340"/>
                    <a:pt x="186" y="343"/>
                  </a:cubicBezTo>
                  <a:cubicBezTo>
                    <a:pt x="184" y="345"/>
                    <a:pt x="183" y="347"/>
                    <a:pt x="182" y="349"/>
                  </a:cubicBezTo>
                  <a:cubicBezTo>
                    <a:pt x="180" y="353"/>
                    <a:pt x="178" y="356"/>
                    <a:pt x="178" y="360"/>
                  </a:cubicBezTo>
                  <a:cubicBezTo>
                    <a:pt x="177" y="363"/>
                    <a:pt x="177" y="367"/>
                    <a:pt x="177" y="370"/>
                  </a:cubicBezTo>
                  <a:cubicBezTo>
                    <a:pt x="177" y="377"/>
                    <a:pt x="179" y="382"/>
                    <a:pt x="181" y="386"/>
                  </a:cubicBezTo>
                  <a:cubicBezTo>
                    <a:pt x="182" y="388"/>
                    <a:pt x="183" y="390"/>
                    <a:pt x="183" y="390"/>
                  </a:cubicBezTo>
                  <a:cubicBezTo>
                    <a:pt x="183" y="390"/>
                    <a:pt x="183" y="390"/>
                    <a:pt x="183" y="390"/>
                  </a:cubicBezTo>
                  <a:cubicBezTo>
                    <a:pt x="183" y="390"/>
                    <a:pt x="183" y="390"/>
                    <a:pt x="183" y="390"/>
                  </a:cubicBezTo>
                  <a:cubicBezTo>
                    <a:pt x="183" y="390"/>
                    <a:pt x="183" y="390"/>
                    <a:pt x="183" y="390"/>
                  </a:cubicBezTo>
                  <a:cubicBezTo>
                    <a:pt x="185" y="393"/>
                    <a:pt x="184" y="398"/>
                    <a:pt x="180" y="400"/>
                  </a:cubicBezTo>
                  <a:cubicBezTo>
                    <a:pt x="177" y="403"/>
                    <a:pt x="172" y="402"/>
                    <a:pt x="170" y="398"/>
                  </a:cubicBezTo>
                  <a:cubicBezTo>
                    <a:pt x="169" y="398"/>
                    <a:pt x="168" y="395"/>
                    <a:pt x="166" y="392"/>
                  </a:cubicBezTo>
                  <a:cubicBezTo>
                    <a:pt x="165" y="388"/>
                    <a:pt x="163" y="384"/>
                    <a:pt x="162" y="378"/>
                  </a:cubicBezTo>
                  <a:cubicBezTo>
                    <a:pt x="162" y="379"/>
                    <a:pt x="161" y="379"/>
                    <a:pt x="160" y="379"/>
                  </a:cubicBezTo>
                  <a:cubicBezTo>
                    <a:pt x="138" y="379"/>
                    <a:pt x="119" y="376"/>
                    <a:pt x="103" y="373"/>
                  </a:cubicBezTo>
                  <a:cubicBezTo>
                    <a:pt x="86" y="369"/>
                    <a:pt x="73" y="363"/>
                    <a:pt x="62" y="357"/>
                  </a:cubicBezTo>
                  <a:cubicBezTo>
                    <a:pt x="47" y="348"/>
                    <a:pt x="36" y="338"/>
                    <a:pt x="28" y="327"/>
                  </a:cubicBezTo>
                  <a:cubicBezTo>
                    <a:pt x="23" y="320"/>
                    <a:pt x="20" y="314"/>
                    <a:pt x="17" y="307"/>
                  </a:cubicBezTo>
                  <a:cubicBezTo>
                    <a:pt x="14" y="313"/>
                    <a:pt x="10" y="321"/>
                    <a:pt x="7" y="329"/>
                  </a:cubicBezTo>
                  <a:cubicBezTo>
                    <a:pt x="4" y="337"/>
                    <a:pt x="2" y="347"/>
                    <a:pt x="1" y="357"/>
                  </a:cubicBezTo>
                  <a:cubicBezTo>
                    <a:pt x="0" y="363"/>
                    <a:pt x="0" y="370"/>
                    <a:pt x="1" y="377"/>
                  </a:cubicBezTo>
                  <a:cubicBezTo>
                    <a:pt x="1" y="379"/>
                    <a:pt x="1" y="380"/>
                    <a:pt x="1" y="382"/>
                  </a:cubicBezTo>
                  <a:cubicBezTo>
                    <a:pt x="4" y="379"/>
                    <a:pt x="6" y="376"/>
                    <a:pt x="9" y="373"/>
                  </a:cubicBezTo>
                  <a:cubicBezTo>
                    <a:pt x="14" y="367"/>
                    <a:pt x="21" y="361"/>
                    <a:pt x="29" y="357"/>
                  </a:cubicBezTo>
                  <a:cubicBezTo>
                    <a:pt x="35" y="354"/>
                    <a:pt x="42" y="356"/>
                    <a:pt x="45" y="361"/>
                  </a:cubicBezTo>
                  <a:cubicBezTo>
                    <a:pt x="48" y="367"/>
                    <a:pt x="46" y="374"/>
                    <a:pt x="41" y="377"/>
                  </a:cubicBezTo>
                  <a:cubicBezTo>
                    <a:pt x="35" y="380"/>
                    <a:pt x="30" y="384"/>
                    <a:pt x="26" y="389"/>
                  </a:cubicBezTo>
                  <a:cubicBezTo>
                    <a:pt x="22" y="393"/>
                    <a:pt x="19" y="398"/>
                    <a:pt x="16" y="402"/>
                  </a:cubicBezTo>
                  <a:cubicBezTo>
                    <a:pt x="13" y="407"/>
                    <a:pt x="11" y="412"/>
                    <a:pt x="10" y="415"/>
                  </a:cubicBezTo>
                  <a:cubicBezTo>
                    <a:pt x="10" y="416"/>
                    <a:pt x="10" y="416"/>
                    <a:pt x="10" y="417"/>
                  </a:cubicBezTo>
                  <a:cubicBezTo>
                    <a:pt x="9" y="418"/>
                    <a:pt x="9" y="418"/>
                    <a:pt x="9" y="419"/>
                  </a:cubicBezTo>
                  <a:cubicBezTo>
                    <a:pt x="9" y="419"/>
                    <a:pt x="9" y="419"/>
                    <a:pt x="9" y="419"/>
                  </a:cubicBezTo>
                  <a:cubicBezTo>
                    <a:pt x="9" y="420"/>
                    <a:pt x="9" y="420"/>
                    <a:pt x="8" y="420"/>
                  </a:cubicBezTo>
                  <a:cubicBezTo>
                    <a:pt x="8" y="420"/>
                    <a:pt x="8" y="420"/>
                    <a:pt x="8" y="421"/>
                  </a:cubicBezTo>
                  <a:cubicBezTo>
                    <a:pt x="8" y="421"/>
                    <a:pt x="8" y="421"/>
                    <a:pt x="8" y="421"/>
                  </a:cubicBezTo>
                  <a:cubicBezTo>
                    <a:pt x="7" y="425"/>
                    <a:pt x="5" y="430"/>
                    <a:pt x="4" y="436"/>
                  </a:cubicBezTo>
                  <a:cubicBezTo>
                    <a:pt x="2" y="448"/>
                    <a:pt x="0" y="465"/>
                    <a:pt x="3" y="483"/>
                  </a:cubicBezTo>
                  <a:cubicBezTo>
                    <a:pt x="5" y="495"/>
                    <a:pt x="9" y="508"/>
                    <a:pt x="16" y="520"/>
                  </a:cubicBezTo>
                  <a:cubicBezTo>
                    <a:pt x="19" y="528"/>
                    <a:pt x="24" y="535"/>
                    <a:pt x="31" y="542"/>
                  </a:cubicBezTo>
                  <a:cubicBezTo>
                    <a:pt x="33" y="545"/>
                    <a:pt x="36" y="548"/>
                    <a:pt x="39" y="551"/>
                  </a:cubicBezTo>
                  <a:cubicBezTo>
                    <a:pt x="40" y="547"/>
                    <a:pt x="41" y="542"/>
                    <a:pt x="42" y="537"/>
                  </a:cubicBezTo>
                  <a:cubicBezTo>
                    <a:pt x="45" y="524"/>
                    <a:pt x="51" y="508"/>
                    <a:pt x="59" y="493"/>
                  </a:cubicBezTo>
                  <a:cubicBezTo>
                    <a:pt x="67" y="479"/>
                    <a:pt x="78" y="465"/>
                    <a:pt x="93" y="453"/>
                  </a:cubicBezTo>
                  <a:cubicBezTo>
                    <a:pt x="107" y="441"/>
                    <a:pt x="125" y="431"/>
                    <a:pt x="147" y="425"/>
                  </a:cubicBezTo>
                  <a:cubicBezTo>
                    <a:pt x="147" y="425"/>
                    <a:pt x="147" y="425"/>
                    <a:pt x="147" y="425"/>
                  </a:cubicBezTo>
                  <a:cubicBezTo>
                    <a:pt x="147" y="425"/>
                    <a:pt x="147" y="425"/>
                    <a:pt x="147" y="425"/>
                  </a:cubicBezTo>
                  <a:cubicBezTo>
                    <a:pt x="147" y="425"/>
                    <a:pt x="147" y="425"/>
                    <a:pt x="147" y="425"/>
                  </a:cubicBezTo>
                  <a:cubicBezTo>
                    <a:pt x="147" y="425"/>
                    <a:pt x="147" y="425"/>
                    <a:pt x="147" y="425"/>
                  </a:cubicBezTo>
                  <a:cubicBezTo>
                    <a:pt x="149" y="425"/>
                    <a:pt x="157" y="423"/>
                    <a:pt x="169" y="421"/>
                  </a:cubicBezTo>
                  <a:cubicBezTo>
                    <a:pt x="182" y="420"/>
                    <a:pt x="200" y="420"/>
                    <a:pt x="220" y="424"/>
                  </a:cubicBezTo>
                  <a:cubicBezTo>
                    <a:pt x="233" y="426"/>
                    <a:pt x="247" y="431"/>
                    <a:pt x="260" y="439"/>
                  </a:cubicBezTo>
                  <a:cubicBezTo>
                    <a:pt x="269" y="444"/>
                    <a:pt x="278" y="450"/>
                    <a:pt x="286" y="458"/>
                  </a:cubicBezTo>
                  <a:cubicBezTo>
                    <a:pt x="294" y="466"/>
                    <a:pt x="301" y="475"/>
                    <a:pt x="308" y="486"/>
                  </a:cubicBezTo>
                  <a:cubicBezTo>
                    <a:pt x="312" y="491"/>
                    <a:pt x="310" y="499"/>
                    <a:pt x="305" y="502"/>
                  </a:cubicBezTo>
                  <a:cubicBezTo>
                    <a:pt x="299" y="505"/>
                    <a:pt x="292" y="504"/>
                    <a:pt x="289" y="498"/>
                  </a:cubicBezTo>
                  <a:cubicBezTo>
                    <a:pt x="283" y="489"/>
                    <a:pt x="276" y="481"/>
                    <a:pt x="270" y="475"/>
                  </a:cubicBezTo>
                  <a:cubicBezTo>
                    <a:pt x="263" y="468"/>
                    <a:pt x="256" y="463"/>
                    <a:pt x="249" y="459"/>
                  </a:cubicBezTo>
                  <a:cubicBezTo>
                    <a:pt x="238" y="453"/>
                    <a:pt x="226" y="449"/>
                    <a:pt x="215" y="447"/>
                  </a:cubicBezTo>
                  <a:cubicBezTo>
                    <a:pt x="205" y="444"/>
                    <a:pt x="194" y="444"/>
                    <a:pt x="185" y="444"/>
                  </a:cubicBezTo>
                  <a:cubicBezTo>
                    <a:pt x="167" y="444"/>
                    <a:pt x="154" y="448"/>
                    <a:pt x="154" y="448"/>
                  </a:cubicBezTo>
                  <a:cubicBezTo>
                    <a:pt x="154" y="448"/>
                    <a:pt x="154" y="448"/>
                    <a:pt x="154" y="448"/>
                  </a:cubicBezTo>
                  <a:cubicBezTo>
                    <a:pt x="154" y="448"/>
                    <a:pt x="154" y="448"/>
                    <a:pt x="154" y="448"/>
                  </a:cubicBezTo>
                  <a:cubicBezTo>
                    <a:pt x="154" y="448"/>
                    <a:pt x="154" y="448"/>
                    <a:pt x="154" y="448"/>
                  </a:cubicBezTo>
                  <a:cubicBezTo>
                    <a:pt x="135" y="453"/>
                    <a:pt x="120" y="461"/>
                    <a:pt x="108" y="471"/>
                  </a:cubicBezTo>
                  <a:cubicBezTo>
                    <a:pt x="96" y="481"/>
                    <a:pt x="86" y="493"/>
                    <a:pt x="79" y="505"/>
                  </a:cubicBezTo>
                  <a:cubicBezTo>
                    <a:pt x="72" y="518"/>
                    <a:pt x="67" y="531"/>
                    <a:pt x="65" y="542"/>
                  </a:cubicBezTo>
                  <a:cubicBezTo>
                    <a:pt x="62" y="551"/>
                    <a:pt x="62" y="559"/>
                    <a:pt x="62" y="565"/>
                  </a:cubicBezTo>
                  <a:cubicBezTo>
                    <a:pt x="62" y="566"/>
                    <a:pt x="62" y="568"/>
                    <a:pt x="62" y="569"/>
                  </a:cubicBezTo>
                  <a:cubicBezTo>
                    <a:pt x="62" y="570"/>
                    <a:pt x="62" y="570"/>
                    <a:pt x="62" y="570"/>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7"/>
                    <a:pt x="63" y="577"/>
                    <a:pt x="63" y="578"/>
                  </a:cubicBezTo>
                  <a:cubicBezTo>
                    <a:pt x="63" y="581"/>
                    <a:pt x="63" y="584"/>
                    <a:pt x="64" y="588"/>
                  </a:cubicBezTo>
                  <a:cubicBezTo>
                    <a:pt x="65" y="595"/>
                    <a:pt x="68" y="606"/>
                    <a:pt x="74" y="618"/>
                  </a:cubicBezTo>
                  <a:cubicBezTo>
                    <a:pt x="78" y="626"/>
                    <a:pt x="83" y="634"/>
                    <a:pt x="89" y="642"/>
                  </a:cubicBezTo>
                  <a:cubicBezTo>
                    <a:pt x="98" y="653"/>
                    <a:pt x="110" y="664"/>
                    <a:pt x="126" y="673"/>
                  </a:cubicBezTo>
                  <a:cubicBezTo>
                    <a:pt x="139" y="681"/>
                    <a:pt x="156" y="688"/>
                    <a:pt x="177" y="692"/>
                  </a:cubicBezTo>
                  <a:cubicBezTo>
                    <a:pt x="177" y="692"/>
                    <a:pt x="177" y="692"/>
                    <a:pt x="177" y="692"/>
                  </a:cubicBezTo>
                  <a:cubicBezTo>
                    <a:pt x="178" y="692"/>
                    <a:pt x="178" y="693"/>
                    <a:pt x="180" y="693"/>
                  </a:cubicBezTo>
                  <a:cubicBezTo>
                    <a:pt x="182" y="693"/>
                    <a:pt x="185" y="693"/>
                    <a:pt x="189" y="693"/>
                  </a:cubicBezTo>
                  <a:cubicBezTo>
                    <a:pt x="197" y="693"/>
                    <a:pt x="208" y="693"/>
                    <a:pt x="219" y="690"/>
                  </a:cubicBezTo>
                  <a:cubicBezTo>
                    <a:pt x="227" y="688"/>
                    <a:pt x="234" y="685"/>
                    <a:pt x="241" y="681"/>
                  </a:cubicBezTo>
                  <a:cubicBezTo>
                    <a:pt x="247" y="678"/>
                    <a:pt x="252" y="675"/>
                    <a:pt x="256" y="672"/>
                  </a:cubicBezTo>
                  <a:cubicBezTo>
                    <a:pt x="260" y="669"/>
                    <a:pt x="263" y="666"/>
                    <a:pt x="267" y="662"/>
                  </a:cubicBezTo>
                  <a:cubicBezTo>
                    <a:pt x="270" y="660"/>
                    <a:pt x="272" y="657"/>
                    <a:pt x="275" y="654"/>
                  </a:cubicBezTo>
                  <a:cubicBezTo>
                    <a:pt x="278" y="650"/>
                    <a:pt x="282" y="645"/>
                    <a:pt x="286" y="638"/>
                  </a:cubicBezTo>
                  <a:cubicBezTo>
                    <a:pt x="292" y="630"/>
                    <a:pt x="298" y="620"/>
                    <a:pt x="306" y="607"/>
                  </a:cubicBezTo>
                  <a:cubicBezTo>
                    <a:pt x="306" y="607"/>
                    <a:pt x="306" y="607"/>
                    <a:pt x="306" y="607"/>
                  </a:cubicBezTo>
                  <a:lnTo>
                    <a:pt x="475" y="312"/>
                  </a:lnTo>
                  <a:close/>
                </a:path>
              </a:pathLst>
            </a:custGeom>
            <a:solidFill>
              <a:srgbClr val="94A0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9">
              <a:extLst>
                <a:ext uri="{FF2B5EF4-FFF2-40B4-BE49-F238E27FC236}">
                  <a16:creationId xmlns:a16="http://schemas.microsoft.com/office/drawing/2014/main" id="{FEF5F1F8-159D-4652-A70A-34CB1189C357}"/>
                </a:ext>
              </a:extLst>
            </p:cNvPr>
            <p:cNvSpPr>
              <a:spLocks/>
            </p:cNvSpPr>
            <p:nvPr/>
          </p:nvSpPr>
          <p:spPr bwMode="auto">
            <a:xfrm>
              <a:off x="4549" y="1143"/>
              <a:ext cx="96" cy="174"/>
            </a:xfrm>
            <a:custGeom>
              <a:avLst/>
              <a:gdLst/>
              <a:ahLst/>
              <a:cxnLst>
                <a:cxn ang="0">
                  <a:pos x="18" y="197"/>
                </a:cxn>
                <a:cxn ang="0">
                  <a:pos x="14" y="195"/>
                </a:cxn>
                <a:cxn ang="0">
                  <a:pos x="9" y="156"/>
                </a:cxn>
                <a:cxn ang="0">
                  <a:pos x="44" y="35"/>
                </a:cxn>
                <a:cxn ang="0">
                  <a:pos x="67" y="3"/>
                </a:cxn>
                <a:cxn ang="0">
                  <a:pos x="99" y="26"/>
                </a:cxn>
                <a:cxn ang="0">
                  <a:pos x="54" y="190"/>
                </a:cxn>
                <a:cxn ang="0">
                  <a:pos x="18" y="197"/>
                </a:cxn>
              </a:cxnLst>
              <a:rect l="0" t="0" r="r" b="b"/>
              <a:pathLst>
                <a:path w="113" h="204">
                  <a:moveTo>
                    <a:pt x="18" y="197"/>
                  </a:moveTo>
                  <a:cubicBezTo>
                    <a:pt x="17" y="197"/>
                    <a:pt x="16" y="196"/>
                    <a:pt x="14" y="195"/>
                  </a:cubicBezTo>
                  <a:cubicBezTo>
                    <a:pt x="2" y="186"/>
                    <a:pt x="0" y="168"/>
                    <a:pt x="9" y="156"/>
                  </a:cubicBezTo>
                  <a:cubicBezTo>
                    <a:pt x="10" y="155"/>
                    <a:pt x="54" y="97"/>
                    <a:pt x="44" y="35"/>
                  </a:cubicBezTo>
                  <a:cubicBezTo>
                    <a:pt x="41" y="20"/>
                    <a:pt x="52" y="5"/>
                    <a:pt x="67" y="3"/>
                  </a:cubicBezTo>
                  <a:cubicBezTo>
                    <a:pt x="83" y="0"/>
                    <a:pt x="97" y="11"/>
                    <a:pt x="99" y="26"/>
                  </a:cubicBezTo>
                  <a:cubicBezTo>
                    <a:pt x="113" y="112"/>
                    <a:pt x="56" y="187"/>
                    <a:pt x="54" y="190"/>
                  </a:cubicBezTo>
                  <a:cubicBezTo>
                    <a:pt x="45" y="202"/>
                    <a:pt x="30" y="204"/>
                    <a:pt x="18" y="197"/>
                  </a:cubicBezTo>
                  <a:close/>
                </a:path>
              </a:pathLst>
            </a:custGeom>
            <a:solidFill>
              <a:srgbClr val="94A0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0">
              <a:extLst>
                <a:ext uri="{FF2B5EF4-FFF2-40B4-BE49-F238E27FC236}">
                  <a16:creationId xmlns:a16="http://schemas.microsoft.com/office/drawing/2014/main" id="{F0BB8272-0A05-4A4B-974F-5012DFF3F2AF}"/>
                </a:ext>
              </a:extLst>
            </p:cNvPr>
            <p:cNvSpPr>
              <a:spLocks/>
            </p:cNvSpPr>
            <p:nvPr/>
          </p:nvSpPr>
          <p:spPr bwMode="auto">
            <a:xfrm>
              <a:off x="4674" y="1246"/>
              <a:ext cx="143" cy="145"/>
            </a:xfrm>
            <a:custGeom>
              <a:avLst/>
              <a:gdLst/>
              <a:ahLst/>
              <a:cxnLst>
                <a:cxn ang="0">
                  <a:pos x="18" y="162"/>
                </a:cxn>
                <a:cxn ang="0">
                  <a:pos x="6" y="127"/>
                </a:cxn>
                <a:cxn ang="0">
                  <a:pos x="125" y="6"/>
                </a:cxn>
                <a:cxn ang="0">
                  <a:pos x="161" y="22"/>
                </a:cxn>
                <a:cxn ang="0">
                  <a:pos x="145" y="58"/>
                </a:cxn>
                <a:cxn ang="0">
                  <a:pos x="58" y="149"/>
                </a:cxn>
                <a:cxn ang="0">
                  <a:pos x="21" y="164"/>
                </a:cxn>
                <a:cxn ang="0">
                  <a:pos x="18" y="162"/>
                </a:cxn>
              </a:cxnLst>
              <a:rect l="0" t="0" r="r" b="b"/>
              <a:pathLst>
                <a:path w="167" h="170">
                  <a:moveTo>
                    <a:pt x="18" y="162"/>
                  </a:moveTo>
                  <a:cubicBezTo>
                    <a:pt x="6" y="155"/>
                    <a:pt x="0" y="140"/>
                    <a:pt x="6" y="127"/>
                  </a:cubicBezTo>
                  <a:cubicBezTo>
                    <a:pt x="7" y="124"/>
                    <a:pt x="44" y="37"/>
                    <a:pt x="125" y="6"/>
                  </a:cubicBezTo>
                  <a:cubicBezTo>
                    <a:pt x="140" y="0"/>
                    <a:pt x="156" y="8"/>
                    <a:pt x="161" y="22"/>
                  </a:cubicBezTo>
                  <a:cubicBezTo>
                    <a:pt x="167" y="37"/>
                    <a:pt x="160" y="53"/>
                    <a:pt x="145" y="58"/>
                  </a:cubicBezTo>
                  <a:cubicBezTo>
                    <a:pt x="87" y="81"/>
                    <a:pt x="58" y="148"/>
                    <a:pt x="58" y="149"/>
                  </a:cubicBezTo>
                  <a:cubicBezTo>
                    <a:pt x="52" y="163"/>
                    <a:pt x="35" y="170"/>
                    <a:pt x="21" y="164"/>
                  </a:cubicBezTo>
                  <a:cubicBezTo>
                    <a:pt x="20" y="163"/>
                    <a:pt x="19" y="163"/>
                    <a:pt x="18" y="162"/>
                  </a:cubicBezTo>
                  <a:close/>
                </a:path>
              </a:pathLst>
            </a:custGeom>
            <a:solidFill>
              <a:srgbClr val="D4B04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1376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1000"/>
                                        <p:tgtEl>
                                          <p:spTgt spid="58"/>
                                        </p:tgtEl>
                                      </p:cBhvr>
                                    </p:animEffect>
                                    <p:anim calcmode="lin" valueType="num">
                                      <p:cBhvr>
                                        <p:cTn id="17" dur="1000" fill="hold"/>
                                        <p:tgtEl>
                                          <p:spTgt spid="58"/>
                                        </p:tgtEl>
                                        <p:attrNameLst>
                                          <p:attrName>ppt_x</p:attrName>
                                        </p:attrNameLst>
                                      </p:cBhvr>
                                      <p:tavLst>
                                        <p:tav tm="0">
                                          <p:val>
                                            <p:strVal val="#ppt_x"/>
                                          </p:val>
                                        </p:tav>
                                        <p:tav tm="100000">
                                          <p:val>
                                            <p:strVal val="#ppt_x"/>
                                          </p:val>
                                        </p:tav>
                                      </p:tavLst>
                                    </p:anim>
                                    <p:anim calcmode="lin" valueType="num">
                                      <p:cBhvr>
                                        <p:cTn id="1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007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2532" y="1831416"/>
            <a:ext cx="72368" cy="1724584"/>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88264" y="1200417"/>
            <a:ext cx="4715123" cy="954107"/>
          </a:xfrm>
          <a:prstGeom prst="rect">
            <a:avLst/>
          </a:prstGeom>
          <a:noFill/>
        </p:spPr>
        <p:txBody>
          <a:bodyPr wrap="square" rtlCol="0">
            <a:spAutoFit/>
          </a:bodyPr>
          <a:lstStyle/>
          <a:p>
            <a:pPr algn="r"/>
            <a:r>
              <a:rPr lang="ar-SA" sz="2800" dirty="0">
                <a:solidFill>
                  <a:schemeClr val="accent4">
                    <a:lumMod val="75000"/>
                  </a:schemeClr>
                </a:solidFill>
                <a:effectLst/>
                <a:latin typeface="Aptos"/>
                <a:ea typeface="Aptos"/>
                <a:cs typeface="Arial" panose="020B0604020202020204" pitchFamily="34" charset="0"/>
              </a:rPr>
              <a:t>مقدمة عن الهيئات القضائية المتخصصة واللجان شبه القضائية</a:t>
            </a:r>
            <a:endParaRPr lang="en-US" sz="5400" b="1" dirty="0">
              <a:solidFill>
                <a:schemeClr val="accent4">
                  <a:lumMod val="75000"/>
                </a:schemeClr>
              </a:solidFill>
              <a:latin typeface="+mj-lt"/>
            </a:endParaRPr>
          </a:p>
        </p:txBody>
      </p:sp>
      <p:sp>
        <p:nvSpPr>
          <p:cNvPr id="6" name="Rectangle 5"/>
          <p:cNvSpPr/>
          <p:nvPr/>
        </p:nvSpPr>
        <p:spPr>
          <a:xfrm>
            <a:off x="736672" y="2236054"/>
            <a:ext cx="4960853" cy="1027461"/>
          </a:xfrm>
          <a:prstGeom prst="rect">
            <a:avLst/>
          </a:prstGeom>
        </p:spPr>
        <p:txBody>
          <a:bodyPr wrap="square">
            <a:spAutoFit/>
          </a:bodyPr>
          <a:lstStyle/>
          <a:p>
            <a:pPr marL="0" marR="0" algn="justLow" rtl="1">
              <a:lnSpc>
                <a:spcPct val="115000"/>
              </a:lnSpc>
              <a:spcBef>
                <a:spcPts val="0"/>
              </a:spcBef>
              <a:spcAft>
                <a:spcPts val="800"/>
              </a:spcAft>
            </a:pPr>
            <a:r>
              <a:rPr lang="ar-SA" sz="1800" b="1" kern="100" dirty="0">
                <a:effectLst/>
                <a:latin typeface="Aptos"/>
                <a:ea typeface="Aptos"/>
                <a:cs typeface="Arial" panose="020B0604020202020204" pitchFamily="34" charset="0"/>
              </a:rPr>
              <a:t>نصيحة عملية</a:t>
            </a:r>
            <a:r>
              <a:rPr lang="en-US" sz="1800" b="1" kern="100" dirty="0">
                <a:effectLst/>
                <a:latin typeface="Aptos"/>
                <a:ea typeface="Aptos"/>
                <a:cs typeface="Arial" panose="020B0604020202020204" pitchFamily="34" charset="0"/>
              </a:rPr>
              <a:t>:</a:t>
            </a:r>
            <a:br>
              <a:rPr lang="en-US" sz="1800" b="1" kern="100" dirty="0">
                <a:effectLst/>
                <a:latin typeface="Aptos"/>
                <a:ea typeface="Aptos"/>
                <a:cs typeface="Arial" panose="020B0604020202020204" pitchFamily="34" charset="0"/>
              </a:rPr>
            </a:br>
            <a:r>
              <a:rPr lang="ar-SA" sz="1800" kern="100" dirty="0">
                <a:effectLst/>
                <a:latin typeface="Aptos"/>
                <a:ea typeface="Aptos"/>
                <a:cs typeface="Arial" panose="020B0604020202020204" pitchFamily="34" charset="0"/>
              </a:rPr>
              <a:t>عند التعامل مع قضايا متخصصة، تأكد من معرفة الهيئة أو اللجنة المختصة لتوجيه الدعوى بشكل صحيح</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p:txBody>
      </p:sp>
      <p:sp>
        <p:nvSpPr>
          <p:cNvPr id="7" name="Rectangle 6"/>
          <p:cNvSpPr/>
          <p:nvPr/>
        </p:nvSpPr>
        <p:spPr>
          <a:xfrm>
            <a:off x="6742706" y="2623308"/>
            <a:ext cx="4633109" cy="2540567"/>
          </a:xfrm>
          <a:prstGeom prst="rect">
            <a:avLst/>
          </a:prstGeom>
        </p:spPr>
        <p:txBody>
          <a:bodyPr wrap="square">
            <a:spAutoFit/>
          </a:bodyPr>
          <a:lstStyle/>
          <a:p>
            <a:pPr algn="justLow" rtl="1">
              <a:lnSpc>
                <a:spcPct val="150000"/>
              </a:lnSpc>
            </a:pPr>
            <a:r>
              <a:rPr lang="ar-SA" sz="1800" dirty="0">
                <a:effectLst/>
                <a:latin typeface="Aptos"/>
                <a:ea typeface="Aptos"/>
                <a:cs typeface="Arial" panose="020B0604020202020204" pitchFamily="34" charset="0"/>
              </a:rPr>
              <a:t>تكمل الهيئات القضائية المتخصصة واللجان شبه القضائية المنظومة القضائية العامة، حيث تختص بمجالات محددة تتطلب خبرة فنية خاصة. تهدف هذه الهيئات واللجان إلى تسريع الفصل في القضايا المتخصصة وتتمتع بصلاحيات قضائية أو شبه قضائية</a:t>
            </a:r>
            <a:r>
              <a:rPr lang="en-US" sz="1800" dirty="0">
                <a:effectLst/>
                <a:latin typeface="Aptos"/>
                <a:ea typeface="Aptos"/>
                <a:cs typeface="Arial" panose="020B0604020202020204" pitchFamily="34" charset="0"/>
              </a:rPr>
              <a:t>.</a:t>
            </a:r>
            <a:br>
              <a:rPr lang="en-US" sz="1800" dirty="0">
                <a:effectLst/>
                <a:latin typeface="Aptos"/>
                <a:ea typeface="Aptos"/>
                <a:cs typeface="Arial" panose="020B0604020202020204" pitchFamily="34" charset="0"/>
              </a:rPr>
            </a:br>
            <a:r>
              <a:rPr lang="ar-SA" sz="1800" dirty="0">
                <a:effectLst/>
                <a:latin typeface="Aptos"/>
                <a:ea typeface="Aptos"/>
                <a:cs typeface="Arial" panose="020B0604020202020204" pitchFamily="34" charset="0"/>
              </a:rPr>
              <a:t>المادة النظامية</a:t>
            </a:r>
            <a:r>
              <a:rPr lang="en-US" sz="1800" dirty="0">
                <a:effectLst/>
                <a:latin typeface="Aptos"/>
                <a:ea typeface="Aptos"/>
                <a:cs typeface="Arial" panose="020B0604020202020204" pitchFamily="34" charset="0"/>
              </a:rPr>
              <a:t>: </a:t>
            </a:r>
            <a:r>
              <a:rPr lang="ar-SA" sz="1800" dirty="0">
                <a:effectLst/>
                <a:latin typeface="Aptos"/>
                <a:ea typeface="Aptos"/>
                <a:cs typeface="Arial" panose="020B0604020202020204" pitchFamily="34" charset="0"/>
              </a:rPr>
              <a:t>المادة 34 من نظام المرافعات الشرعية</a:t>
            </a:r>
            <a:r>
              <a:rPr lang="en-US" sz="1800" b="1" dirty="0">
                <a:effectLst/>
                <a:latin typeface="Aptos"/>
                <a:ea typeface="Aptos"/>
                <a:cs typeface="Arial" panose="020B0604020202020204" pitchFamily="34" charset="0"/>
              </a:rPr>
              <a:t>.</a:t>
            </a:r>
            <a:endParaRPr lang="en-US" sz="1000" dirty="0">
              <a:solidFill>
                <a:schemeClr val="bg1">
                  <a:lumMod val="65000"/>
                </a:schemeClr>
              </a:solidFill>
            </a:endParaRPr>
          </a:p>
        </p:txBody>
      </p:sp>
    </p:spTree>
    <p:extLst>
      <p:ext uri="{BB962C8B-B14F-4D97-AF65-F5344CB8AC3E}">
        <p14:creationId xmlns:p14="http://schemas.microsoft.com/office/powerpoint/2010/main" val="2838477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1500"/>
            <a:ext cx="2260600" cy="56388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02141" y="1796589"/>
            <a:ext cx="4962165" cy="2290884"/>
          </a:xfrm>
          <a:prstGeom prst="rect">
            <a:avLst/>
          </a:prstGeom>
        </p:spPr>
        <p:txBody>
          <a:bodyPr wrap="square">
            <a:spAutoFit/>
          </a:bodyPr>
          <a:lstStyle/>
          <a:p>
            <a:pPr marL="0" marR="0" algn="r" rtl="1">
              <a:lnSpc>
                <a:spcPct val="115000"/>
              </a:lnSpc>
              <a:spcBef>
                <a:spcPts val="0"/>
              </a:spcBef>
              <a:spcAft>
                <a:spcPts val="800"/>
              </a:spcAft>
            </a:pPr>
            <a:r>
              <a:rPr lang="ar-SA" sz="1800" b="1" kern="100" dirty="0">
                <a:effectLst/>
                <a:latin typeface="Aptos"/>
                <a:ea typeface="Aptos"/>
                <a:cs typeface="Arial" panose="020B0604020202020204" pitchFamily="34" charset="0"/>
              </a:rPr>
              <a:t>اللجنة المصرفية تختص بالنظر في المخالفات والمنازعات المصرفية التي تشمل</a:t>
            </a:r>
            <a:r>
              <a:rPr lang="en-US" sz="1800" b="1" kern="100" dirty="0">
                <a:effectLst/>
                <a:latin typeface="Aptos"/>
                <a:ea typeface="Aptos"/>
                <a:cs typeface="Arial" panose="020B0604020202020204" pitchFamily="34" charset="0"/>
              </a:rPr>
              <a:t>:</a:t>
            </a:r>
            <a:endParaRPr lang="en-GB" sz="1800" b="1"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lumMod val="75000"/>
                </a:schemeClr>
              </a:buClr>
              <a:buSzPts val="1000"/>
              <a:buFont typeface="Symbol" panose="05050102010706020507" pitchFamily="18" charset="2"/>
              <a:buChar char=""/>
              <a:tabLst>
                <a:tab pos="457200" algn="l"/>
              </a:tabLst>
            </a:pPr>
            <a:r>
              <a:rPr lang="ar-SA" sz="1800" kern="100" dirty="0">
                <a:solidFill>
                  <a:schemeClr val="bg1">
                    <a:lumMod val="50000"/>
                  </a:schemeClr>
                </a:solidFill>
                <a:effectLst/>
                <a:latin typeface="Aptos"/>
                <a:ea typeface="Aptos"/>
                <a:cs typeface="Arial" panose="020B0604020202020204" pitchFamily="34" charset="0"/>
              </a:rPr>
              <a:t>مخالفات نظام مراقبة البنوك</a:t>
            </a:r>
            <a:r>
              <a:rPr lang="en-US" sz="1800" kern="100" dirty="0">
                <a:solidFill>
                  <a:schemeClr val="bg1">
                    <a:lumMod val="50000"/>
                  </a:schemeClr>
                </a:solidFill>
                <a:effectLst/>
                <a:latin typeface="Aptos"/>
                <a:ea typeface="Aptos"/>
                <a:cs typeface="Arial" panose="020B0604020202020204" pitchFamily="34" charset="0"/>
              </a:rPr>
              <a:t>.</a:t>
            </a:r>
            <a:endParaRPr lang="en-GB" sz="18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lumMod val="75000"/>
                </a:schemeClr>
              </a:buClr>
              <a:buSzPts val="1000"/>
              <a:buFont typeface="Symbol" panose="05050102010706020507" pitchFamily="18" charset="2"/>
              <a:buChar char=""/>
              <a:tabLst>
                <a:tab pos="457200" algn="l"/>
              </a:tabLst>
            </a:pPr>
            <a:r>
              <a:rPr lang="ar-SA" sz="1800" kern="100" dirty="0">
                <a:solidFill>
                  <a:schemeClr val="bg1">
                    <a:lumMod val="50000"/>
                  </a:schemeClr>
                </a:solidFill>
                <a:effectLst/>
                <a:latin typeface="Aptos"/>
                <a:ea typeface="Aptos"/>
                <a:cs typeface="Arial" panose="020B0604020202020204" pitchFamily="34" charset="0"/>
              </a:rPr>
              <a:t>الفصل في المنازعات بين البنوك وعملائها</a:t>
            </a:r>
            <a:r>
              <a:rPr lang="en-US" sz="1800" kern="100" dirty="0">
                <a:solidFill>
                  <a:schemeClr val="bg1">
                    <a:lumMod val="50000"/>
                  </a:schemeClr>
                </a:solidFill>
                <a:effectLst/>
                <a:latin typeface="Aptos"/>
                <a:ea typeface="Aptos"/>
                <a:cs typeface="Arial" panose="020B0604020202020204" pitchFamily="34" charset="0"/>
              </a:rPr>
              <a:t>.</a:t>
            </a:r>
            <a:endParaRPr lang="en-GB" sz="18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chemeClr val="accent5">
                  <a:lumMod val="75000"/>
                </a:schemeClr>
              </a:buClr>
              <a:buSzPts val="1000"/>
              <a:buFont typeface="Symbol" panose="05050102010706020507" pitchFamily="18" charset="2"/>
              <a:buChar char=""/>
              <a:tabLst>
                <a:tab pos="457200" algn="l"/>
              </a:tabLst>
            </a:pPr>
            <a:r>
              <a:rPr lang="ar-SA" sz="1800" kern="100" dirty="0">
                <a:solidFill>
                  <a:schemeClr val="bg1">
                    <a:lumMod val="50000"/>
                  </a:schemeClr>
                </a:solidFill>
                <a:effectLst/>
                <a:latin typeface="Aptos"/>
                <a:ea typeface="Aptos"/>
                <a:cs typeface="Arial" panose="020B0604020202020204" pitchFamily="34" charset="0"/>
              </a:rPr>
              <a:t>إيقاع العقوبات على المخالفين للأنظمة المصرفية</a:t>
            </a:r>
            <a:r>
              <a:rPr lang="en-US" sz="1800" kern="100" dirty="0">
                <a:solidFill>
                  <a:schemeClr val="bg1">
                    <a:lumMod val="50000"/>
                  </a:schemeClr>
                </a:solidFill>
                <a:effectLst/>
                <a:latin typeface="Aptos"/>
                <a:ea typeface="Aptos"/>
                <a:cs typeface="Arial" panose="020B0604020202020204" pitchFamily="34" charset="0"/>
              </a:rPr>
              <a:t>.</a:t>
            </a:r>
            <a:br>
              <a:rPr lang="en-US" sz="1800" kern="100" dirty="0">
                <a:solidFill>
                  <a:schemeClr val="bg1">
                    <a:lumMod val="50000"/>
                  </a:schemeClr>
                </a:solidFill>
                <a:effectLst/>
                <a:latin typeface="Aptos"/>
                <a:ea typeface="Aptos"/>
                <a:cs typeface="Arial" panose="020B0604020202020204" pitchFamily="34" charset="0"/>
              </a:rPr>
            </a:br>
            <a:r>
              <a:rPr lang="ar-SA" sz="1800" kern="100" dirty="0">
                <a:solidFill>
                  <a:schemeClr val="bg1">
                    <a:lumMod val="50000"/>
                  </a:schemeClr>
                </a:solidFill>
                <a:effectLst/>
                <a:latin typeface="Aptos"/>
                <a:ea typeface="Aptos"/>
                <a:cs typeface="Arial" panose="020B0604020202020204" pitchFamily="34" charset="0"/>
              </a:rPr>
              <a:t>المادة النظامية</a:t>
            </a:r>
            <a:r>
              <a:rPr lang="en-US" sz="1800" kern="100" dirty="0">
                <a:solidFill>
                  <a:schemeClr val="bg1">
                    <a:lumMod val="50000"/>
                  </a:schemeClr>
                </a:solidFill>
                <a:effectLst/>
                <a:latin typeface="Aptos"/>
                <a:ea typeface="Aptos"/>
                <a:cs typeface="Arial" panose="020B0604020202020204" pitchFamily="34" charset="0"/>
              </a:rPr>
              <a:t>: </a:t>
            </a:r>
            <a:r>
              <a:rPr lang="ar-SA" sz="1800" kern="100" dirty="0">
                <a:solidFill>
                  <a:schemeClr val="bg1">
                    <a:lumMod val="50000"/>
                  </a:schemeClr>
                </a:solidFill>
                <a:effectLst/>
                <a:latin typeface="Aptos"/>
                <a:ea typeface="Aptos"/>
                <a:cs typeface="Arial" panose="020B0604020202020204" pitchFamily="34" charset="0"/>
              </a:rPr>
              <a:t>المادة 25 من نظام السوق المالية</a:t>
            </a:r>
            <a:r>
              <a:rPr lang="en-US" sz="1800" kern="100" dirty="0">
                <a:solidFill>
                  <a:schemeClr val="bg1">
                    <a:lumMod val="50000"/>
                  </a:schemeClr>
                </a:solidFill>
                <a:effectLst/>
                <a:latin typeface="Aptos"/>
                <a:ea typeface="Aptos"/>
                <a:cs typeface="Arial" panose="020B0604020202020204" pitchFamily="34" charset="0"/>
              </a:rPr>
              <a:t>.</a:t>
            </a:r>
            <a:endParaRPr lang="en-GB" sz="1800" kern="100" dirty="0">
              <a:solidFill>
                <a:schemeClr val="bg1">
                  <a:lumMod val="50000"/>
                </a:schemeClr>
              </a:solidFill>
              <a:effectLst/>
              <a:latin typeface="Aptos"/>
              <a:ea typeface="Aptos"/>
              <a:cs typeface="Arial" panose="020B0604020202020204" pitchFamily="34" charset="0"/>
            </a:endParaRPr>
          </a:p>
        </p:txBody>
      </p:sp>
      <p:sp>
        <p:nvSpPr>
          <p:cNvPr id="2" name="TextBox 1">
            <a:extLst>
              <a:ext uri="{FF2B5EF4-FFF2-40B4-BE49-F238E27FC236}">
                <a16:creationId xmlns:a16="http://schemas.microsoft.com/office/drawing/2014/main" id="{C32FC437-A958-4180-84EA-04B2E0517324}"/>
              </a:ext>
            </a:extLst>
          </p:cNvPr>
          <p:cNvSpPr txBox="1"/>
          <p:nvPr/>
        </p:nvSpPr>
        <p:spPr>
          <a:xfrm>
            <a:off x="6660194" y="1127437"/>
            <a:ext cx="4304112" cy="523220"/>
          </a:xfrm>
          <a:prstGeom prst="rect">
            <a:avLst/>
          </a:prstGeom>
          <a:noFill/>
        </p:spPr>
        <p:txBody>
          <a:bodyPr wrap="square" rtlCol="0">
            <a:spAutoFit/>
          </a:bodyPr>
          <a:lstStyle/>
          <a:p>
            <a:pPr algn="r" rtl="1"/>
            <a:r>
              <a:rPr lang="ar-SA" sz="2800" b="1" dirty="0">
                <a:solidFill>
                  <a:srgbClr val="9B8357"/>
                </a:solidFill>
                <a:effectLst/>
                <a:latin typeface="Aptos"/>
                <a:ea typeface="Aptos"/>
                <a:cs typeface="Arial" panose="020B0604020202020204" pitchFamily="34" charset="0"/>
              </a:rPr>
              <a:t>اللجنة المصرفية</a:t>
            </a:r>
            <a:endParaRPr lang="en-US" sz="5400" b="1" dirty="0">
              <a:solidFill>
                <a:srgbClr val="9B8357"/>
              </a:solidFill>
              <a:latin typeface="+mj-lt"/>
            </a:endParaRPr>
          </a:p>
        </p:txBody>
      </p:sp>
      <p:sp>
        <p:nvSpPr>
          <p:cNvPr id="16" name="TextBox 15">
            <a:extLst>
              <a:ext uri="{FF2B5EF4-FFF2-40B4-BE49-F238E27FC236}">
                <a16:creationId xmlns:a16="http://schemas.microsoft.com/office/drawing/2014/main" id="{B5A37629-E339-4001-8417-698AC88480BA}"/>
              </a:ext>
            </a:extLst>
          </p:cNvPr>
          <p:cNvSpPr txBox="1"/>
          <p:nvPr/>
        </p:nvSpPr>
        <p:spPr>
          <a:xfrm>
            <a:off x="5120640" y="4389120"/>
            <a:ext cx="5843666" cy="1027461"/>
          </a:xfrm>
          <a:prstGeom prst="rect">
            <a:avLst/>
          </a:prstGeom>
          <a:noFill/>
        </p:spPr>
        <p:txBody>
          <a:bodyPr wrap="square" rtlCol="0">
            <a:spAutoFit/>
          </a:bodyPr>
          <a:lstStyle/>
          <a:p>
            <a:pPr marL="0" marR="0" algn="r" rtl="1">
              <a:lnSpc>
                <a:spcPct val="115000"/>
              </a:lnSpc>
              <a:spcBef>
                <a:spcPts val="0"/>
              </a:spcBef>
              <a:spcAft>
                <a:spcPts val="800"/>
              </a:spcAft>
            </a:pPr>
            <a:r>
              <a:rPr lang="ar-SA" sz="1800" b="1" kern="100" dirty="0">
                <a:effectLst/>
                <a:latin typeface="Aptos"/>
                <a:ea typeface="Aptos"/>
                <a:cs typeface="Arial" panose="020B0604020202020204" pitchFamily="34" charset="0"/>
              </a:rPr>
              <a:t>نصيحة عملية</a:t>
            </a:r>
            <a:r>
              <a:rPr lang="en-US" sz="1800" b="1" kern="100" dirty="0">
                <a:effectLst/>
                <a:latin typeface="Aptos"/>
                <a:ea typeface="Aptos"/>
                <a:cs typeface="Arial" panose="020B0604020202020204" pitchFamily="34" charset="0"/>
              </a:rPr>
              <a:t>:</a:t>
            </a:r>
            <a:br>
              <a:rPr lang="en-US" sz="1800" b="1" kern="100" dirty="0">
                <a:effectLst/>
                <a:latin typeface="Aptos"/>
                <a:ea typeface="Aptos"/>
                <a:cs typeface="Arial" panose="020B0604020202020204" pitchFamily="34" charset="0"/>
              </a:rPr>
            </a:br>
            <a:r>
              <a:rPr lang="ar-SA" sz="1800" kern="100" dirty="0">
                <a:solidFill>
                  <a:srgbClr val="9B8357"/>
                </a:solidFill>
                <a:effectLst/>
                <a:latin typeface="Aptos"/>
                <a:ea typeface="Aptos"/>
                <a:cs typeface="Arial" panose="020B0604020202020204" pitchFamily="34" charset="0"/>
              </a:rPr>
              <a:t>عند تقديم دعوى أمام اللجنة المصرفية، تأكد من تقديم جميع المستندات الداعمة مثل عقود البنوك وسجلات المعاملات</a:t>
            </a:r>
            <a:r>
              <a:rPr lang="en-US" sz="1800" kern="100" dirty="0">
                <a:solidFill>
                  <a:srgbClr val="9B8357"/>
                </a:solidFill>
                <a:effectLst/>
                <a:latin typeface="Aptos"/>
                <a:ea typeface="Aptos"/>
                <a:cs typeface="Arial" panose="020B0604020202020204" pitchFamily="34" charset="0"/>
              </a:rPr>
              <a:t>.</a:t>
            </a:r>
            <a:endParaRPr lang="en-GB" sz="1800" kern="100" dirty="0">
              <a:solidFill>
                <a:srgbClr val="9B8357"/>
              </a:solidFill>
              <a:effectLst/>
              <a:latin typeface="Aptos"/>
              <a:ea typeface="Aptos"/>
              <a:cs typeface="Arial" panose="020B0604020202020204" pitchFamily="34" charset="0"/>
            </a:endParaRPr>
          </a:p>
        </p:txBody>
      </p:sp>
    </p:spTree>
    <p:extLst>
      <p:ext uri="{BB962C8B-B14F-4D97-AF65-F5344CB8AC3E}">
        <p14:creationId xmlns:p14="http://schemas.microsoft.com/office/powerpoint/2010/main" val="1865942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8990" y="1660770"/>
            <a:ext cx="4655937" cy="4062841"/>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28204" y="772454"/>
            <a:ext cx="4735592" cy="523220"/>
          </a:xfrm>
          <a:prstGeom prst="rect">
            <a:avLst/>
          </a:prstGeom>
          <a:noFill/>
        </p:spPr>
        <p:txBody>
          <a:bodyPr wrap="none" rtlCol="0">
            <a:spAutoFit/>
          </a:bodyPr>
          <a:lstStyle/>
          <a:p>
            <a:r>
              <a:rPr lang="ar-SA" sz="2800" b="1" dirty="0">
                <a:solidFill>
                  <a:schemeClr val="bg1">
                    <a:lumMod val="50000"/>
                  </a:schemeClr>
                </a:solidFill>
                <a:effectLst/>
                <a:latin typeface="Aptos"/>
                <a:ea typeface="Aptos"/>
                <a:cs typeface="Arial" panose="020B0604020202020204" pitchFamily="34" charset="0"/>
              </a:rPr>
              <a:t>إجراءات التقاضي أمام اللجنة المصرفية</a:t>
            </a:r>
            <a:endParaRPr lang="en-US" sz="5400" b="1" dirty="0">
              <a:solidFill>
                <a:schemeClr val="bg1">
                  <a:lumMod val="50000"/>
                </a:schemeClr>
              </a:solidFill>
              <a:latin typeface="+mj-lt"/>
            </a:endParaRPr>
          </a:p>
        </p:txBody>
      </p:sp>
      <p:sp>
        <p:nvSpPr>
          <p:cNvPr id="7" name="Rectangle 6"/>
          <p:cNvSpPr/>
          <p:nvPr/>
        </p:nvSpPr>
        <p:spPr>
          <a:xfrm>
            <a:off x="6345140" y="1667718"/>
            <a:ext cx="4959067" cy="4331186"/>
          </a:xfrm>
          <a:prstGeom prst="rect">
            <a:avLst/>
          </a:prstGeom>
        </p:spPr>
        <p:txBody>
          <a:bodyPr wrap="square">
            <a:spAutoFit/>
          </a:bodyPr>
          <a:lstStyle/>
          <a:p>
            <a:pPr marL="0" marR="0" algn="r" rtl="1">
              <a:lnSpc>
                <a:spcPct val="115000"/>
              </a:lnSpc>
              <a:spcBef>
                <a:spcPts val="0"/>
              </a:spcBef>
              <a:spcAft>
                <a:spcPts val="800"/>
              </a:spcAft>
            </a:pPr>
            <a:r>
              <a:rPr lang="ar-SA" sz="2000" b="1" kern="100" dirty="0">
                <a:solidFill>
                  <a:srgbClr val="9B8357"/>
                </a:solidFill>
                <a:effectLst/>
                <a:latin typeface="Aptos"/>
                <a:ea typeface="Aptos"/>
                <a:cs typeface="Arial" panose="020B0604020202020204" pitchFamily="34" charset="0"/>
              </a:rPr>
              <a:t>إجراءات التقاضي أمام اللجنة المصرفية تشمل</a:t>
            </a:r>
            <a:r>
              <a:rPr lang="en-US" sz="2000" b="1" kern="100" dirty="0">
                <a:solidFill>
                  <a:srgbClr val="9B8357"/>
                </a:solidFill>
                <a:effectLst/>
                <a:latin typeface="Aptos"/>
                <a:ea typeface="Aptos"/>
                <a:cs typeface="Arial" panose="020B0604020202020204" pitchFamily="34" charset="0"/>
              </a:rPr>
              <a:t>:</a:t>
            </a:r>
            <a:endParaRPr lang="en-GB" sz="2000" b="1" kern="100" dirty="0">
              <a:solidFill>
                <a:srgbClr val="9B8357"/>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rgbClr val="9B8357"/>
              </a:buClr>
              <a:buFont typeface="+mj-lt"/>
              <a:buAutoNum type="arabicPeriod"/>
              <a:tabLst>
                <a:tab pos="457200" algn="l"/>
              </a:tabLst>
            </a:pPr>
            <a:r>
              <a:rPr lang="ar-SA" sz="1800" kern="100" dirty="0">
                <a:solidFill>
                  <a:schemeClr val="bg1">
                    <a:lumMod val="50000"/>
                  </a:schemeClr>
                </a:solidFill>
                <a:effectLst/>
                <a:latin typeface="Aptos"/>
                <a:ea typeface="Aptos"/>
                <a:cs typeface="Arial" panose="020B0604020202020204" pitchFamily="34" charset="0"/>
              </a:rPr>
              <a:t>تقديم الشكوى أو الدعوى إلى أمانة اللجنة</a:t>
            </a:r>
            <a:r>
              <a:rPr lang="en-US" sz="1800" kern="100" dirty="0">
                <a:solidFill>
                  <a:schemeClr val="bg1">
                    <a:lumMod val="50000"/>
                  </a:schemeClr>
                </a:solidFill>
                <a:effectLst/>
                <a:latin typeface="Aptos"/>
                <a:ea typeface="Aptos"/>
                <a:cs typeface="Arial" panose="020B0604020202020204" pitchFamily="34" charset="0"/>
              </a:rPr>
              <a:t>.</a:t>
            </a:r>
            <a:endParaRPr lang="en-GB" sz="18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rgbClr val="9B8357"/>
              </a:buClr>
              <a:buFont typeface="+mj-lt"/>
              <a:buAutoNum type="arabicPeriod"/>
              <a:tabLst>
                <a:tab pos="457200" algn="l"/>
              </a:tabLst>
            </a:pPr>
            <a:r>
              <a:rPr lang="ar-SA" sz="1800" kern="100" dirty="0">
                <a:solidFill>
                  <a:schemeClr val="bg1">
                    <a:lumMod val="50000"/>
                  </a:schemeClr>
                </a:solidFill>
                <a:effectLst/>
                <a:latin typeface="Aptos"/>
                <a:ea typeface="Aptos"/>
                <a:cs typeface="Arial" panose="020B0604020202020204" pitchFamily="34" charset="0"/>
              </a:rPr>
              <a:t>تحديد موعد للجلسة وإبلاغ الأطراف</a:t>
            </a:r>
            <a:r>
              <a:rPr lang="en-US" sz="1800" kern="100" dirty="0">
                <a:solidFill>
                  <a:schemeClr val="bg1">
                    <a:lumMod val="50000"/>
                  </a:schemeClr>
                </a:solidFill>
                <a:effectLst/>
                <a:latin typeface="Aptos"/>
                <a:ea typeface="Aptos"/>
                <a:cs typeface="Arial" panose="020B0604020202020204" pitchFamily="34" charset="0"/>
              </a:rPr>
              <a:t>.</a:t>
            </a:r>
            <a:endParaRPr lang="en-GB" sz="18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rgbClr val="9B8357"/>
              </a:buClr>
              <a:buFont typeface="+mj-lt"/>
              <a:buAutoNum type="arabicPeriod"/>
              <a:tabLst>
                <a:tab pos="457200" algn="l"/>
              </a:tabLst>
            </a:pPr>
            <a:r>
              <a:rPr lang="ar-SA" sz="1800" kern="100" dirty="0">
                <a:solidFill>
                  <a:schemeClr val="bg1">
                    <a:lumMod val="50000"/>
                  </a:schemeClr>
                </a:solidFill>
                <a:effectLst/>
                <a:latin typeface="Aptos"/>
                <a:ea typeface="Aptos"/>
                <a:cs typeface="Arial" panose="020B0604020202020204" pitchFamily="34" charset="0"/>
              </a:rPr>
              <a:t>عقد جلسات المرافعة وتقديم الأدلة والدفوع</a:t>
            </a:r>
            <a:r>
              <a:rPr lang="en-US" sz="1800" kern="100" dirty="0">
                <a:solidFill>
                  <a:schemeClr val="bg1">
                    <a:lumMod val="50000"/>
                  </a:schemeClr>
                </a:solidFill>
                <a:effectLst/>
                <a:latin typeface="Aptos"/>
                <a:ea typeface="Aptos"/>
                <a:cs typeface="Arial" panose="020B0604020202020204" pitchFamily="34" charset="0"/>
              </a:rPr>
              <a:t>.</a:t>
            </a:r>
            <a:endParaRPr lang="en-GB" sz="1800" kern="100" dirty="0">
              <a:solidFill>
                <a:schemeClr val="bg1">
                  <a:lumMod val="50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rgbClr val="9B8357"/>
              </a:buClr>
              <a:buFont typeface="+mj-lt"/>
              <a:buAutoNum type="arabicPeriod"/>
              <a:tabLst>
                <a:tab pos="457200" algn="l"/>
              </a:tabLst>
            </a:pPr>
            <a:r>
              <a:rPr lang="ar-SA" sz="1800" kern="100" dirty="0">
                <a:solidFill>
                  <a:schemeClr val="bg1">
                    <a:lumMod val="50000"/>
                  </a:schemeClr>
                </a:solidFill>
                <a:effectLst/>
                <a:latin typeface="Aptos"/>
                <a:ea typeface="Aptos"/>
                <a:cs typeface="Arial" panose="020B0604020202020204" pitchFamily="34" charset="0"/>
              </a:rPr>
              <a:t>إصدار القرار خلال 60 يوماً من قفل باب المرافعة</a:t>
            </a:r>
            <a:r>
              <a:rPr lang="en-US" sz="1800" kern="100" dirty="0">
                <a:solidFill>
                  <a:schemeClr val="bg1">
                    <a:lumMod val="50000"/>
                  </a:schemeClr>
                </a:solidFill>
                <a:effectLst/>
                <a:latin typeface="Aptos"/>
                <a:ea typeface="Aptos"/>
                <a:cs typeface="Arial" panose="020B0604020202020204" pitchFamily="34" charset="0"/>
              </a:rPr>
              <a:t>.</a:t>
            </a:r>
            <a:br>
              <a:rPr lang="en-US" sz="1800" kern="100" dirty="0">
                <a:solidFill>
                  <a:schemeClr val="bg1">
                    <a:lumMod val="50000"/>
                  </a:schemeClr>
                </a:solidFill>
                <a:effectLst/>
                <a:latin typeface="Aptos"/>
                <a:ea typeface="Aptos"/>
                <a:cs typeface="Arial" panose="020B0604020202020204" pitchFamily="34" charset="0"/>
              </a:rPr>
            </a:br>
            <a:r>
              <a:rPr lang="ar-SA" sz="1800" kern="100" dirty="0">
                <a:solidFill>
                  <a:schemeClr val="bg1">
                    <a:lumMod val="50000"/>
                  </a:schemeClr>
                </a:solidFill>
                <a:effectLst/>
                <a:latin typeface="Aptos"/>
                <a:ea typeface="Aptos"/>
                <a:cs typeface="Arial" panose="020B0604020202020204" pitchFamily="34" charset="0"/>
              </a:rPr>
              <a:t>المادة النظامية</a:t>
            </a:r>
            <a:r>
              <a:rPr lang="en-US" sz="1800" kern="100" dirty="0">
                <a:solidFill>
                  <a:schemeClr val="bg1">
                    <a:lumMod val="50000"/>
                  </a:schemeClr>
                </a:solidFill>
                <a:effectLst/>
                <a:latin typeface="Aptos"/>
                <a:ea typeface="Aptos"/>
                <a:cs typeface="Arial" panose="020B0604020202020204" pitchFamily="34" charset="0"/>
              </a:rPr>
              <a:t>: </a:t>
            </a:r>
            <a:r>
              <a:rPr lang="ar-SA" sz="1800" kern="100" dirty="0">
                <a:solidFill>
                  <a:schemeClr val="bg1">
                    <a:lumMod val="50000"/>
                  </a:schemeClr>
                </a:solidFill>
                <a:effectLst/>
                <a:latin typeface="Aptos"/>
                <a:ea typeface="Aptos"/>
                <a:cs typeface="Arial" panose="020B0604020202020204" pitchFamily="34" charset="0"/>
              </a:rPr>
              <a:t>المادة 28 من نظام السوق المالية</a:t>
            </a:r>
            <a:r>
              <a:rPr lang="en-US" sz="1800" kern="100" dirty="0">
                <a:solidFill>
                  <a:schemeClr val="bg1">
                    <a:lumMod val="50000"/>
                  </a:schemeClr>
                </a:solidFill>
                <a:effectLst/>
                <a:latin typeface="Aptos"/>
                <a:ea typeface="Aptos"/>
                <a:cs typeface="Arial" panose="020B0604020202020204" pitchFamily="34" charset="0"/>
              </a:rPr>
              <a:t>.</a:t>
            </a:r>
          </a:p>
          <a:p>
            <a:pPr marR="0" lvl="0" algn="r" rtl="1">
              <a:lnSpc>
                <a:spcPct val="115000"/>
              </a:lnSpc>
              <a:spcBef>
                <a:spcPts val="0"/>
              </a:spcBef>
              <a:spcAft>
                <a:spcPts val="800"/>
              </a:spcAft>
              <a:buClr>
                <a:srgbClr val="9B8357"/>
              </a:buClr>
              <a:tabLst>
                <a:tab pos="457200" algn="l"/>
              </a:tabLst>
            </a:pPr>
            <a:endParaRPr lang="en-US" sz="1000" kern="100" dirty="0">
              <a:solidFill>
                <a:schemeClr val="bg1">
                  <a:lumMod val="50000"/>
                </a:schemeClr>
              </a:solidFill>
              <a:latin typeface="Aptos"/>
              <a:ea typeface="Aptos"/>
              <a:cs typeface="Arial" panose="020B0604020202020204" pitchFamily="34" charset="0"/>
            </a:endParaRPr>
          </a:p>
          <a:p>
            <a:pPr algn="r" rtl="1">
              <a:lnSpc>
                <a:spcPct val="115000"/>
              </a:lnSpc>
              <a:spcAft>
                <a:spcPts val="800"/>
              </a:spcAft>
              <a:buClr>
                <a:srgbClr val="9B8357"/>
              </a:buClr>
              <a:tabLst>
                <a:tab pos="457200" algn="l"/>
              </a:tabLst>
            </a:pPr>
            <a:r>
              <a:rPr lang="ar-SA" sz="1800" b="1" kern="100" dirty="0">
                <a:solidFill>
                  <a:schemeClr val="bg1">
                    <a:lumMod val="50000"/>
                  </a:schemeClr>
                </a:solidFill>
                <a:effectLst/>
                <a:latin typeface="Aptos"/>
                <a:ea typeface="Aptos"/>
                <a:cs typeface="Arial" panose="020B0604020202020204" pitchFamily="34" charset="0"/>
              </a:rPr>
              <a:t>نصيحة عملية</a:t>
            </a:r>
            <a:r>
              <a:rPr lang="en-US" sz="1800" b="1" kern="100" dirty="0">
                <a:solidFill>
                  <a:schemeClr val="bg1">
                    <a:lumMod val="50000"/>
                  </a:schemeClr>
                </a:solidFill>
                <a:effectLst/>
                <a:latin typeface="Aptos"/>
                <a:ea typeface="Aptos"/>
                <a:cs typeface="Arial" panose="020B0604020202020204" pitchFamily="34" charset="0"/>
              </a:rPr>
              <a:t>:</a:t>
            </a:r>
            <a:br>
              <a:rPr lang="en-US" sz="1800" b="1" kern="100" dirty="0">
                <a:effectLst/>
                <a:latin typeface="Aptos"/>
                <a:ea typeface="Aptos"/>
                <a:cs typeface="Arial" panose="020B0604020202020204" pitchFamily="34" charset="0"/>
              </a:rPr>
            </a:br>
            <a:r>
              <a:rPr lang="ar-SA" sz="1800" kern="100" dirty="0">
                <a:solidFill>
                  <a:srgbClr val="9B8357"/>
                </a:solidFill>
                <a:effectLst/>
                <a:latin typeface="Aptos"/>
                <a:ea typeface="Aptos"/>
                <a:cs typeface="Arial" panose="020B0604020202020204" pitchFamily="34" charset="0"/>
              </a:rPr>
              <a:t>الإعداد الجيد للمستندات والأدلة أمر حاسم في القضايا المصرفية لضمان سرعة البت في الدعوى</a:t>
            </a:r>
            <a:r>
              <a:rPr lang="en-US" sz="1800" kern="100" dirty="0">
                <a:solidFill>
                  <a:srgbClr val="9B8357"/>
                </a:solidFill>
                <a:effectLst/>
                <a:latin typeface="Aptos"/>
                <a:ea typeface="Aptos"/>
                <a:cs typeface="Arial" panose="020B0604020202020204" pitchFamily="34" charset="0"/>
              </a:rPr>
              <a:t>.</a:t>
            </a:r>
            <a:endParaRPr lang="en-GB" sz="1800" kern="100" dirty="0">
              <a:solidFill>
                <a:srgbClr val="9B8357"/>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Clr>
                <a:srgbClr val="9B8357"/>
              </a:buClr>
              <a:buFont typeface="+mj-lt"/>
              <a:buAutoNum type="arabicPeriod"/>
              <a:tabLst>
                <a:tab pos="457200" algn="l"/>
              </a:tabLst>
            </a:pPr>
            <a:endParaRPr lang="en-GB" sz="1800" kern="100" dirty="0">
              <a:solidFill>
                <a:schemeClr val="bg1">
                  <a:lumMod val="50000"/>
                </a:schemeClr>
              </a:solidFill>
              <a:effectLst/>
              <a:latin typeface="Aptos"/>
              <a:ea typeface="Aptos"/>
              <a:cs typeface="Arial" panose="020B0604020202020204" pitchFamily="34" charset="0"/>
            </a:endParaRPr>
          </a:p>
        </p:txBody>
      </p:sp>
      <p:sp>
        <p:nvSpPr>
          <p:cNvPr id="16" name="TextBox 15">
            <a:extLst>
              <a:ext uri="{FF2B5EF4-FFF2-40B4-BE49-F238E27FC236}">
                <a16:creationId xmlns:a16="http://schemas.microsoft.com/office/drawing/2014/main" id="{03E9A3FB-E890-4A9B-9B33-0F49C656F4C7}"/>
              </a:ext>
            </a:extLst>
          </p:cNvPr>
          <p:cNvSpPr txBox="1"/>
          <p:nvPr/>
        </p:nvSpPr>
        <p:spPr>
          <a:xfrm>
            <a:off x="1439186" y="2122998"/>
            <a:ext cx="3896139" cy="3094437"/>
          </a:xfrm>
          <a:prstGeom prst="rect">
            <a:avLst/>
          </a:prstGeom>
          <a:noFill/>
        </p:spPr>
        <p:txBody>
          <a:bodyPr wrap="square" rtlCol="0">
            <a:spAutoFit/>
          </a:bodyPr>
          <a:lstStyle/>
          <a:p>
            <a:pPr marR="0" algn="r" rtl="1">
              <a:lnSpc>
                <a:spcPct val="115000"/>
              </a:lnSpc>
              <a:spcBef>
                <a:spcPts val="0"/>
              </a:spcBef>
              <a:spcAft>
                <a:spcPts val="800"/>
              </a:spcAft>
            </a:pPr>
            <a:r>
              <a:rPr lang="ar-SA" sz="2400" b="1" kern="100" dirty="0">
                <a:solidFill>
                  <a:schemeClr val="bg1"/>
                </a:solidFill>
                <a:effectLst/>
                <a:latin typeface="Aptos"/>
                <a:ea typeface="Aptos"/>
                <a:cs typeface="Arial" panose="020B0604020202020204" pitchFamily="34" charset="0"/>
              </a:rPr>
              <a:t>سؤال تفاعلي</a:t>
            </a:r>
            <a:r>
              <a:rPr lang="en-US" sz="2400" b="1" kern="100" dirty="0">
                <a:solidFill>
                  <a:schemeClr val="bg1"/>
                </a:solidFill>
                <a:effectLst/>
                <a:latin typeface="Aptos"/>
                <a:ea typeface="Aptos"/>
                <a:cs typeface="Arial" panose="020B0604020202020204" pitchFamily="34" charset="0"/>
              </a:rPr>
              <a:t>:</a:t>
            </a:r>
          </a:p>
          <a:p>
            <a:pPr marR="0" algn="r" rtl="1">
              <a:lnSpc>
                <a:spcPct val="115000"/>
              </a:lnSpc>
              <a:spcBef>
                <a:spcPts val="0"/>
              </a:spcBef>
              <a:spcAft>
                <a:spcPts val="800"/>
              </a:spcAft>
            </a:pPr>
            <a:br>
              <a:rPr lang="en-US" sz="1000" b="1" kern="100" dirty="0">
                <a:effectLst/>
                <a:latin typeface="Aptos"/>
                <a:ea typeface="Aptos"/>
                <a:cs typeface="Arial" panose="020B0604020202020204" pitchFamily="34" charset="0"/>
              </a:rPr>
            </a:br>
            <a:r>
              <a:rPr lang="ar-SA" sz="1800" b="1" kern="100" dirty="0">
                <a:effectLst/>
                <a:latin typeface="Aptos"/>
                <a:ea typeface="Aptos"/>
                <a:cs typeface="Arial" panose="020B0604020202020204" pitchFamily="34" charset="0"/>
              </a:rPr>
              <a:t>ما هي المدة المحددة لإصدار قرار اللجنة المصرفية بعد قفل باب المرافعة؟</a:t>
            </a:r>
            <a:endParaRPr lang="en-GB" sz="1800" kern="100" dirty="0">
              <a:effectLst/>
              <a:latin typeface="Aptos"/>
              <a:ea typeface="Aptos"/>
              <a:cs typeface="Arial" panose="020B0604020202020204" pitchFamily="34" charset="0"/>
            </a:endParaRPr>
          </a:p>
          <a:p>
            <a:pPr marL="285750" marR="0" lvl="0" indent="-285750" algn="r" rtl="1">
              <a:lnSpc>
                <a:spcPct val="115000"/>
              </a:lnSpc>
              <a:spcBef>
                <a:spcPts val="0"/>
              </a:spcBef>
              <a:spcAft>
                <a:spcPts val="800"/>
              </a:spcAft>
              <a:buSzPts val="1000"/>
              <a:buFont typeface="Arial" panose="020B0604020202020204" pitchFamily="34" charset="0"/>
              <a:buChar char="•"/>
              <a:tabLst>
                <a:tab pos="457200" algn="l"/>
              </a:tabLst>
            </a:pPr>
            <a:r>
              <a:rPr lang="en-US" sz="1800" kern="100" dirty="0">
                <a:effectLst/>
                <a:latin typeface="Aptos"/>
                <a:ea typeface="Aptos"/>
                <a:cs typeface="Arial" panose="020B0604020202020204" pitchFamily="34" charset="0"/>
              </a:rPr>
              <a:t> </a:t>
            </a:r>
            <a:r>
              <a:rPr lang="ar-SA" sz="1800" kern="100" dirty="0">
                <a:effectLst/>
                <a:latin typeface="Aptos"/>
                <a:ea typeface="Aptos"/>
                <a:cs typeface="Arial" panose="020B0604020202020204" pitchFamily="34" charset="0"/>
              </a:rPr>
              <a:t>أ) 30 يومًا</a:t>
            </a:r>
            <a:endParaRPr lang="en-GB" sz="1800" kern="100" dirty="0">
              <a:effectLst/>
              <a:latin typeface="Aptos"/>
              <a:ea typeface="Aptos"/>
              <a:cs typeface="Arial" panose="020B0604020202020204" pitchFamily="34" charset="0"/>
            </a:endParaRPr>
          </a:p>
          <a:p>
            <a:pPr marL="285750" marR="0" lvl="0" indent="-285750" algn="r" rtl="1">
              <a:lnSpc>
                <a:spcPct val="115000"/>
              </a:lnSpc>
              <a:spcBef>
                <a:spcPts val="0"/>
              </a:spcBef>
              <a:spcAft>
                <a:spcPts val="800"/>
              </a:spcAft>
              <a:buSzPts val="1000"/>
              <a:buFont typeface="Arial" panose="020B0604020202020204" pitchFamily="34" charset="0"/>
              <a:buChar char="•"/>
              <a:tabLst>
                <a:tab pos="457200" algn="l"/>
              </a:tabLst>
            </a:pPr>
            <a:r>
              <a:rPr lang="ar-SA" sz="1800" kern="100" dirty="0">
                <a:effectLst/>
                <a:latin typeface="Aptos"/>
                <a:ea typeface="Aptos"/>
                <a:cs typeface="Arial" panose="020B0604020202020204" pitchFamily="34" charset="0"/>
              </a:rPr>
              <a:t>ب) 45 يومًا</a:t>
            </a:r>
            <a:endParaRPr lang="en-GB" sz="1800" kern="100" dirty="0">
              <a:effectLst/>
              <a:latin typeface="Aptos"/>
              <a:ea typeface="Aptos"/>
              <a:cs typeface="Arial" panose="020B0604020202020204" pitchFamily="34" charset="0"/>
            </a:endParaRPr>
          </a:p>
          <a:p>
            <a:pPr marL="285750" marR="0" lvl="0" indent="-285750" algn="r" rtl="1">
              <a:lnSpc>
                <a:spcPct val="115000"/>
              </a:lnSpc>
              <a:spcBef>
                <a:spcPts val="0"/>
              </a:spcBef>
              <a:spcAft>
                <a:spcPts val="800"/>
              </a:spcAft>
              <a:buSzPts val="1000"/>
              <a:buFont typeface="Arial" panose="020B0604020202020204" pitchFamily="34" charset="0"/>
              <a:buChar char="•"/>
              <a:tabLst>
                <a:tab pos="457200" algn="l"/>
              </a:tabLst>
            </a:pPr>
            <a:r>
              <a:rPr lang="ar-SA" sz="1800" kern="100" dirty="0">
                <a:effectLst/>
                <a:latin typeface="Aptos"/>
                <a:ea typeface="Aptos"/>
                <a:cs typeface="Arial" panose="020B0604020202020204" pitchFamily="34" charset="0"/>
              </a:rPr>
              <a:t>ج) 60 يومًا</a:t>
            </a:r>
            <a:endParaRPr lang="en-GB" sz="1800" kern="100" dirty="0">
              <a:effectLst/>
              <a:latin typeface="Aptos"/>
              <a:ea typeface="Aptos"/>
              <a:cs typeface="Arial" panose="020B0604020202020204" pitchFamily="34" charset="0"/>
            </a:endParaRPr>
          </a:p>
          <a:p>
            <a:pPr marL="285750" indent="-285750" algn="r" rtl="1">
              <a:buFont typeface="Arial" panose="020B0604020202020204" pitchFamily="34" charset="0"/>
              <a:buChar char="•"/>
            </a:pPr>
            <a:r>
              <a:rPr lang="ar-SA" sz="1800" dirty="0">
                <a:effectLst/>
                <a:latin typeface="Aptos"/>
                <a:ea typeface="Aptos"/>
                <a:cs typeface="Arial" panose="020B0604020202020204" pitchFamily="34" charset="0"/>
              </a:rPr>
              <a:t>د) 90 يومًا</a:t>
            </a:r>
            <a:endParaRPr lang="en-GB" dirty="0"/>
          </a:p>
        </p:txBody>
      </p:sp>
    </p:spTree>
    <p:extLst>
      <p:ext uri="{BB962C8B-B14F-4D97-AF65-F5344CB8AC3E}">
        <p14:creationId xmlns:p14="http://schemas.microsoft.com/office/powerpoint/2010/main" val="413229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94400" y="2946400"/>
            <a:ext cx="876300" cy="876300"/>
          </a:xfrm>
          <a:prstGeom prst="rect">
            <a:avLst/>
          </a:prstGeom>
          <a:gradFill>
            <a:gsLst>
              <a:gs pos="0">
                <a:srgbClr val="908062"/>
              </a:gs>
              <a:gs pos="0">
                <a:schemeClr val="accent4">
                  <a:lumMod val="20000"/>
                  <a:lumOff val="80000"/>
                </a:schemeClr>
              </a:gs>
              <a:gs pos="100000">
                <a:schemeClr val="accent4">
                  <a:lumMod val="75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92042" y="971193"/>
            <a:ext cx="4195379" cy="461665"/>
          </a:xfrm>
          <a:prstGeom prst="rect">
            <a:avLst/>
          </a:prstGeom>
          <a:noFill/>
        </p:spPr>
        <p:txBody>
          <a:bodyPr wrap="none" rtlCol="0">
            <a:spAutoFit/>
          </a:bodyPr>
          <a:lstStyle/>
          <a:p>
            <a:r>
              <a:rPr lang="ar-SA" sz="2400" b="1" dirty="0">
                <a:effectLst/>
                <a:latin typeface="Aptos"/>
                <a:ea typeface="Aptos"/>
                <a:cs typeface="Arial" panose="020B0604020202020204" pitchFamily="34" charset="0"/>
              </a:rPr>
              <a:t>لجان الفصل في منازعات الأوراق المالية</a:t>
            </a:r>
            <a:endParaRPr lang="en-US" sz="4800" b="1" dirty="0">
              <a:latin typeface="+mj-lt"/>
            </a:endParaRPr>
          </a:p>
        </p:txBody>
      </p:sp>
      <p:sp>
        <p:nvSpPr>
          <p:cNvPr id="7" name="TextBox 6"/>
          <p:cNvSpPr txBox="1"/>
          <p:nvPr/>
        </p:nvSpPr>
        <p:spPr>
          <a:xfrm>
            <a:off x="580445" y="1849359"/>
            <a:ext cx="4563224" cy="2609432"/>
          </a:xfrm>
          <a:prstGeom prst="rect">
            <a:avLst/>
          </a:prstGeom>
          <a:noFill/>
        </p:spPr>
        <p:txBody>
          <a:bodyPr wrap="square" rtlCol="0">
            <a:spAutoFit/>
          </a:bodyPr>
          <a:lstStyle/>
          <a:p>
            <a:pPr marL="0" marR="0" algn="r" rtl="1">
              <a:lnSpc>
                <a:spcPct val="115000"/>
              </a:lnSpc>
              <a:spcBef>
                <a:spcPts val="0"/>
              </a:spcBef>
              <a:spcAft>
                <a:spcPts val="800"/>
              </a:spcAft>
            </a:pPr>
            <a:r>
              <a:rPr lang="ar-SA" sz="1800" b="1" kern="100" dirty="0">
                <a:solidFill>
                  <a:schemeClr val="accent4">
                    <a:lumMod val="75000"/>
                  </a:schemeClr>
                </a:solidFill>
                <a:effectLst/>
                <a:latin typeface="Aptos"/>
                <a:ea typeface="Aptos"/>
                <a:cs typeface="Arial" panose="020B0604020202020204" pitchFamily="34" charset="0"/>
              </a:rPr>
              <a:t>لجان الفصل في منازعات الأوراق المالية تختص بما يلي</a:t>
            </a:r>
            <a:r>
              <a:rPr lang="en-US" sz="1800" b="1" kern="100" dirty="0">
                <a:solidFill>
                  <a:schemeClr val="accent4">
                    <a:lumMod val="75000"/>
                  </a:schemeClr>
                </a:solidFill>
                <a:effectLst/>
                <a:latin typeface="Aptos"/>
                <a:ea typeface="Aptos"/>
                <a:cs typeface="Arial" panose="020B0604020202020204" pitchFamily="34" charset="0"/>
              </a:rPr>
              <a:t>:</a:t>
            </a:r>
            <a:endParaRPr lang="en-GB" sz="1800" b="1" kern="100" dirty="0">
              <a:solidFill>
                <a:schemeClr val="accent4">
                  <a:lumMod val="75000"/>
                </a:schemeClr>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kern="100" dirty="0">
                <a:effectLst/>
                <a:latin typeface="Aptos"/>
                <a:ea typeface="Aptos"/>
                <a:cs typeface="Arial" panose="020B0604020202020204" pitchFamily="34" charset="0"/>
              </a:rPr>
              <a:t>النظر في الشكاوى المتعلقة بمخالفات نظام السوق المالية</a:t>
            </a:r>
            <a:r>
              <a:rPr lang="en-US" kern="100" dirty="0">
                <a:effectLst/>
                <a:latin typeface="Aptos"/>
                <a:ea typeface="Aptos"/>
                <a:cs typeface="Arial" panose="020B0604020202020204" pitchFamily="34" charset="0"/>
              </a:rPr>
              <a:t>.</a:t>
            </a:r>
            <a:endParaRPr lang="en-GB"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kern="100" dirty="0">
                <a:effectLst/>
                <a:latin typeface="Aptos"/>
                <a:ea typeface="Aptos"/>
                <a:cs typeface="Arial" panose="020B0604020202020204" pitchFamily="34" charset="0"/>
              </a:rPr>
              <a:t>الفصل في المنازعات بين المستثمرين والوسطاء</a:t>
            </a:r>
            <a:r>
              <a:rPr lang="en-US" kern="100" dirty="0">
                <a:effectLst/>
                <a:latin typeface="Aptos"/>
                <a:ea typeface="Aptos"/>
                <a:cs typeface="Arial" panose="020B0604020202020204" pitchFamily="34" charset="0"/>
              </a:rPr>
              <a:t>.</a:t>
            </a:r>
            <a:endParaRPr lang="en-GB"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kern="100" dirty="0">
                <a:effectLst/>
                <a:latin typeface="Aptos"/>
                <a:ea typeface="Aptos"/>
                <a:cs typeface="Arial" panose="020B0604020202020204" pitchFamily="34" charset="0"/>
              </a:rPr>
              <a:t>إصدار العقوبات مثل الغرامات أو إيقاف المتعاملين المخالفين</a:t>
            </a:r>
            <a:r>
              <a:rPr lang="en-US" kern="100" dirty="0">
                <a:effectLst/>
                <a:latin typeface="Aptos"/>
                <a:ea typeface="Aptos"/>
                <a:cs typeface="Arial" panose="020B0604020202020204" pitchFamily="34" charset="0"/>
              </a:rPr>
              <a:t>.</a:t>
            </a:r>
            <a:br>
              <a:rPr lang="en-US" kern="100" dirty="0">
                <a:effectLst/>
                <a:latin typeface="Aptos"/>
                <a:ea typeface="Aptos"/>
                <a:cs typeface="Arial" panose="020B0604020202020204" pitchFamily="34" charset="0"/>
              </a:rPr>
            </a:br>
            <a:r>
              <a:rPr lang="ar-SA" kern="100" dirty="0">
                <a:effectLst/>
                <a:latin typeface="Aptos"/>
                <a:ea typeface="Aptos"/>
                <a:cs typeface="Arial" panose="020B0604020202020204" pitchFamily="34" charset="0"/>
              </a:rPr>
              <a:t>المادة النظامية</a:t>
            </a:r>
            <a:r>
              <a:rPr lang="en-US" kern="100" dirty="0">
                <a:effectLst/>
                <a:latin typeface="Aptos"/>
                <a:ea typeface="Aptos"/>
                <a:cs typeface="Arial" panose="020B0604020202020204" pitchFamily="34" charset="0"/>
              </a:rPr>
              <a:t>: </a:t>
            </a:r>
            <a:r>
              <a:rPr lang="ar-SA" kern="100" dirty="0">
                <a:effectLst/>
                <a:latin typeface="Aptos"/>
                <a:ea typeface="Aptos"/>
                <a:cs typeface="Arial" panose="020B0604020202020204" pitchFamily="34" charset="0"/>
              </a:rPr>
              <a:t>المادة 30 من نظام السوق المالية</a:t>
            </a:r>
            <a:r>
              <a:rPr lang="en-US" kern="100" dirty="0">
                <a:effectLst/>
                <a:latin typeface="Aptos"/>
                <a:ea typeface="Aptos"/>
                <a:cs typeface="Arial" panose="020B0604020202020204" pitchFamily="34" charset="0"/>
              </a:rPr>
              <a:t>.</a:t>
            </a:r>
            <a:endParaRPr lang="en-GB" kern="100" dirty="0">
              <a:effectLst/>
              <a:latin typeface="Aptos"/>
              <a:ea typeface="Aptos"/>
              <a:cs typeface="Arial" panose="020B0604020202020204" pitchFamily="34" charset="0"/>
            </a:endParaRPr>
          </a:p>
        </p:txBody>
      </p:sp>
      <p:sp>
        <p:nvSpPr>
          <p:cNvPr id="8" name="Rectangle 7"/>
          <p:cNvSpPr/>
          <p:nvPr/>
        </p:nvSpPr>
        <p:spPr>
          <a:xfrm>
            <a:off x="7766793" y="4201636"/>
            <a:ext cx="3777508" cy="1346010"/>
          </a:xfrm>
          <a:prstGeom prst="rect">
            <a:avLst/>
          </a:prstGeom>
        </p:spPr>
        <p:txBody>
          <a:bodyPr wrap="square">
            <a:spAutoFit/>
          </a:bodyPr>
          <a:lstStyle/>
          <a:p>
            <a:pPr marL="0" marR="0" algn="r" rtl="1">
              <a:lnSpc>
                <a:spcPct val="115000"/>
              </a:lnSpc>
              <a:spcBef>
                <a:spcPts val="0"/>
              </a:spcBef>
              <a:spcAft>
                <a:spcPts val="800"/>
              </a:spcAft>
            </a:pPr>
            <a:r>
              <a:rPr lang="ar-SA" sz="1800" b="1" kern="100" dirty="0">
                <a:solidFill>
                  <a:schemeClr val="bg1">
                    <a:lumMod val="50000"/>
                  </a:schemeClr>
                </a:solidFill>
                <a:effectLst/>
                <a:latin typeface="Aptos"/>
                <a:ea typeface="Aptos"/>
                <a:cs typeface="Arial" panose="020B0604020202020204" pitchFamily="34" charset="0"/>
              </a:rPr>
              <a:t>نصيحة عملية</a:t>
            </a:r>
            <a:r>
              <a:rPr lang="en-US" sz="1800" b="1" kern="100" dirty="0">
                <a:solidFill>
                  <a:schemeClr val="bg1">
                    <a:lumMod val="50000"/>
                  </a:schemeClr>
                </a:solidFill>
                <a:effectLst/>
                <a:latin typeface="Aptos"/>
                <a:ea typeface="Aptos"/>
                <a:cs typeface="Arial" panose="020B0604020202020204" pitchFamily="34" charset="0"/>
              </a:rPr>
              <a:t>:</a:t>
            </a:r>
            <a:br>
              <a:rPr lang="en-US" sz="1800" b="1" kern="100" dirty="0">
                <a:solidFill>
                  <a:schemeClr val="bg1">
                    <a:lumMod val="65000"/>
                  </a:schemeClr>
                </a:solidFill>
                <a:effectLst/>
                <a:latin typeface="Aptos"/>
                <a:ea typeface="Aptos"/>
                <a:cs typeface="Arial" panose="020B0604020202020204" pitchFamily="34" charset="0"/>
              </a:rPr>
            </a:br>
            <a:r>
              <a:rPr lang="ar-SA" sz="1800" b="1" kern="100" dirty="0">
                <a:solidFill>
                  <a:schemeClr val="bg1">
                    <a:lumMod val="65000"/>
                  </a:schemeClr>
                </a:solidFill>
                <a:effectLst/>
                <a:latin typeface="Aptos"/>
                <a:ea typeface="Aptos"/>
                <a:cs typeface="Arial" panose="020B0604020202020204" pitchFamily="34" charset="0"/>
              </a:rPr>
              <a:t>احتفظ بسجلات دقيقة لجميع المعاملات المالية والمراسلات مع الوسطاء لتسهيل عملية الفصل في المنازعات</a:t>
            </a:r>
            <a:r>
              <a:rPr lang="en-US" sz="1800" b="1" kern="100" dirty="0">
                <a:solidFill>
                  <a:schemeClr val="bg1">
                    <a:lumMod val="65000"/>
                  </a:schemeClr>
                </a:solidFill>
                <a:effectLst/>
                <a:latin typeface="Aptos"/>
                <a:ea typeface="Aptos"/>
                <a:cs typeface="Arial" panose="020B0604020202020204" pitchFamily="34" charset="0"/>
              </a:rPr>
              <a:t>.</a:t>
            </a:r>
            <a:endParaRPr lang="en-GB" sz="1800" kern="100" dirty="0">
              <a:solidFill>
                <a:schemeClr val="bg1">
                  <a:lumMod val="65000"/>
                </a:schemeClr>
              </a:solidFill>
              <a:effectLst/>
              <a:latin typeface="Aptos"/>
              <a:ea typeface="Aptos"/>
              <a:cs typeface="Arial" panose="020B0604020202020204" pitchFamily="34" charset="0"/>
            </a:endParaRPr>
          </a:p>
        </p:txBody>
      </p:sp>
      <p:grpSp>
        <p:nvGrpSpPr>
          <p:cNvPr id="9" name="Group 8"/>
          <p:cNvGrpSpPr/>
          <p:nvPr/>
        </p:nvGrpSpPr>
        <p:grpSpPr>
          <a:xfrm rot="16200000">
            <a:off x="9189193" y="-44569"/>
            <a:ext cx="1193800" cy="4038600"/>
            <a:chOff x="2641600" y="393700"/>
            <a:chExt cx="1193800" cy="4038600"/>
          </a:xfrm>
        </p:grpSpPr>
        <p:cxnSp>
          <p:nvCxnSpPr>
            <p:cNvPr id="10" name="Straight Connector 9"/>
            <p:cNvCxnSpPr/>
            <p:nvPr/>
          </p:nvCxnSpPr>
          <p:spPr>
            <a:xfrm flipH="1">
              <a:off x="2641600" y="393700"/>
              <a:ext cx="1193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641600" y="393700"/>
              <a:ext cx="0" cy="403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314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A399124D-BEDB-ECBB-2D7D-7C45078E3EEE}"/>
              </a:ext>
            </a:extLst>
          </p:cNvPr>
          <p:cNvGrpSpPr/>
          <p:nvPr/>
        </p:nvGrpSpPr>
        <p:grpSpPr>
          <a:xfrm>
            <a:off x="0" y="0"/>
            <a:ext cx="12192000" cy="6858000"/>
            <a:chOff x="-3498574" y="0"/>
            <a:chExt cx="12192000" cy="6858000"/>
          </a:xfrm>
        </p:grpSpPr>
        <p:sp>
          <p:nvSpPr>
            <p:cNvPr id="63" name="Rectangle 62">
              <a:extLst>
                <a:ext uri="{FF2B5EF4-FFF2-40B4-BE49-F238E27FC236}">
                  <a16:creationId xmlns:a16="http://schemas.microsoft.com/office/drawing/2014/main" id="{8E36589D-272D-E452-64A0-9DEAF392F10D}"/>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a:extLst>
                <a:ext uri="{FF2B5EF4-FFF2-40B4-BE49-F238E27FC236}">
                  <a16:creationId xmlns:a16="http://schemas.microsoft.com/office/drawing/2014/main" id="{D953446F-EDD6-2B86-BD4F-EFD365EC8702}"/>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rgbClr val="D4B0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10">
              <a:extLst>
                <a:ext uri="{FF2B5EF4-FFF2-40B4-BE49-F238E27FC236}">
                  <a16:creationId xmlns:a16="http://schemas.microsoft.com/office/drawing/2014/main" id="{CC6A286C-B5F2-BD1E-8ACA-8A268DFE5AD7}"/>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68" name="TextBox 67">
              <a:extLst>
                <a:ext uri="{FF2B5EF4-FFF2-40B4-BE49-F238E27FC236}">
                  <a16:creationId xmlns:a16="http://schemas.microsoft.com/office/drawing/2014/main" id="{5E427238-8908-8876-88B1-81D939EF6833}"/>
                </a:ext>
              </a:extLst>
            </p:cNvPr>
            <p:cNvSpPr txBox="1"/>
            <p:nvPr/>
          </p:nvSpPr>
          <p:spPr>
            <a:xfrm rot="16200000">
              <a:off x="7457248" y="3228943"/>
              <a:ext cx="1789043" cy="400110"/>
            </a:xfrm>
            <a:prstGeom prst="rect">
              <a:avLst/>
            </a:prstGeom>
            <a:noFill/>
          </p:spPr>
          <p:txBody>
            <a:bodyPr wrap="square" rtlCol="0">
              <a:spAutoFit/>
            </a:bodyPr>
            <a:lstStyle/>
            <a:p>
              <a:pPr algn="ctr"/>
              <a:r>
                <a:rPr lang="ar-SA" sz="2000" b="1" dirty="0">
                  <a:solidFill>
                    <a:schemeClr val="bg1"/>
                  </a:solidFill>
                </a:rPr>
                <a:t>فهرس المحتويات</a:t>
              </a:r>
              <a:endParaRPr lang="en-US" sz="2000" b="1" dirty="0">
                <a:solidFill>
                  <a:schemeClr val="bg1"/>
                </a:solidFill>
              </a:endParaRPr>
            </a:p>
          </p:txBody>
        </p:sp>
      </p:grpSp>
      <p:grpSp>
        <p:nvGrpSpPr>
          <p:cNvPr id="76" name="Group 75">
            <a:extLst>
              <a:ext uri="{FF2B5EF4-FFF2-40B4-BE49-F238E27FC236}">
                <a16:creationId xmlns:a16="http://schemas.microsoft.com/office/drawing/2014/main" id="{AB8ED7BE-A90F-6573-EC0E-7908573B10B5}"/>
              </a:ext>
            </a:extLst>
          </p:cNvPr>
          <p:cNvGrpSpPr/>
          <p:nvPr/>
        </p:nvGrpSpPr>
        <p:grpSpPr>
          <a:xfrm>
            <a:off x="-572489" y="-2"/>
            <a:ext cx="12192000" cy="6858000"/>
            <a:chOff x="-3498574" y="0"/>
            <a:chExt cx="12192000" cy="6858000"/>
          </a:xfrm>
        </p:grpSpPr>
        <p:sp>
          <p:nvSpPr>
            <p:cNvPr id="77" name="Rectangle 76">
              <a:extLst>
                <a:ext uri="{FF2B5EF4-FFF2-40B4-BE49-F238E27FC236}">
                  <a16:creationId xmlns:a16="http://schemas.microsoft.com/office/drawing/2014/main" id="{5F197BF1-C40D-C6AC-CD37-3BEAD6C01B1F}"/>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77">
              <a:extLst>
                <a:ext uri="{FF2B5EF4-FFF2-40B4-BE49-F238E27FC236}">
                  <a16:creationId xmlns:a16="http://schemas.microsoft.com/office/drawing/2014/main" id="{1612824D-5496-49CA-4AB8-ACCC51E7F8F5}"/>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10">
              <a:extLst>
                <a:ext uri="{FF2B5EF4-FFF2-40B4-BE49-F238E27FC236}">
                  <a16:creationId xmlns:a16="http://schemas.microsoft.com/office/drawing/2014/main" id="{B7A55771-C667-8795-C821-C3FEDC1F775C}"/>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80" name="TextBox 79">
              <a:extLst>
                <a:ext uri="{FF2B5EF4-FFF2-40B4-BE49-F238E27FC236}">
                  <a16:creationId xmlns:a16="http://schemas.microsoft.com/office/drawing/2014/main" id="{50EBBE0B-3BD5-82C3-2AFC-81A6B9BDBE3F}"/>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أهداف التعلم</a:t>
              </a:r>
              <a:endParaRPr lang="en-US" sz="2800" b="1" dirty="0">
                <a:solidFill>
                  <a:schemeClr val="bg1"/>
                </a:solidFill>
              </a:endParaRPr>
            </a:p>
          </p:txBody>
        </p:sp>
      </p:grpSp>
      <p:grpSp>
        <p:nvGrpSpPr>
          <p:cNvPr id="81" name="Group 80">
            <a:extLst>
              <a:ext uri="{FF2B5EF4-FFF2-40B4-BE49-F238E27FC236}">
                <a16:creationId xmlns:a16="http://schemas.microsoft.com/office/drawing/2014/main" id="{1010B4F4-7FAE-0672-FD5D-C461BE230546}"/>
              </a:ext>
            </a:extLst>
          </p:cNvPr>
          <p:cNvGrpSpPr/>
          <p:nvPr/>
        </p:nvGrpSpPr>
        <p:grpSpPr>
          <a:xfrm>
            <a:off x="-1226401" y="0"/>
            <a:ext cx="12192000" cy="6858000"/>
            <a:chOff x="-3498574" y="0"/>
            <a:chExt cx="12192000" cy="6858000"/>
          </a:xfrm>
        </p:grpSpPr>
        <p:sp>
          <p:nvSpPr>
            <p:cNvPr id="82" name="Rectangle 81">
              <a:extLst>
                <a:ext uri="{FF2B5EF4-FFF2-40B4-BE49-F238E27FC236}">
                  <a16:creationId xmlns:a16="http://schemas.microsoft.com/office/drawing/2014/main" id="{501FCCFD-93EE-B255-FD4F-4F8A0B19F003}"/>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82">
              <a:extLst>
                <a:ext uri="{FF2B5EF4-FFF2-40B4-BE49-F238E27FC236}">
                  <a16:creationId xmlns:a16="http://schemas.microsoft.com/office/drawing/2014/main" id="{7F2000BC-6ADB-9FBF-7CA0-2CE66C14623A}"/>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10">
              <a:extLst>
                <a:ext uri="{FF2B5EF4-FFF2-40B4-BE49-F238E27FC236}">
                  <a16:creationId xmlns:a16="http://schemas.microsoft.com/office/drawing/2014/main" id="{BD952E51-4E04-5A99-2575-101CF5D01042}"/>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85" name="TextBox 84">
              <a:extLst>
                <a:ext uri="{FF2B5EF4-FFF2-40B4-BE49-F238E27FC236}">
                  <a16:creationId xmlns:a16="http://schemas.microsoft.com/office/drawing/2014/main" id="{3F15F45F-EB30-140C-0B25-B9E8FDF5564D}"/>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rPr>
                <a:t>اقسام القضاء</a:t>
              </a:r>
              <a:endParaRPr lang="en-US" sz="2000" b="1" dirty="0">
                <a:solidFill>
                  <a:schemeClr val="bg1"/>
                </a:solidFill>
              </a:endParaRPr>
            </a:p>
          </p:txBody>
        </p:sp>
      </p:grpSp>
      <p:grpSp>
        <p:nvGrpSpPr>
          <p:cNvPr id="86" name="Group 85">
            <a:extLst>
              <a:ext uri="{FF2B5EF4-FFF2-40B4-BE49-F238E27FC236}">
                <a16:creationId xmlns:a16="http://schemas.microsoft.com/office/drawing/2014/main" id="{D49AE224-85EB-3524-AAE7-AC5BDE2304FC}"/>
              </a:ext>
            </a:extLst>
          </p:cNvPr>
          <p:cNvGrpSpPr/>
          <p:nvPr/>
        </p:nvGrpSpPr>
        <p:grpSpPr>
          <a:xfrm>
            <a:off x="-1839602" y="-4"/>
            <a:ext cx="12192000" cy="6858000"/>
            <a:chOff x="-3498574" y="0"/>
            <a:chExt cx="12192000" cy="6858000"/>
          </a:xfrm>
        </p:grpSpPr>
        <p:sp>
          <p:nvSpPr>
            <p:cNvPr id="88" name="Rectangle 87">
              <a:extLst>
                <a:ext uri="{FF2B5EF4-FFF2-40B4-BE49-F238E27FC236}">
                  <a16:creationId xmlns:a16="http://schemas.microsoft.com/office/drawing/2014/main" id="{83A850E4-9F76-F700-87D3-FEBAB298980B}"/>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88">
              <a:extLst>
                <a:ext uri="{FF2B5EF4-FFF2-40B4-BE49-F238E27FC236}">
                  <a16:creationId xmlns:a16="http://schemas.microsoft.com/office/drawing/2014/main" id="{6FD5A232-78FC-1284-F00A-F5DFFE9CB63F}"/>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10">
              <a:extLst>
                <a:ext uri="{FF2B5EF4-FFF2-40B4-BE49-F238E27FC236}">
                  <a16:creationId xmlns:a16="http://schemas.microsoft.com/office/drawing/2014/main" id="{4FFE5454-B834-0684-A22D-2131677F3EE1}"/>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91" name="TextBox 90">
              <a:extLst>
                <a:ext uri="{FF2B5EF4-FFF2-40B4-BE49-F238E27FC236}">
                  <a16:creationId xmlns:a16="http://schemas.microsoft.com/office/drawing/2014/main" id="{B6F2E81D-8411-ACEC-FE4B-91295DD17F63}"/>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الهيكل العام للمحاكم</a:t>
              </a:r>
              <a:endParaRPr lang="en-US" sz="2800" b="1" dirty="0">
                <a:solidFill>
                  <a:schemeClr val="bg1"/>
                </a:solidFill>
              </a:endParaRPr>
            </a:p>
          </p:txBody>
        </p:sp>
      </p:grpSp>
      <p:sp>
        <p:nvSpPr>
          <p:cNvPr id="2" name="TextBox 1">
            <a:extLst>
              <a:ext uri="{FF2B5EF4-FFF2-40B4-BE49-F238E27FC236}">
                <a16:creationId xmlns:a16="http://schemas.microsoft.com/office/drawing/2014/main" id="{A4F5B73C-2CE1-4DF3-90AC-2C39993BF72F}"/>
              </a:ext>
            </a:extLst>
          </p:cNvPr>
          <p:cNvSpPr txBox="1"/>
          <p:nvPr/>
        </p:nvSpPr>
        <p:spPr>
          <a:xfrm>
            <a:off x="3478255" y="879335"/>
            <a:ext cx="5295900" cy="2899768"/>
          </a:xfrm>
          <a:prstGeom prst="rect">
            <a:avLst/>
          </a:prstGeom>
          <a:noFill/>
        </p:spPr>
        <p:txBody>
          <a:bodyPr wrap="square" rtlCol="0">
            <a:spAutoFit/>
          </a:bodyPr>
          <a:lstStyle/>
          <a:p>
            <a:pPr marL="0" marR="0" algn="r" rtl="1">
              <a:lnSpc>
                <a:spcPct val="115000"/>
              </a:lnSpc>
              <a:spcBef>
                <a:spcPts val="0"/>
              </a:spcBef>
              <a:spcAft>
                <a:spcPts val="800"/>
              </a:spcAft>
            </a:pPr>
            <a:r>
              <a:rPr lang="ar-SA" sz="2400" b="1" kern="100" dirty="0">
                <a:solidFill>
                  <a:srgbClr val="9B8357"/>
                </a:solidFill>
                <a:effectLst/>
                <a:latin typeface="Aptos"/>
                <a:ea typeface="Aptos"/>
                <a:cs typeface="Arial" panose="020B0604020202020204" pitchFamily="34" charset="0"/>
              </a:rPr>
              <a:t>يشمل الهيكل العام للمحاكم في المملكة ما يلي</a:t>
            </a:r>
            <a:r>
              <a:rPr lang="en-US" sz="2400" b="1" kern="100" dirty="0">
                <a:solidFill>
                  <a:srgbClr val="9B8357"/>
                </a:solidFill>
                <a:effectLst/>
                <a:latin typeface="Aptos"/>
                <a:ea typeface="Aptos"/>
                <a:cs typeface="Arial" panose="020B0604020202020204" pitchFamily="34" charset="0"/>
              </a:rPr>
              <a:t>:</a:t>
            </a:r>
            <a:endParaRPr lang="en-GB" sz="2400" kern="100" dirty="0">
              <a:solidFill>
                <a:srgbClr val="9B8357"/>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المحكمة العليا </a:t>
            </a:r>
            <a:r>
              <a:rPr lang="en-US" sz="1800" kern="100" dirty="0">
                <a:effectLst/>
                <a:latin typeface="Aptos"/>
                <a:ea typeface="Aptos"/>
                <a:cs typeface="Arial" panose="020B0604020202020204" pitchFamily="34" charset="0"/>
              </a:rPr>
              <a:t>)</a:t>
            </a:r>
            <a:r>
              <a:rPr lang="ar-SA" sz="1800" kern="100" dirty="0">
                <a:effectLst/>
                <a:latin typeface="Aptos"/>
                <a:ea typeface="Aptos"/>
                <a:cs typeface="Arial" panose="020B0604020202020204" pitchFamily="34" charset="0"/>
              </a:rPr>
              <a:t>المادة 10 من نظام القضاء السعودي)</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محاكم الاستئناف </a:t>
            </a:r>
            <a:r>
              <a:rPr lang="en-US" sz="1800" kern="100" dirty="0">
                <a:effectLst/>
                <a:latin typeface="Aptos"/>
                <a:ea typeface="Aptos"/>
                <a:cs typeface="Arial" panose="020B0604020202020204" pitchFamily="34" charset="0"/>
              </a:rPr>
              <a:t>)</a:t>
            </a:r>
            <a:r>
              <a:rPr lang="ar-SA" sz="1800" kern="100" dirty="0">
                <a:effectLst/>
                <a:latin typeface="Aptos"/>
                <a:ea typeface="Aptos"/>
                <a:cs typeface="Arial" panose="020B0604020202020204" pitchFamily="34" charset="0"/>
              </a:rPr>
              <a:t>المادة 15 من نظام القضاء السعودي)</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المحاكم الابتدائية (العامة والمتخصصة) </a:t>
            </a:r>
            <a:r>
              <a:rPr lang="en-US" sz="1800" kern="100" dirty="0">
                <a:effectLst/>
                <a:latin typeface="Aptos"/>
                <a:ea typeface="Aptos"/>
                <a:cs typeface="Arial" panose="020B0604020202020204" pitchFamily="34" charset="0"/>
              </a:rPr>
              <a:t>)</a:t>
            </a:r>
            <a:r>
              <a:rPr lang="ar-SA" sz="1800" kern="100" dirty="0">
                <a:effectLst/>
                <a:latin typeface="Aptos"/>
                <a:ea typeface="Aptos"/>
                <a:cs typeface="Arial" panose="020B0604020202020204" pitchFamily="34" charset="0"/>
              </a:rPr>
              <a:t>المادة 22 من نظام القضاء)</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المحاكم الإدارية </a:t>
            </a:r>
            <a:r>
              <a:rPr lang="en-US" sz="1800" kern="100" dirty="0">
                <a:effectLst/>
                <a:latin typeface="Aptos"/>
                <a:ea typeface="Aptos"/>
                <a:cs typeface="Arial" panose="020B0604020202020204" pitchFamily="34" charset="0"/>
              </a:rPr>
              <a:t>)</a:t>
            </a:r>
            <a:r>
              <a:rPr lang="ar-SA" sz="1800" kern="100" dirty="0">
                <a:effectLst/>
                <a:latin typeface="Aptos"/>
                <a:ea typeface="Aptos"/>
                <a:cs typeface="Arial" panose="020B0604020202020204" pitchFamily="34" charset="0"/>
              </a:rPr>
              <a:t>المادة 6 من نظام ديوان المظالم)</a:t>
            </a:r>
            <a:endParaRPr lang="en-GB" sz="1800" kern="100" dirty="0">
              <a:effectLst/>
              <a:latin typeface="Aptos"/>
              <a:ea typeface="Aptos"/>
              <a:cs typeface="Arial" panose="020B0604020202020204" pitchFamily="34" charset="0"/>
            </a:endParaRPr>
          </a:p>
          <a:p>
            <a:pPr algn="r" rtl="1"/>
            <a:endParaRPr lang="en-GB" dirty="0"/>
          </a:p>
        </p:txBody>
      </p:sp>
      <p:grpSp>
        <p:nvGrpSpPr>
          <p:cNvPr id="126" name="Group 125">
            <a:extLst>
              <a:ext uri="{FF2B5EF4-FFF2-40B4-BE49-F238E27FC236}">
                <a16:creationId xmlns:a16="http://schemas.microsoft.com/office/drawing/2014/main" id="{528869C6-E26C-4840-9E29-4E511C0374FE}"/>
              </a:ext>
            </a:extLst>
          </p:cNvPr>
          <p:cNvGrpSpPr/>
          <p:nvPr/>
        </p:nvGrpSpPr>
        <p:grpSpPr>
          <a:xfrm>
            <a:off x="-8750558" y="0"/>
            <a:ext cx="12192000" cy="6858000"/>
            <a:chOff x="-3498574" y="0"/>
            <a:chExt cx="12192000" cy="6858000"/>
          </a:xfrm>
        </p:grpSpPr>
        <p:sp>
          <p:nvSpPr>
            <p:cNvPr id="127" name="Rectangle 126">
              <a:extLst>
                <a:ext uri="{FF2B5EF4-FFF2-40B4-BE49-F238E27FC236}">
                  <a16:creationId xmlns:a16="http://schemas.microsoft.com/office/drawing/2014/main" id="{B7DA738C-E041-445D-B13C-66AD88BC660C}"/>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Freeform 93">
              <a:extLst>
                <a:ext uri="{FF2B5EF4-FFF2-40B4-BE49-F238E27FC236}">
                  <a16:creationId xmlns:a16="http://schemas.microsoft.com/office/drawing/2014/main" id="{C83F7C40-960D-4026-970D-2C15B405AF53}"/>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9" name="Freeform 10">
              <a:extLst>
                <a:ext uri="{FF2B5EF4-FFF2-40B4-BE49-F238E27FC236}">
                  <a16:creationId xmlns:a16="http://schemas.microsoft.com/office/drawing/2014/main" id="{FB810108-2039-4D3E-913C-1A6CD33082F2}"/>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30" name="TextBox 129">
              <a:extLst>
                <a:ext uri="{FF2B5EF4-FFF2-40B4-BE49-F238E27FC236}">
                  <a16:creationId xmlns:a16="http://schemas.microsoft.com/office/drawing/2014/main" id="{47E8CE4A-860A-4D72-B341-F68FB305465F}"/>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المحكمة العليا</a:t>
              </a:r>
              <a:endParaRPr lang="en-US" sz="2800" b="1" dirty="0">
                <a:solidFill>
                  <a:schemeClr val="bg1"/>
                </a:solidFill>
              </a:endParaRPr>
            </a:p>
          </p:txBody>
        </p:sp>
      </p:grpSp>
      <p:grpSp>
        <p:nvGrpSpPr>
          <p:cNvPr id="131" name="Group 130">
            <a:extLst>
              <a:ext uri="{FF2B5EF4-FFF2-40B4-BE49-F238E27FC236}">
                <a16:creationId xmlns:a16="http://schemas.microsoft.com/office/drawing/2014/main" id="{A1C4193D-52BD-4966-B347-63D5C6C3F61B}"/>
              </a:ext>
            </a:extLst>
          </p:cNvPr>
          <p:cNvGrpSpPr/>
          <p:nvPr/>
        </p:nvGrpSpPr>
        <p:grpSpPr>
          <a:xfrm>
            <a:off x="-9345663" y="0"/>
            <a:ext cx="12192000" cy="6858000"/>
            <a:chOff x="-3498574" y="0"/>
            <a:chExt cx="12192000" cy="6858000"/>
          </a:xfrm>
        </p:grpSpPr>
        <p:sp>
          <p:nvSpPr>
            <p:cNvPr id="132" name="Rectangle 131">
              <a:extLst>
                <a:ext uri="{FF2B5EF4-FFF2-40B4-BE49-F238E27FC236}">
                  <a16:creationId xmlns:a16="http://schemas.microsoft.com/office/drawing/2014/main" id="{074833E8-51A2-44C5-BC28-378459353CA6}"/>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Freeform 99">
              <a:extLst>
                <a:ext uri="{FF2B5EF4-FFF2-40B4-BE49-F238E27FC236}">
                  <a16:creationId xmlns:a16="http://schemas.microsoft.com/office/drawing/2014/main" id="{C50F2319-5425-43F6-B3D1-D14E62CDFD83}"/>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4" name="Freeform 10">
              <a:extLst>
                <a:ext uri="{FF2B5EF4-FFF2-40B4-BE49-F238E27FC236}">
                  <a16:creationId xmlns:a16="http://schemas.microsoft.com/office/drawing/2014/main" id="{2C174F38-AF7B-42D0-A8F3-233F178DD075}"/>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35" name="TextBox 134">
              <a:extLst>
                <a:ext uri="{FF2B5EF4-FFF2-40B4-BE49-F238E27FC236}">
                  <a16:creationId xmlns:a16="http://schemas.microsoft.com/office/drawing/2014/main" id="{9910E902-A383-48F5-9233-BBAA34EE23A6}"/>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محاكم الاستئناف</a:t>
              </a:r>
              <a:endParaRPr lang="en-US" sz="2800" b="1" dirty="0">
                <a:solidFill>
                  <a:schemeClr val="bg1"/>
                </a:solidFill>
              </a:endParaRPr>
            </a:p>
          </p:txBody>
        </p:sp>
      </p:grpSp>
      <p:grpSp>
        <p:nvGrpSpPr>
          <p:cNvPr id="136" name="Group 135">
            <a:extLst>
              <a:ext uri="{FF2B5EF4-FFF2-40B4-BE49-F238E27FC236}">
                <a16:creationId xmlns:a16="http://schemas.microsoft.com/office/drawing/2014/main" id="{6B0DB0B0-A3E1-45DE-A9D6-A0ECDDC73B92}"/>
              </a:ext>
            </a:extLst>
          </p:cNvPr>
          <p:cNvGrpSpPr/>
          <p:nvPr/>
        </p:nvGrpSpPr>
        <p:grpSpPr>
          <a:xfrm>
            <a:off x="-9938861" y="0"/>
            <a:ext cx="12192000" cy="6858000"/>
            <a:chOff x="-3498574" y="0"/>
            <a:chExt cx="12192000" cy="6858000"/>
          </a:xfrm>
        </p:grpSpPr>
        <p:sp>
          <p:nvSpPr>
            <p:cNvPr id="137" name="Rectangle 136">
              <a:extLst>
                <a:ext uri="{FF2B5EF4-FFF2-40B4-BE49-F238E27FC236}">
                  <a16:creationId xmlns:a16="http://schemas.microsoft.com/office/drawing/2014/main" id="{A7784294-5A1D-4FDB-850C-A85725E56A97}"/>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Freeform 104">
              <a:extLst>
                <a:ext uri="{FF2B5EF4-FFF2-40B4-BE49-F238E27FC236}">
                  <a16:creationId xmlns:a16="http://schemas.microsoft.com/office/drawing/2014/main" id="{69355563-6ECE-46D4-9604-284251CB7FC8}"/>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10">
              <a:extLst>
                <a:ext uri="{FF2B5EF4-FFF2-40B4-BE49-F238E27FC236}">
                  <a16:creationId xmlns:a16="http://schemas.microsoft.com/office/drawing/2014/main" id="{64DE6CAA-2EBC-4C2C-841E-ED9607B9E492}"/>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40" name="TextBox 139">
              <a:extLst>
                <a:ext uri="{FF2B5EF4-FFF2-40B4-BE49-F238E27FC236}">
                  <a16:creationId xmlns:a16="http://schemas.microsoft.com/office/drawing/2014/main" id="{0DC0C1B2-5DB1-4DC0-A3C5-3DBF930818A7}"/>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المحاكم الابتدائية والمتخصصة</a:t>
              </a:r>
              <a:endParaRPr lang="en-US" sz="2800" b="1" dirty="0">
                <a:solidFill>
                  <a:schemeClr val="bg1"/>
                </a:solidFill>
              </a:endParaRPr>
            </a:p>
          </p:txBody>
        </p:sp>
      </p:grpSp>
      <p:grpSp>
        <p:nvGrpSpPr>
          <p:cNvPr id="141" name="Group 140">
            <a:extLst>
              <a:ext uri="{FF2B5EF4-FFF2-40B4-BE49-F238E27FC236}">
                <a16:creationId xmlns:a16="http://schemas.microsoft.com/office/drawing/2014/main" id="{697F5360-F12E-4827-A6BA-7D464DBDFD2B}"/>
              </a:ext>
            </a:extLst>
          </p:cNvPr>
          <p:cNvGrpSpPr/>
          <p:nvPr/>
        </p:nvGrpSpPr>
        <p:grpSpPr>
          <a:xfrm>
            <a:off x="-10474671" y="9278"/>
            <a:ext cx="12192000" cy="6858000"/>
            <a:chOff x="-3498574" y="0"/>
            <a:chExt cx="12192000" cy="6858000"/>
          </a:xfrm>
        </p:grpSpPr>
        <p:sp>
          <p:nvSpPr>
            <p:cNvPr id="142" name="Rectangle 141">
              <a:extLst>
                <a:ext uri="{FF2B5EF4-FFF2-40B4-BE49-F238E27FC236}">
                  <a16:creationId xmlns:a16="http://schemas.microsoft.com/office/drawing/2014/main" id="{A6E8B1FF-4447-4509-ADA0-8F4961181907}"/>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Freeform 93">
              <a:extLst>
                <a:ext uri="{FF2B5EF4-FFF2-40B4-BE49-F238E27FC236}">
                  <a16:creationId xmlns:a16="http://schemas.microsoft.com/office/drawing/2014/main" id="{F571D76D-440A-4AFC-81B9-F21A1C4D9295}"/>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4" name="Freeform 10">
              <a:extLst>
                <a:ext uri="{FF2B5EF4-FFF2-40B4-BE49-F238E27FC236}">
                  <a16:creationId xmlns:a16="http://schemas.microsoft.com/office/drawing/2014/main" id="{A361FF5D-EDBF-4000-BE1D-3A70BBBAAB4A}"/>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45" name="TextBox 144">
              <a:extLst>
                <a:ext uri="{FF2B5EF4-FFF2-40B4-BE49-F238E27FC236}">
                  <a16:creationId xmlns:a16="http://schemas.microsoft.com/office/drawing/2014/main" id="{CB41F2BF-A4E3-4750-B55C-B0ED5F255B61}"/>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الجزائية</a:t>
              </a:r>
              <a:endParaRPr lang="en-US" sz="3200" b="1" dirty="0">
                <a:solidFill>
                  <a:schemeClr val="bg1"/>
                </a:solidFill>
              </a:endParaRPr>
            </a:p>
          </p:txBody>
        </p:sp>
      </p:grpSp>
      <p:grpSp>
        <p:nvGrpSpPr>
          <p:cNvPr id="146" name="Group 145">
            <a:extLst>
              <a:ext uri="{FF2B5EF4-FFF2-40B4-BE49-F238E27FC236}">
                <a16:creationId xmlns:a16="http://schemas.microsoft.com/office/drawing/2014/main" id="{636ACA59-EFE6-43E1-BD2F-0EF2A6D824EE}"/>
              </a:ext>
            </a:extLst>
          </p:cNvPr>
          <p:cNvGrpSpPr/>
          <p:nvPr/>
        </p:nvGrpSpPr>
        <p:grpSpPr>
          <a:xfrm>
            <a:off x="-11069776" y="9278"/>
            <a:ext cx="12192000" cy="6858000"/>
            <a:chOff x="-3498574" y="0"/>
            <a:chExt cx="12192000" cy="6858000"/>
          </a:xfrm>
        </p:grpSpPr>
        <p:sp>
          <p:nvSpPr>
            <p:cNvPr id="147" name="Rectangle 146">
              <a:extLst>
                <a:ext uri="{FF2B5EF4-FFF2-40B4-BE49-F238E27FC236}">
                  <a16:creationId xmlns:a16="http://schemas.microsoft.com/office/drawing/2014/main" id="{40DA6524-095F-4BC1-83FC-A79B1D8BA5B4}"/>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Freeform 99">
              <a:extLst>
                <a:ext uri="{FF2B5EF4-FFF2-40B4-BE49-F238E27FC236}">
                  <a16:creationId xmlns:a16="http://schemas.microsoft.com/office/drawing/2014/main" id="{7D8FCEF8-4D12-4DA4-AB64-87673D55E265}"/>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9" name="Freeform 10">
              <a:extLst>
                <a:ext uri="{FF2B5EF4-FFF2-40B4-BE49-F238E27FC236}">
                  <a16:creationId xmlns:a16="http://schemas.microsoft.com/office/drawing/2014/main" id="{140FC848-6785-44CF-9C77-F26F65B61FC1}"/>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50" name="TextBox 149">
              <a:extLst>
                <a:ext uri="{FF2B5EF4-FFF2-40B4-BE49-F238E27FC236}">
                  <a16:creationId xmlns:a16="http://schemas.microsoft.com/office/drawing/2014/main" id="{4BEE8E3C-AC5D-44D0-A909-16FA2169C1B8}"/>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التجارية</a:t>
              </a:r>
              <a:endParaRPr lang="en-US" sz="3200" b="1" dirty="0">
                <a:solidFill>
                  <a:schemeClr val="bg1"/>
                </a:solidFill>
              </a:endParaRPr>
            </a:p>
          </p:txBody>
        </p:sp>
      </p:grpSp>
      <p:grpSp>
        <p:nvGrpSpPr>
          <p:cNvPr id="151" name="Group 150">
            <a:extLst>
              <a:ext uri="{FF2B5EF4-FFF2-40B4-BE49-F238E27FC236}">
                <a16:creationId xmlns:a16="http://schemas.microsoft.com/office/drawing/2014/main" id="{EC4D3AEB-F29A-488C-92D0-84FD2AC89F63}"/>
              </a:ext>
            </a:extLst>
          </p:cNvPr>
          <p:cNvGrpSpPr/>
          <p:nvPr/>
        </p:nvGrpSpPr>
        <p:grpSpPr>
          <a:xfrm>
            <a:off x="-11662974" y="9278"/>
            <a:ext cx="12192000" cy="6858000"/>
            <a:chOff x="-3498574" y="0"/>
            <a:chExt cx="12192000" cy="6858000"/>
          </a:xfrm>
        </p:grpSpPr>
        <p:sp>
          <p:nvSpPr>
            <p:cNvPr id="152" name="Rectangle 151">
              <a:extLst>
                <a:ext uri="{FF2B5EF4-FFF2-40B4-BE49-F238E27FC236}">
                  <a16:creationId xmlns:a16="http://schemas.microsoft.com/office/drawing/2014/main" id="{F3C95302-B4A1-40D0-A3FA-5875D719C05A}"/>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Freeform 104">
              <a:extLst>
                <a:ext uri="{FF2B5EF4-FFF2-40B4-BE49-F238E27FC236}">
                  <a16:creationId xmlns:a16="http://schemas.microsoft.com/office/drawing/2014/main" id="{2CF461F6-B6DC-4E62-B90F-B89F55170ABC}"/>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4" name="Freeform 10">
              <a:extLst>
                <a:ext uri="{FF2B5EF4-FFF2-40B4-BE49-F238E27FC236}">
                  <a16:creationId xmlns:a16="http://schemas.microsoft.com/office/drawing/2014/main" id="{202C243A-60E7-40F3-A173-65E4D7C5795A}"/>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55" name="TextBox 154">
              <a:extLst>
                <a:ext uri="{FF2B5EF4-FFF2-40B4-BE49-F238E27FC236}">
                  <a16:creationId xmlns:a16="http://schemas.microsoft.com/office/drawing/2014/main" id="{1899FB4B-9FD7-4B58-AF97-A963CBEFAC63}"/>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إجراءات التقاضي الأساسية</a:t>
              </a:r>
              <a:endParaRPr lang="en-US" sz="3200" b="1" dirty="0">
                <a:solidFill>
                  <a:schemeClr val="bg1"/>
                </a:solidFill>
              </a:endParaRPr>
            </a:p>
          </p:txBody>
        </p:sp>
      </p:grpSp>
      <p:grpSp>
        <p:nvGrpSpPr>
          <p:cNvPr id="53" name="Group 52">
            <a:extLst>
              <a:ext uri="{FF2B5EF4-FFF2-40B4-BE49-F238E27FC236}">
                <a16:creationId xmlns:a16="http://schemas.microsoft.com/office/drawing/2014/main" id="{67405628-C119-42D8-A596-2D7A016BF438}"/>
              </a:ext>
            </a:extLst>
          </p:cNvPr>
          <p:cNvGrpSpPr/>
          <p:nvPr/>
        </p:nvGrpSpPr>
        <p:grpSpPr>
          <a:xfrm>
            <a:off x="4145168" y="3705167"/>
            <a:ext cx="4622210" cy="2685569"/>
            <a:chOff x="443853" y="2074381"/>
            <a:chExt cx="7208116" cy="4188017"/>
          </a:xfrm>
        </p:grpSpPr>
        <p:grpSp>
          <p:nvGrpSpPr>
            <p:cNvPr id="54" name="Group 53">
              <a:extLst>
                <a:ext uri="{FF2B5EF4-FFF2-40B4-BE49-F238E27FC236}">
                  <a16:creationId xmlns:a16="http://schemas.microsoft.com/office/drawing/2014/main" id="{DC28E491-B34B-43D0-B60F-7C2C63864B95}"/>
                </a:ext>
              </a:extLst>
            </p:cNvPr>
            <p:cNvGrpSpPr>
              <a:grpSpLocks noChangeAspect="1"/>
            </p:cNvGrpSpPr>
            <p:nvPr/>
          </p:nvGrpSpPr>
          <p:grpSpPr bwMode="auto">
            <a:xfrm>
              <a:off x="443853" y="2074381"/>
              <a:ext cx="4595904" cy="4188017"/>
              <a:chOff x="1112" y="6"/>
              <a:chExt cx="3538" cy="3224"/>
            </a:xfrm>
          </p:grpSpPr>
          <p:sp>
            <p:nvSpPr>
              <p:cNvPr id="87" name="Freeform 5">
                <a:extLst>
                  <a:ext uri="{FF2B5EF4-FFF2-40B4-BE49-F238E27FC236}">
                    <a16:creationId xmlns:a16="http://schemas.microsoft.com/office/drawing/2014/main" id="{48636FE1-CA32-423E-8495-BF32C0303DBE}"/>
                  </a:ext>
                </a:extLst>
              </p:cNvPr>
              <p:cNvSpPr>
                <a:spLocks/>
              </p:cNvSpPr>
              <p:nvPr/>
            </p:nvSpPr>
            <p:spPr bwMode="auto">
              <a:xfrm>
                <a:off x="2721" y="6"/>
                <a:ext cx="507" cy="861"/>
              </a:xfrm>
              <a:custGeom>
                <a:avLst/>
                <a:gdLst>
                  <a:gd name="T0" fmla="*/ 0 w 507"/>
                  <a:gd name="T1" fmla="*/ 861 h 861"/>
                  <a:gd name="T2" fmla="*/ 0 w 507"/>
                  <a:gd name="T3" fmla="*/ 0 h 861"/>
                  <a:gd name="T4" fmla="*/ 507 w 507"/>
                  <a:gd name="T5" fmla="*/ 580 h 861"/>
                  <a:gd name="T6" fmla="*/ 0 w 507"/>
                  <a:gd name="T7" fmla="*/ 861 h 861"/>
                </a:gdLst>
                <a:ahLst/>
                <a:cxnLst>
                  <a:cxn ang="0">
                    <a:pos x="T0" y="T1"/>
                  </a:cxn>
                  <a:cxn ang="0">
                    <a:pos x="T2" y="T3"/>
                  </a:cxn>
                  <a:cxn ang="0">
                    <a:pos x="T4" y="T5"/>
                  </a:cxn>
                  <a:cxn ang="0">
                    <a:pos x="T6" y="T7"/>
                  </a:cxn>
                </a:cxnLst>
                <a:rect l="0" t="0" r="r" b="b"/>
                <a:pathLst>
                  <a:path w="507" h="861">
                    <a:moveTo>
                      <a:pt x="0" y="861"/>
                    </a:moveTo>
                    <a:lnTo>
                      <a:pt x="0" y="0"/>
                    </a:lnTo>
                    <a:lnTo>
                      <a:pt x="507" y="580"/>
                    </a:lnTo>
                    <a:lnTo>
                      <a:pt x="0" y="86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Freeform 6">
                <a:extLst>
                  <a:ext uri="{FF2B5EF4-FFF2-40B4-BE49-F238E27FC236}">
                    <a16:creationId xmlns:a16="http://schemas.microsoft.com/office/drawing/2014/main" id="{017EB497-3A7E-4AC3-92B9-068A0887E76E}"/>
                  </a:ext>
                </a:extLst>
              </p:cNvPr>
              <p:cNvSpPr>
                <a:spLocks/>
              </p:cNvSpPr>
              <p:nvPr/>
            </p:nvSpPr>
            <p:spPr bwMode="auto">
              <a:xfrm>
                <a:off x="2293" y="6"/>
                <a:ext cx="428" cy="861"/>
              </a:xfrm>
              <a:custGeom>
                <a:avLst/>
                <a:gdLst>
                  <a:gd name="T0" fmla="*/ 428 w 428"/>
                  <a:gd name="T1" fmla="*/ 0 h 861"/>
                  <a:gd name="T2" fmla="*/ 0 w 428"/>
                  <a:gd name="T3" fmla="*/ 580 h 861"/>
                  <a:gd name="T4" fmla="*/ 428 w 428"/>
                  <a:gd name="T5" fmla="*/ 861 h 861"/>
                  <a:gd name="T6" fmla="*/ 428 w 428"/>
                  <a:gd name="T7" fmla="*/ 0 h 861"/>
                </a:gdLst>
                <a:ahLst/>
                <a:cxnLst>
                  <a:cxn ang="0">
                    <a:pos x="T0" y="T1"/>
                  </a:cxn>
                  <a:cxn ang="0">
                    <a:pos x="T2" y="T3"/>
                  </a:cxn>
                  <a:cxn ang="0">
                    <a:pos x="T4" y="T5"/>
                  </a:cxn>
                  <a:cxn ang="0">
                    <a:pos x="T6" y="T7"/>
                  </a:cxn>
                </a:cxnLst>
                <a:rect l="0" t="0" r="r" b="b"/>
                <a:pathLst>
                  <a:path w="428" h="861">
                    <a:moveTo>
                      <a:pt x="428" y="0"/>
                    </a:moveTo>
                    <a:lnTo>
                      <a:pt x="0" y="580"/>
                    </a:lnTo>
                    <a:lnTo>
                      <a:pt x="428" y="861"/>
                    </a:lnTo>
                    <a:lnTo>
                      <a:pt x="428"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3" name="Freeform 7">
                <a:extLst>
                  <a:ext uri="{FF2B5EF4-FFF2-40B4-BE49-F238E27FC236}">
                    <a16:creationId xmlns:a16="http://schemas.microsoft.com/office/drawing/2014/main" id="{4435DABA-1BEE-4AF1-9D4B-F74748FEA63A}"/>
                  </a:ext>
                </a:extLst>
              </p:cNvPr>
              <p:cNvSpPr>
                <a:spLocks/>
              </p:cNvSpPr>
              <p:nvPr/>
            </p:nvSpPr>
            <p:spPr bwMode="auto">
              <a:xfrm>
                <a:off x="1514" y="1286"/>
                <a:ext cx="1198" cy="1136"/>
              </a:xfrm>
              <a:custGeom>
                <a:avLst/>
                <a:gdLst>
                  <a:gd name="T0" fmla="*/ 258 w 1198"/>
                  <a:gd name="T1" fmla="*/ 0 h 1136"/>
                  <a:gd name="T2" fmla="*/ 0 w 1198"/>
                  <a:gd name="T3" fmla="*/ 348 h 1136"/>
                  <a:gd name="T4" fmla="*/ 1198 w 1198"/>
                  <a:gd name="T5" fmla="*/ 1136 h 1136"/>
                  <a:gd name="T6" fmla="*/ 1198 w 1198"/>
                  <a:gd name="T7" fmla="*/ 620 h 1136"/>
                  <a:gd name="T8" fmla="*/ 258 w 1198"/>
                  <a:gd name="T9" fmla="*/ 0 h 1136"/>
                </a:gdLst>
                <a:ahLst/>
                <a:cxnLst>
                  <a:cxn ang="0">
                    <a:pos x="T0" y="T1"/>
                  </a:cxn>
                  <a:cxn ang="0">
                    <a:pos x="T2" y="T3"/>
                  </a:cxn>
                  <a:cxn ang="0">
                    <a:pos x="T4" y="T5"/>
                  </a:cxn>
                  <a:cxn ang="0">
                    <a:pos x="T6" y="T7"/>
                  </a:cxn>
                  <a:cxn ang="0">
                    <a:pos x="T8" y="T9"/>
                  </a:cxn>
                </a:cxnLst>
                <a:rect l="0" t="0" r="r" b="b"/>
                <a:pathLst>
                  <a:path w="1198" h="1136">
                    <a:moveTo>
                      <a:pt x="258" y="0"/>
                    </a:moveTo>
                    <a:lnTo>
                      <a:pt x="0" y="348"/>
                    </a:lnTo>
                    <a:lnTo>
                      <a:pt x="1198" y="1136"/>
                    </a:lnTo>
                    <a:lnTo>
                      <a:pt x="1198" y="620"/>
                    </a:lnTo>
                    <a:lnTo>
                      <a:pt x="258" y="0"/>
                    </a:lnTo>
                    <a:close/>
                  </a:path>
                </a:pathLst>
              </a:custGeom>
              <a:solidFill>
                <a:srgbClr val="94A0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4" name="Freeform 8">
                <a:extLst>
                  <a:ext uri="{FF2B5EF4-FFF2-40B4-BE49-F238E27FC236}">
                    <a16:creationId xmlns:a16="http://schemas.microsoft.com/office/drawing/2014/main" id="{C56C23D5-69E7-4C95-AF98-604F3906F2B1}"/>
                  </a:ext>
                </a:extLst>
              </p:cNvPr>
              <p:cNvSpPr>
                <a:spLocks/>
              </p:cNvSpPr>
              <p:nvPr/>
            </p:nvSpPr>
            <p:spPr bwMode="auto">
              <a:xfrm>
                <a:off x="2712" y="1258"/>
                <a:ext cx="1451" cy="1164"/>
              </a:xfrm>
              <a:custGeom>
                <a:avLst/>
                <a:gdLst>
                  <a:gd name="T0" fmla="*/ 0 w 1451"/>
                  <a:gd name="T1" fmla="*/ 648 h 1164"/>
                  <a:gd name="T2" fmla="*/ 0 w 1451"/>
                  <a:gd name="T3" fmla="*/ 1164 h 1164"/>
                  <a:gd name="T4" fmla="*/ 1451 w 1451"/>
                  <a:gd name="T5" fmla="*/ 360 h 1164"/>
                  <a:gd name="T6" fmla="*/ 1124 w 1451"/>
                  <a:gd name="T7" fmla="*/ 0 h 1164"/>
                  <a:gd name="T8" fmla="*/ 0 w 1451"/>
                  <a:gd name="T9" fmla="*/ 648 h 1164"/>
                </a:gdLst>
                <a:ahLst/>
                <a:cxnLst>
                  <a:cxn ang="0">
                    <a:pos x="T0" y="T1"/>
                  </a:cxn>
                  <a:cxn ang="0">
                    <a:pos x="T2" y="T3"/>
                  </a:cxn>
                  <a:cxn ang="0">
                    <a:pos x="T4" y="T5"/>
                  </a:cxn>
                  <a:cxn ang="0">
                    <a:pos x="T6" y="T7"/>
                  </a:cxn>
                  <a:cxn ang="0">
                    <a:pos x="T8" y="T9"/>
                  </a:cxn>
                </a:cxnLst>
                <a:rect l="0" t="0" r="r" b="b"/>
                <a:pathLst>
                  <a:path w="1451" h="1164">
                    <a:moveTo>
                      <a:pt x="0" y="648"/>
                    </a:moveTo>
                    <a:lnTo>
                      <a:pt x="0" y="1164"/>
                    </a:lnTo>
                    <a:lnTo>
                      <a:pt x="1451" y="360"/>
                    </a:lnTo>
                    <a:lnTo>
                      <a:pt x="1124" y="0"/>
                    </a:lnTo>
                    <a:lnTo>
                      <a:pt x="0" y="64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5" name="Freeform 9">
                <a:extLst>
                  <a:ext uri="{FF2B5EF4-FFF2-40B4-BE49-F238E27FC236}">
                    <a16:creationId xmlns:a16="http://schemas.microsoft.com/office/drawing/2014/main" id="{8BE15AAF-6C45-48C6-9FFD-B8CD0E687647}"/>
                  </a:ext>
                </a:extLst>
              </p:cNvPr>
              <p:cNvSpPr>
                <a:spLocks/>
              </p:cNvSpPr>
              <p:nvPr/>
            </p:nvSpPr>
            <p:spPr bwMode="auto">
              <a:xfrm>
                <a:off x="1836" y="945"/>
                <a:ext cx="878" cy="838"/>
              </a:xfrm>
              <a:custGeom>
                <a:avLst/>
                <a:gdLst>
                  <a:gd name="T0" fmla="*/ 194 w 878"/>
                  <a:gd name="T1" fmla="*/ 0 h 838"/>
                  <a:gd name="T2" fmla="*/ 0 w 878"/>
                  <a:gd name="T3" fmla="*/ 261 h 838"/>
                  <a:gd name="T4" fmla="*/ 878 w 878"/>
                  <a:gd name="T5" fmla="*/ 838 h 838"/>
                  <a:gd name="T6" fmla="*/ 878 w 878"/>
                  <a:gd name="T7" fmla="*/ 452 h 838"/>
                  <a:gd name="T8" fmla="*/ 194 w 878"/>
                  <a:gd name="T9" fmla="*/ 0 h 838"/>
                </a:gdLst>
                <a:ahLst/>
                <a:cxnLst>
                  <a:cxn ang="0">
                    <a:pos x="T0" y="T1"/>
                  </a:cxn>
                  <a:cxn ang="0">
                    <a:pos x="T2" y="T3"/>
                  </a:cxn>
                  <a:cxn ang="0">
                    <a:pos x="T4" y="T5"/>
                  </a:cxn>
                  <a:cxn ang="0">
                    <a:pos x="T6" y="T7"/>
                  </a:cxn>
                  <a:cxn ang="0">
                    <a:pos x="T8" y="T9"/>
                  </a:cxn>
                </a:cxnLst>
                <a:rect l="0" t="0" r="r" b="b"/>
                <a:pathLst>
                  <a:path w="878" h="838">
                    <a:moveTo>
                      <a:pt x="194" y="0"/>
                    </a:moveTo>
                    <a:lnTo>
                      <a:pt x="0" y="261"/>
                    </a:lnTo>
                    <a:lnTo>
                      <a:pt x="878" y="838"/>
                    </a:lnTo>
                    <a:lnTo>
                      <a:pt x="878" y="452"/>
                    </a:lnTo>
                    <a:lnTo>
                      <a:pt x="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6" name="Freeform 10">
                <a:extLst>
                  <a:ext uri="{FF2B5EF4-FFF2-40B4-BE49-F238E27FC236}">
                    <a16:creationId xmlns:a16="http://schemas.microsoft.com/office/drawing/2014/main" id="{9A786BB2-C975-4D1C-BFC3-6D583DE9A63A}"/>
                  </a:ext>
                </a:extLst>
              </p:cNvPr>
              <p:cNvSpPr>
                <a:spLocks/>
              </p:cNvSpPr>
              <p:nvPr/>
            </p:nvSpPr>
            <p:spPr bwMode="auto">
              <a:xfrm>
                <a:off x="2714" y="924"/>
                <a:ext cx="1063" cy="859"/>
              </a:xfrm>
              <a:custGeom>
                <a:avLst/>
                <a:gdLst>
                  <a:gd name="T0" fmla="*/ 0 w 1063"/>
                  <a:gd name="T1" fmla="*/ 473 h 859"/>
                  <a:gd name="T2" fmla="*/ 0 w 1063"/>
                  <a:gd name="T3" fmla="*/ 859 h 859"/>
                  <a:gd name="T4" fmla="*/ 1063 w 1063"/>
                  <a:gd name="T5" fmla="*/ 268 h 859"/>
                  <a:gd name="T6" fmla="*/ 822 w 1063"/>
                  <a:gd name="T7" fmla="*/ 0 h 859"/>
                  <a:gd name="T8" fmla="*/ 0 w 1063"/>
                  <a:gd name="T9" fmla="*/ 473 h 859"/>
                </a:gdLst>
                <a:ahLst/>
                <a:cxnLst>
                  <a:cxn ang="0">
                    <a:pos x="T0" y="T1"/>
                  </a:cxn>
                  <a:cxn ang="0">
                    <a:pos x="T2" y="T3"/>
                  </a:cxn>
                  <a:cxn ang="0">
                    <a:pos x="T4" y="T5"/>
                  </a:cxn>
                  <a:cxn ang="0">
                    <a:pos x="T6" y="T7"/>
                  </a:cxn>
                  <a:cxn ang="0">
                    <a:pos x="T8" y="T9"/>
                  </a:cxn>
                </a:cxnLst>
                <a:rect l="0" t="0" r="r" b="b"/>
                <a:pathLst>
                  <a:path w="1063" h="859">
                    <a:moveTo>
                      <a:pt x="0" y="473"/>
                    </a:moveTo>
                    <a:lnTo>
                      <a:pt x="0" y="859"/>
                    </a:lnTo>
                    <a:lnTo>
                      <a:pt x="1063" y="268"/>
                    </a:lnTo>
                    <a:lnTo>
                      <a:pt x="822" y="0"/>
                    </a:lnTo>
                    <a:lnTo>
                      <a:pt x="0" y="4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7" name="Freeform 11">
                <a:extLst>
                  <a:ext uri="{FF2B5EF4-FFF2-40B4-BE49-F238E27FC236}">
                    <a16:creationId xmlns:a16="http://schemas.microsoft.com/office/drawing/2014/main" id="{D4536B76-304D-4A5A-A5E5-AA42B7AC6B6F}"/>
                  </a:ext>
                </a:extLst>
              </p:cNvPr>
              <p:cNvSpPr>
                <a:spLocks/>
              </p:cNvSpPr>
              <p:nvPr/>
            </p:nvSpPr>
            <p:spPr bwMode="auto">
              <a:xfrm>
                <a:off x="2085" y="688"/>
                <a:ext cx="632" cy="601"/>
              </a:xfrm>
              <a:custGeom>
                <a:avLst/>
                <a:gdLst>
                  <a:gd name="T0" fmla="*/ 137 w 632"/>
                  <a:gd name="T1" fmla="*/ 0 h 601"/>
                  <a:gd name="T2" fmla="*/ 0 w 632"/>
                  <a:gd name="T3" fmla="*/ 185 h 601"/>
                  <a:gd name="T4" fmla="*/ 632 w 632"/>
                  <a:gd name="T5" fmla="*/ 601 h 601"/>
                  <a:gd name="T6" fmla="*/ 632 w 632"/>
                  <a:gd name="T7" fmla="*/ 327 h 601"/>
                  <a:gd name="T8" fmla="*/ 137 w 632"/>
                  <a:gd name="T9" fmla="*/ 0 h 601"/>
                </a:gdLst>
                <a:ahLst/>
                <a:cxnLst>
                  <a:cxn ang="0">
                    <a:pos x="T0" y="T1"/>
                  </a:cxn>
                  <a:cxn ang="0">
                    <a:pos x="T2" y="T3"/>
                  </a:cxn>
                  <a:cxn ang="0">
                    <a:pos x="T4" y="T5"/>
                  </a:cxn>
                  <a:cxn ang="0">
                    <a:pos x="T6" y="T7"/>
                  </a:cxn>
                  <a:cxn ang="0">
                    <a:pos x="T8" y="T9"/>
                  </a:cxn>
                </a:cxnLst>
                <a:rect l="0" t="0" r="r" b="b"/>
                <a:pathLst>
                  <a:path w="632" h="601">
                    <a:moveTo>
                      <a:pt x="137" y="0"/>
                    </a:moveTo>
                    <a:lnTo>
                      <a:pt x="0" y="185"/>
                    </a:lnTo>
                    <a:lnTo>
                      <a:pt x="632" y="601"/>
                    </a:lnTo>
                    <a:lnTo>
                      <a:pt x="632" y="327"/>
                    </a:lnTo>
                    <a:lnTo>
                      <a:pt x="13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8" name="Freeform 12">
                <a:extLst>
                  <a:ext uri="{FF2B5EF4-FFF2-40B4-BE49-F238E27FC236}">
                    <a16:creationId xmlns:a16="http://schemas.microsoft.com/office/drawing/2014/main" id="{A23703D3-59C2-431F-B885-550D7F2D70CA}"/>
                  </a:ext>
                </a:extLst>
              </p:cNvPr>
              <p:cNvSpPr>
                <a:spLocks/>
              </p:cNvSpPr>
              <p:nvPr/>
            </p:nvSpPr>
            <p:spPr bwMode="auto">
              <a:xfrm>
                <a:off x="2717" y="668"/>
                <a:ext cx="759" cy="613"/>
              </a:xfrm>
              <a:custGeom>
                <a:avLst/>
                <a:gdLst>
                  <a:gd name="T0" fmla="*/ 0 w 759"/>
                  <a:gd name="T1" fmla="*/ 339 h 613"/>
                  <a:gd name="T2" fmla="*/ 0 w 759"/>
                  <a:gd name="T3" fmla="*/ 613 h 613"/>
                  <a:gd name="T4" fmla="*/ 759 w 759"/>
                  <a:gd name="T5" fmla="*/ 192 h 613"/>
                  <a:gd name="T6" fmla="*/ 587 w 759"/>
                  <a:gd name="T7" fmla="*/ 0 h 613"/>
                  <a:gd name="T8" fmla="*/ 0 w 759"/>
                  <a:gd name="T9" fmla="*/ 339 h 613"/>
                </a:gdLst>
                <a:ahLst/>
                <a:cxnLst>
                  <a:cxn ang="0">
                    <a:pos x="T0" y="T1"/>
                  </a:cxn>
                  <a:cxn ang="0">
                    <a:pos x="T2" y="T3"/>
                  </a:cxn>
                  <a:cxn ang="0">
                    <a:pos x="T4" y="T5"/>
                  </a:cxn>
                  <a:cxn ang="0">
                    <a:pos x="T6" y="T7"/>
                  </a:cxn>
                  <a:cxn ang="0">
                    <a:pos x="T8" y="T9"/>
                  </a:cxn>
                </a:cxnLst>
                <a:rect l="0" t="0" r="r" b="b"/>
                <a:pathLst>
                  <a:path w="759" h="613">
                    <a:moveTo>
                      <a:pt x="0" y="339"/>
                    </a:moveTo>
                    <a:lnTo>
                      <a:pt x="0" y="613"/>
                    </a:lnTo>
                    <a:lnTo>
                      <a:pt x="759" y="192"/>
                    </a:lnTo>
                    <a:lnTo>
                      <a:pt x="587" y="0"/>
                    </a:lnTo>
                    <a:lnTo>
                      <a:pt x="0" y="33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9" name="Freeform 13">
                <a:extLst>
                  <a:ext uri="{FF2B5EF4-FFF2-40B4-BE49-F238E27FC236}">
                    <a16:creationId xmlns:a16="http://schemas.microsoft.com/office/drawing/2014/main" id="{B664DAA4-900A-4423-A7F9-8710EC2307BF}"/>
                  </a:ext>
                </a:extLst>
              </p:cNvPr>
              <p:cNvSpPr>
                <a:spLocks/>
              </p:cNvSpPr>
              <p:nvPr/>
            </p:nvSpPr>
            <p:spPr bwMode="auto">
              <a:xfrm>
                <a:off x="1112" y="1729"/>
                <a:ext cx="1602" cy="1501"/>
              </a:xfrm>
              <a:custGeom>
                <a:avLst/>
                <a:gdLst>
                  <a:gd name="T0" fmla="*/ 331 w 1602"/>
                  <a:gd name="T1" fmla="*/ 0 h 1501"/>
                  <a:gd name="T2" fmla="*/ 0 w 1602"/>
                  <a:gd name="T3" fmla="*/ 445 h 1501"/>
                  <a:gd name="T4" fmla="*/ 1602 w 1602"/>
                  <a:gd name="T5" fmla="*/ 1501 h 1501"/>
                  <a:gd name="T6" fmla="*/ 1602 w 1602"/>
                  <a:gd name="T7" fmla="*/ 840 h 1501"/>
                  <a:gd name="T8" fmla="*/ 331 w 1602"/>
                  <a:gd name="T9" fmla="*/ 0 h 1501"/>
                </a:gdLst>
                <a:ahLst/>
                <a:cxnLst>
                  <a:cxn ang="0">
                    <a:pos x="T0" y="T1"/>
                  </a:cxn>
                  <a:cxn ang="0">
                    <a:pos x="T2" y="T3"/>
                  </a:cxn>
                  <a:cxn ang="0">
                    <a:pos x="T4" y="T5"/>
                  </a:cxn>
                  <a:cxn ang="0">
                    <a:pos x="T6" y="T7"/>
                  </a:cxn>
                  <a:cxn ang="0">
                    <a:pos x="T8" y="T9"/>
                  </a:cxn>
                </a:cxnLst>
                <a:rect l="0" t="0" r="r" b="b"/>
                <a:pathLst>
                  <a:path w="1602" h="1501">
                    <a:moveTo>
                      <a:pt x="331" y="0"/>
                    </a:moveTo>
                    <a:lnTo>
                      <a:pt x="0" y="445"/>
                    </a:lnTo>
                    <a:lnTo>
                      <a:pt x="1602" y="1501"/>
                    </a:lnTo>
                    <a:lnTo>
                      <a:pt x="1602" y="840"/>
                    </a:lnTo>
                    <a:lnTo>
                      <a:pt x="331" y="0"/>
                    </a:ln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0" name="Freeform 14">
                <a:extLst>
                  <a:ext uri="{FF2B5EF4-FFF2-40B4-BE49-F238E27FC236}">
                    <a16:creationId xmlns:a16="http://schemas.microsoft.com/office/drawing/2014/main" id="{A84D460B-9A69-4904-8435-D076C336549F}"/>
                  </a:ext>
                </a:extLst>
              </p:cNvPr>
              <p:cNvSpPr>
                <a:spLocks/>
              </p:cNvSpPr>
              <p:nvPr/>
            </p:nvSpPr>
            <p:spPr bwMode="auto">
              <a:xfrm>
                <a:off x="2714" y="1696"/>
                <a:ext cx="1936" cy="1534"/>
              </a:xfrm>
              <a:custGeom>
                <a:avLst/>
                <a:gdLst>
                  <a:gd name="T0" fmla="*/ 0 w 1936"/>
                  <a:gd name="T1" fmla="*/ 873 h 1534"/>
                  <a:gd name="T2" fmla="*/ 0 w 1936"/>
                  <a:gd name="T3" fmla="*/ 1534 h 1534"/>
                  <a:gd name="T4" fmla="*/ 1936 w 1936"/>
                  <a:gd name="T5" fmla="*/ 459 h 1534"/>
                  <a:gd name="T6" fmla="*/ 1520 w 1936"/>
                  <a:gd name="T7" fmla="*/ 0 h 1534"/>
                  <a:gd name="T8" fmla="*/ 0 w 1936"/>
                  <a:gd name="T9" fmla="*/ 873 h 1534"/>
                </a:gdLst>
                <a:ahLst/>
                <a:cxnLst>
                  <a:cxn ang="0">
                    <a:pos x="T0" y="T1"/>
                  </a:cxn>
                  <a:cxn ang="0">
                    <a:pos x="T2" y="T3"/>
                  </a:cxn>
                  <a:cxn ang="0">
                    <a:pos x="T4" y="T5"/>
                  </a:cxn>
                  <a:cxn ang="0">
                    <a:pos x="T6" y="T7"/>
                  </a:cxn>
                  <a:cxn ang="0">
                    <a:pos x="T8" y="T9"/>
                  </a:cxn>
                </a:cxnLst>
                <a:rect l="0" t="0" r="r" b="b"/>
                <a:pathLst>
                  <a:path w="1936" h="1534">
                    <a:moveTo>
                      <a:pt x="0" y="873"/>
                    </a:moveTo>
                    <a:lnTo>
                      <a:pt x="0" y="1534"/>
                    </a:lnTo>
                    <a:lnTo>
                      <a:pt x="1936" y="459"/>
                    </a:lnTo>
                    <a:lnTo>
                      <a:pt x="1520" y="0"/>
                    </a:lnTo>
                    <a:lnTo>
                      <a:pt x="0" y="873"/>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55" name="Rectangle 54">
              <a:extLst>
                <a:ext uri="{FF2B5EF4-FFF2-40B4-BE49-F238E27FC236}">
                  <a16:creationId xmlns:a16="http://schemas.microsoft.com/office/drawing/2014/main" id="{B46A145C-0C80-49DC-B04B-8F7A6AC6F7D0}"/>
                </a:ext>
              </a:extLst>
            </p:cNvPr>
            <p:cNvSpPr/>
            <p:nvPr/>
          </p:nvSpPr>
          <p:spPr>
            <a:xfrm>
              <a:off x="3295682" y="2934118"/>
              <a:ext cx="3145312" cy="268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6" name="Rectangle 55">
              <a:extLst>
                <a:ext uri="{FF2B5EF4-FFF2-40B4-BE49-F238E27FC236}">
                  <a16:creationId xmlns:a16="http://schemas.microsoft.com/office/drawing/2014/main" id="{20EDD714-09F4-4CFD-A8BA-3307C7D2A05D}"/>
                </a:ext>
              </a:extLst>
            </p:cNvPr>
            <p:cNvSpPr/>
            <p:nvPr/>
          </p:nvSpPr>
          <p:spPr>
            <a:xfrm>
              <a:off x="3588759" y="3266874"/>
              <a:ext cx="3145312" cy="3526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Rectangle 56">
              <a:extLst>
                <a:ext uri="{FF2B5EF4-FFF2-40B4-BE49-F238E27FC236}">
                  <a16:creationId xmlns:a16="http://schemas.microsoft.com/office/drawing/2014/main" id="{97C0F74E-F9D4-482B-9040-BB0989D706F4}"/>
                </a:ext>
              </a:extLst>
            </p:cNvPr>
            <p:cNvSpPr/>
            <p:nvPr/>
          </p:nvSpPr>
          <p:spPr>
            <a:xfrm>
              <a:off x="3982468" y="3693675"/>
              <a:ext cx="3145312" cy="4847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57">
              <a:extLst>
                <a:ext uri="{FF2B5EF4-FFF2-40B4-BE49-F238E27FC236}">
                  <a16:creationId xmlns:a16="http://schemas.microsoft.com/office/drawing/2014/main" id="{96DC75A4-EA9C-4E8C-AB16-DA4549F100BF}"/>
                </a:ext>
              </a:extLst>
            </p:cNvPr>
            <p:cNvSpPr/>
            <p:nvPr/>
          </p:nvSpPr>
          <p:spPr>
            <a:xfrm>
              <a:off x="4506657" y="4269712"/>
              <a:ext cx="3145312" cy="5947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Oval 58">
              <a:extLst>
                <a:ext uri="{FF2B5EF4-FFF2-40B4-BE49-F238E27FC236}">
                  <a16:creationId xmlns:a16="http://schemas.microsoft.com/office/drawing/2014/main" id="{FF70629B-A55F-44F4-B92A-288B2B539E85}"/>
                </a:ext>
              </a:extLst>
            </p:cNvPr>
            <p:cNvSpPr/>
            <p:nvPr/>
          </p:nvSpPr>
          <p:spPr>
            <a:xfrm>
              <a:off x="1094135" y="4844617"/>
              <a:ext cx="830753" cy="680316"/>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1200" b="1" dirty="0">
                  <a:solidFill>
                    <a:schemeClr val="bg1"/>
                  </a:solidFill>
                  <a:latin typeface="Sosa" pitchFamily="2" charset="0"/>
                </a:rPr>
                <a:t>01</a:t>
              </a:r>
              <a:endParaRPr lang="en-US" sz="1200" b="1" dirty="0">
                <a:solidFill>
                  <a:schemeClr val="bg1"/>
                </a:solidFill>
                <a:latin typeface="Sosa" pitchFamily="2" charset="0"/>
              </a:endParaRPr>
            </a:p>
          </p:txBody>
        </p:sp>
        <p:sp>
          <p:nvSpPr>
            <p:cNvPr id="60" name="Oval 59">
              <a:extLst>
                <a:ext uri="{FF2B5EF4-FFF2-40B4-BE49-F238E27FC236}">
                  <a16:creationId xmlns:a16="http://schemas.microsoft.com/office/drawing/2014/main" id="{D89DD14A-82FB-47A3-B960-695FFA4CF548}"/>
                </a:ext>
              </a:extLst>
            </p:cNvPr>
            <p:cNvSpPr/>
            <p:nvPr/>
          </p:nvSpPr>
          <p:spPr>
            <a:xfrm>
              <a:off x="1344013" y="4055728"/>
              <a:ext cx="802583" cy="680316"/>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1050" dirty="0">
                  <a:solidFill>
                    <a:schemeClr val="bg1"/>
                  </a:solidFill>
                  <a:latin typeface="Sosa" pitchFamily="2" charset="0"/>
                </a:rPr>
                <a:t>02</a:t>
              </a:r>
              <a:endParaRPr lang="en-US" sz="1050" dirty="0">
                <a:solidFill>
                  <a:schemeClr val="bg1"/>
                </a:solidFill>
                <a:latin typeface="Sosa" pitchFamily="2" charset="0"/>
              </a:endParaRPr>
            </a:p>
          </p:txBody>
        </p:sp>
        <p:sp>
          <p:nvSpPr>
            <p:cNvPr id="61" name="Oval 60">
              <a:extLst>
                <a:ext uri="{FF2B5EF4-FFF2-40B4-BE49-F238E27FC236}">
                  <a16:creationId xmlns:a16="http://schemas.microsoft.com/office/drawing/2014/main" id="{CB110728-2280-4C68-B155-5F811B1EF2D2}"/>
                </a:ext>
              </a:extLst>
            </p:cNvPr>
            <p:cNvSpPr/>
            <p:nvPr/>
          </p:nvSpPr>
          <p:spPr>
            <a:xfrm>
              <a:off x="1577952" y="3448706"/>
              <a:ext cx="776467" cy="680316"/>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1000" dirty="0">
                  <a:solidFill>
                    <a:schemeClr val="bg1"/>
                  </a:solidFill>
                  <a:latin typeface="Sosa" pitchFamily="2" charset="0"/>
                </a:rPr>
                <a:t>03</a:t>
              </a:r>
              <a:endParaRPr lang="en-US" sz="1000" dirty="0">
                <a:solidFill>
                  <a:schemeClr val="bg1"/>
                </a:solidFill>
                <a:latin typeface="Sosa" pitchFamily="2" charset="0"/>
              </a:endParaRPr>
            </a:p>
          </p:txBody>
        </p:sp>
        <p:sp>
          <p:nvSpPr>
            <p:cNvPr id="62" name="Oval 61">
              <a:extLst>
                <a:ext uri="{FF2B5EF4-FFF2-40B4-BE49-F238E27FC236}">
                  <a16:creationId xmlns:a16="http://schemas.microsoft.com/office/drawing/2014/main" id="{4FE63022-FAFD-4637-8360-1170C6C4F1F1}"/>
                </a:ext>
              </a:extLst>
            </p:cNvPr>
            <p:cNvSpPr/>
            <p:nvPr/>
          </p:nvSpPr>
          <p:spPr>
            <a:xfrm>
              <a:off x="1734521" y="2965850"/>
              <a:ext cx="812928" cy="680316"/>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800" dirty="0">
                  <a:solidFill>
                    <a:schemeClr val="bg1"/>
                  </a:solidFill>
                  <a:latin typeface="Sosa" pitchFamily="2" charset="0"/>
                </a:rPr>
                <a:t>04</a:t>
              </a:r>
              <a:endParaRPr lang="en-US" sz="800" dirty="0">
                <a:solidFill>
                  <a:schemeClr val="bg1"/>
                </a:solidFill>
                <a:latin typeface="Sosa" pitchFamily="2" charset="0"/>
              </a:endParaRPr>
            </a:p>
          </p:txBody>
        </p:sp>
        <p:sp>
          <p:nvSpPr>
            <p:cNvPr id="64" name="TextBox 44">
              <a:extLst>
                <a:ext uri="{FF2B5EF4-FFF2-40B4-BE49-F238E27FC236}">
                  <a16:creationId xmlns:a16="http://schemas.microsoft.com/office/drawing/2014/main" id="{151B208B-47F7-4941-BE07-DE0AA1720422}"/>
                </a:ext>
              </a:extLst>
            </p:cNvPr>
            <p:cNvSpPr txBox="1"/>
            <p:nvPr/>
          </p:nvSpPr>
          <p:spPr>
            <a:xfrm rot="19813861">
              <a:off x="3092891" y="4945955"/>
              <a:ext cx="1382893" cy="40796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SA" sz="1050" dirty="0">
                  <a:solidFill>
                    <a:schemeClr val="bg1"/>
                  </a:solidFill>
                  <a:effectLst/>
                  <a:latin typeface="Aptos"/>
                  <a:ea typeface="Aptos"/>
                  <a:cs typeface="Arial" panose="020B0604020202020204" pitchFamily="34" charset="0"/>
                </a:rPr>
                <a:t>المحاكم الإدارية</a:t>
              </a:r>
              <a:endParaRPr lang="en-US" sz="800" dirty="0">
                <a:solidFill>
                  <a:schemeClr val="bg1"/>
                </a:solidFill>
                <a:latin typeface="GeosansLight" panose="02000603020000020003" pitchFamily="2" charset="0"/>
              </a:endParaRPr>
            </a:p>
          </p:txBody>
        </p:sp>
        <p:sp>
          <p:nvSpPr>
            <p:cNvPr id="65" name="TextBox 45">
              <a:extLst>
                <a:ext uri="{FF2B5EF4-FFF2-40B4-BE49-F238E27FC236}">
                  <a16:creationId xmlns:a16="http://schemas.microsoft.com/office/drawing/2014/main" id="{446278E2-36DF-4A4D-8AB4-7F9965434F99}"/>
                </a:ext>
              </a:extLst>
            </p:cNvPr>
            <p:cNvSpPr txBox="1"/>
            <p:nvPr/>
          </p:nvSpPr>
          <p:spPr>
            <a:xfrm rot="19813861">
              <a:off x="2493691" y="4112507"/>
              <a:ext cx="1665372" cy="62395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SA" sz="1000" kern="100" dirty="0">
                  <a:solidFill>
                    <a:schemeClr val="bg1"/>
                  </a:solidFill>
                  <a:effectLst/>
                  <a:latin typeface="Aptos"/>
                  <a:ea typeface="Aptos"/>
                  <a:cs typeface="Arial" panose="020B0604020202020204" pitchFamily="34" charset="0"/>
                </a:rPr>
                <a:t>المحاكم الابتدائية</a:t>
              </a:r>
            </a:p>
            <a:p>
              <a:pPr algn="ctr"/>
              <a:r>
                <a:rPr lang="ar-SA" sz="1000" kern="100" dirty="0">
                  <a:solidFill>
                    <a:schemeClr val="bg1"/>
                  </a:solidFill>
                  <a:latin typeface="Aptos"/>
                  <a:cs typeface="Arial" panose="020B0604020202020204" pitchFamily="34" charset="0"/>
                </a:rPr>
                <a:t>(العامة والمتخصصة)</a:t>
              </a:r>
              <a:endParaRPr lang="en-US" sz="1000" dirty="0">
                <a:solidFill>
                  <a:schemeClr val="bg1"/>
                </a:solidFill>
                <a:latin typeface="GeosansLight" panose="02000603020000020003" pitchFamily="2" charset="0"/>
              </a:endParaRPr>
            </a:p>
          </p:txBody>
        </p:sp>
        <p:sp>
          <p:nvSpPr>
            <p:cNvPr id="70" name="TextBox 46">
              <a:extLst>
                <a:ext uri="{FF2B5EF4-FFF2-40B4-BE49-F238E27FC236}">
                  <a16:creationId xmlns:a16="http://schemas.microsoft.com/office/drawing/2014/main" id="{563B3ED5-6DE9-4A37-BCB6-78AE9E1757A3}"/>
                </a:ext>
              </a:extLst>
            </p:cNvPr>
            <p:cNvSpPr txBox="1"/>
            <p:nvPr/>
          </p:nvSpPr>
          <p:spPr>
            <a:xfrm rot="19813861">
              <a:off x="2382082" y="3623366"/>
              <a:ext cx="1427889" cy="40796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SA" sz="1050" kern="100" dirty="0">
                  <a:solidFill>
                    <a:schemeClr val="bg1"/>
                  </a:solidFill>
                  <a:effectLst/>
                  <a:latin typeface="Aptos"/>
                  <a:ea typeface="Aptos"/>
                  <a:cs typeface="Arial" panose="020B0604020202020204" pitchFamily="34" charset="0"/>
                </a:rPr>
                <a:t>محاكم الاستئناف</a:t>
              </a:r>
              <a:endParaRPr lang="en-US" sz="1050" dirty="0">
                <a:solidFill>
                  <a:schemeClr val="bg1"/>
                </a:solidFill>
                <a:latin typeface="GeosansLight" panose="02000603020000020003" pitchFamily="2" charset="0"/>
              </a:endParaRPr>
            </a:p>
          </p:txBody>
        </p:sp>
        <p:sp>
          <p:nvSpPr>
            <p:cNvPr id="71" name="TextBox 47">
              <a:extLst>
                <a:ext uri="{FF2B5EF4-FFF2-40B4-BE49-F238E27FC236}">
                  <a16:creationId xmlns:a16="http://schemas.microsoft.com/office/drawing/2014/main" id="{FBEA6805-FB65-462E-9382-2D9BCFB28C9E}"/>
                </a:ext>
              </a:extLst>
            </p:cNvPr>
            <p:cNvSpPr txBox="1"/>
            <p:nvPr/>
          </p:nvSpPr>
          <p:spPr>
            <a:xfrm rot="19813861">
              <a:off x="2455615" y="3141968"/>
              <a:ext cx="1055419" cy="35997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SA" sz="900" dirty="0">
                  <a:solidFill>
                    <a:schemeClr val="bg1"/>
                  </a:solidFill>
                  <a:latin typeface="GeosansLight" panose="02000603020000020003" pitchFamily="2" charset="0"/>
                </a:rPr>
                <a:t>المحكمة العليا</a:t>
              </a:r>
              <a:endParaRPr lang="en-US" sz="900" dirty="0">
                <a:solidFill>
                  <a:schemeClr val="bg1"/>
                </a:solidFill>
                <a:latin typeface="GeosansLight" panose="02000603020000020003" pitchFamily="2" charset="0"/>
              </a:endParaRPr>
            </a:p>
          </p:txBody>
        </p:sp>
        <p:sp>
          <p:nvSpPr>
            <p:cNvPr id="75" name="Content Placeholder 2">
              <a:extLst>
                <a:ext uri="{FF2B5EF4-FFF2-40B4-BE49-F238E27FC236}">
                  <a16:creationId xmlns:a16="http://schemas.microsoft.com/office/drawing/2014/main" id="{B0141517-44E3-43B4-9E9E-90B3EE06C037}"/>
                </a:ext>
              </a:extLst>
            </p:cNvPr>
            <p:cNvSpPr txBox="1">
              <a:spLocks/>
            </p:cNvSpPr>
            <p:nvPr/>
          </p:nvSpPr>
          <p:spPr>
            <a:xfrm>
              <a:off x="4108942" y="2910163"/>
              <a:ext cx="2341628" cy="386211"/>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itchFamily="34" charset="0"/>
                <a:buNone/>
              </a:pPr>
              <a:r>
                <a:rPr lang="ar-SA" sz="800" kern="100" dirty="0">
                  <a:solidFill>
                    <a:schemeClr val="bg1"/>
                  </a:solidFill>
                  <a:effectLst/>
                  <a:latin typeface="Aptos"/>
                  <a:ea typeface="Aptos"/>
                  <a:cs typeface="Arial" panose="020B0604020202020204" pitchFamily="34" charset="0"/>
                </a:rPr>
                <a:t>(المادة 10 من نظام القضاء السعودي)</a:t>
              </a:r>
              <a:endParaRPr lang="en-US" sz="400" dirty="0">
                <a:solidFill>
                  <a:schemeClr val="bg1"/>
                </a:solidFill>
              </a:endParaRPr>
            </a:p>
          </p:txBody>
        </p:sp>
      </p:grpSp>
      <p:sp>
        <p:nvSpPr>
          <p:cNvPr id="101" name="Content Placeholder 2">
            <a:extLst>
              <a:ext uri="{FF2B5EF4-FFF2-40B4-BE49-F238E27FC236}">
                <a16:creationId xmlns:a16="http://schemas.microsoft.com/office/drawing/2014/main" id="{E3DD72B2-610E-4C0C-9818-893E06214298}"/>
              </a:ext>
            </a:extLst>
          </p:cNvPr>
          <p:cNvSpPr txBox="1">
            <a:spLocks/>
          </p:cNvSpPr>
          <p:nvPr/>
        </p:nvSpPr>
        <p:spPr>
          <a:xfrm>
            <a:off x="6571401" y="4484722"/>
            <a:ext cx="1566981" cy="247658"/>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r" rtl="1">
              <a:lnSpc>
                <a:spcPct val="115000"/>
              </a:lnSpc>
              <a:spcBef>
                <a:spcPts val="0"/>
              </a:spcBef>
              <a:spcAft>
                <a:spcPts val="800"/>
              </a:spcAft>
              <a:buSzPts val="1000"/>
              <a:tabLst>
                <a:tab pos="457200" algn="l"/>
              </a:tabLst>
            </a:pPr>
            <a:r>
              <a:rPr lang="en-US" sz="800" kern="100" dirty="0">
                <a:solidFill>
                  <a:schemeClr val="bg1"/>
                </a:solidFill>
                <a:effectLst/>
                <a:latin typeface="Aptos"/>
                <a:ea typeface="Aptos"/>
                <a:cs typeface="Arial" panose="020B0604020202020204" pitchFamily="34" charset="0"/>
              </a:rPr>
              <a:t>)</a:t>
            </a:r>
            <a:r>
              <a:rPr lang="ar-SA" sz="800" kern="100" dirty="0">
                <a:solidFill>
                  <a:schemeClr val="bg1"/>
                </a:solidFill>
                <a:effectLst/>
                <a:latin typeface="Aptos"/>
                <a:ea typeface="Aptos"/>
                <a:cs typeface="Arial" panose="020B0604020202020204" pitchFamily="34" charset="0"/>
              </a:rPr>
              <a:t>المادة 15 من نظام القضاء السعودي)</a:t>
            </a:r>
            <a:endParaRPr lang="en-GB" sz="800" kern="100" dirty="0">
              <a:solidFill>
                <a:schemeClr val="bg1"/>
              </a:solidFill>
              <a:effectLst/>
              <a:latin typeface="Aptos"/>
              <a:ea typeface="Aptos"/>
              <a:cs typeface="Arial" panose="020B0604020202020204" pitchFamily="34" charset="0"/>
            </a:endParaRPr>
          </a:p>
        </p:txBody>
      </p:sp>
      <p:sp>
        <p:nvSpPr>
          <p:cNvPr id="102" name="Content Placeholder 2">
            <a:extLst>
              <a:ext uri="{FF2B5EF4-FFF2-40B4-BE49-F238E27FC236}">
                <a16:creationId xmlns:a16="http://schemas.microsoft.com/office/drawing/2014/main" id="{4ADAC52E-9835-488A-AAD6-286D9E33EEC1}"/>
              </a:ext>
            </a:extLst>
          </p:cNvPr>
          <p:cNvSpPr txBox="1">
            <a:spLocks/>
          </p:cNvSpPr>
          <p:nvPr/>
        </p:nvSpPr>
        <p:spPr>
          <a:xfrm>
            <a:off x="6830486" y="4786048"/>
            <a:ext cx="1566981" cy="247658"/>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r" rtl="1">
              <a:lnSpc>
                <a:spcPct val="115000"/>
              </a:lnSpc>
              <a:spcBef>
                <a:spcPts val="0"/>
              </a:spcBef>
              <a:spcAft>
                <a:spcPts val="800"/>
              </a:spcAft>
              <a:buSzPts val="1000"/>
              <a:tabLst>
                <a:tab pos="457200" algn="l"/>
              </a:tabLst>
            </a:pPr>
            <a:r>
              <a:rPr lang="en-US" sz="900" kern="100" dirty="0">
                <a:solidFill>
                  <a:schemeClr val="bg1"/>
                </a:solidFill>
                <a:effectLst/>
                <a:latin typeface="Aptos"/>
                <a:ea typeface="Aptos"/>
                <a:cs typeface="Arial" panose="020B0604020202020204" pitchFamily="34" charset="0"/>
              </a:rPr>
              <a:t>)</a:t>
            </a:r>
            <a:r>
              <a:rPr lang="ar-SA" sz="800" kern="100" dirty="0">
                <a:solidFill>
                  <a:schemeClr val="bg1"/>
                </a:solidFill>
                <a:effectLst/>
                <a:latin typeface="Aptos"/>
                <a:ea typeface="Aptos"/>
                <a:cs typeface="Arial" panose="020B0604020202020204" pitchFamily="34" charset="0"/>
              </a:rPr>
              <a:t>المادة</a:t>
            </a:r>
            <a:r>
              <a:rPr lang="ar-SA" sz="900" kern="100" dirty="0">
                <a:solidFill>
                  <a:schemeClr val="bg1"/>
                </a:solidFill>
                <a:effectLst/>
                <a:latin typeface="Aptos"/>
                <a:ea typeface="Aptos"/>
                <a:cs typeface="Arial" panose="020B0604020202020204" pitchFamily="34" charset="0"/>
              </a:rPr>
              <a:t> </a:t>
            </a:r>
            <a:r>
              <a:rPr lang="ar-SA" sz="800" kern="100" dirty="0">
                <a:solidFill>
                  <a:schemeClr val="bg1"/>
                </a:solidFill>
                <a:effectLst/>
                <a:latin typeface="Aptos"/>
                <a:ea typeface="Aptos"/>
                <a:cs typeface="Arial" panose="020B0604020202020204" pitchFamily="34" charset="0"/>
              </a:rPr>
              <a:t>22</a:t>
            </a:r>
            <a:r>
              <a:rPr lang="ar-SA" sz="900" kern="100" dirty="0">
                <a:solidFill>
                  <a:schemeClr val="bg1"/>
                </a:solidFill>
                <a:effectLst/>
                <a:latin typeface="Aptos"/>
                <a:ea typeface="Aptos"/>
                <a:cs typeface="Arial" panose="020B0604020202020204" pitchFamily="34" charset="0"/>
              </a:rPr>
              <a:t> من نظام القضاء)</a:t>
            </a:r>
            <a:endParaRPr lang="en-GB" sz="900" kern="100" dirty="0">
              <a:solidFill>
                <a:schemeClr val="bg1"/>
              </a:solidFill>
              <a:effectLst/>
              <a:latin typeface="Aptos"/>
              <a:ea typeface="Aptos"/>
              <a:cs typeface="Arial" panose="020B0604020202020204" pitchFamily="34" charset="0"/>
            </a:endParaRPr>
          </a:p>
        </p:txBody>
      </p:sp>
      <p:sp>
        <p:nvSpPr>
          <p:cNvPr id="103" name="Content Placeholder 2">
            <a:extLst>
              <a:ext uri="{FF2B5EF4-FFF2-40B4-BE49-F238E27FC236}">
                <a16:creationId xmlns:a16="http://schemas.microsoft.com/office/drawing/2014/main" id="{A6F142E6-D7D2-4991-8983-6534BA882E20}"/>
              </a:ext>
            </a:extLst>
          </p:cNvPr>
          <p:cNvSpPr txBox="1">
            <a:spLocks/>
          </p:cNvSpPr>
          <p:nvPr/>
        </p:nvSpPr>
        <p:spPr>
          <a:xfrm>
            <a:off x="7141091" y="5176426"/>
            <a:ext cx="1566981" cy="247658"/>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r" rtl="1">
              <a:lnSpc>
                <a:spcPct val="115000"/>
              </a:lnSpc>
              <a:spcBef>
                <a:spcPts val="0"/>
              </a:spcBef>
              <a:spcAft>
                <a:spcPts val="800"/>
              </a:spcAft>
              <a:buSzPts val="1000"/>
              <a:tabLst>
                <a:tab pos="457200" algn="l"/>
              </a:tabLst>
            </a:pPr>
            <a:r>
              <a:rPr lang="en-US" sz="800" kern="100" dirty="0">
                <a:solidFill>
                  <a:schemeClr val="bg1"/>
                </a:solidFill>
                <a:effectLst/>
                <a:latin typeface="Aptos"/>
                <a:ea typeface="Aptos"/>
                <a:cs typeface="Arial" panose="020B0604020202020204" pitchFamily="34" charset="0"/>
              </a:rPr>
              <a:t>)</a:t>
            </a:r>
            <a:r>
              <a:rPr lang="ar-SA" sz="800" kern="100" dirty="0">
                <a:solidFill>
                  <a:schemeClr val="bg1"/>
                </a:solidFill>
                <a:effectLst/>
                <a:latin typeface="Aptos"/>
                <a:ea typeface="Aptos"/>
                <a:cs typeface="Arial" panose="020B0604020202020204" pitchFamily="34" charset="0"/>
              </a:rPr>
              <a:t>المادة 6 من نظام ديوان المظالم)</a:t>
            </a:r>
            <a:endParaRPr lang="en-GB" sz="800" kern="100" dirty="0">
              <a:solidFill>
                <a:schemeClr val="bg1"/>
              </a:solidFill>
              <a:effectLst/>
              <a:latin typeface="Aptos"/>
              <a:ea typeface="Aptos"/>
              <a:cs typeface="Arial" panose="020B0604020202020204" pitchFamily="34" charset="0"/>
            </a:endParaRPr>
          </a:p>
        </p:txBody>
      </p:sp>
    </p:spTree>
    <p:extLst>
      <p:ext uri="{BB962C8B-B14F-4D97-AF65-F5344CB8AC3E}">
        <p14:creationId xmlns:p14="http://schemas.microsoft.com/office/powerpoint/2010/main" val="35890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fade">
                                      <p:cBhvr>
                                        <p:cTn id="11" dur="500"/>
                                        <p:tgtEl>
                                          <p:spTgt spid="10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500"/>
                                        <p:tgtEl>
                                          <p:spTgt spid="10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A399124D-BEDB-ECBB-2D7D-7C45078E3EEE}"/>
              </a:ext>
            </a:extLst>
          </p:cNvPr>
          <p:cNvGrpSpPr/>
          <p:nvPr/>
        </p:nvGrpSpPr>
        <p:grpSpPr>
          <a:xfrm>
            <a:off x="0" y="0"/>
            <a:ext cx="12192000" cy="6858000"/>
            <a:chOff x="-3498574" y="0"/>
            <a:chExt cx="12192000" cy="6858000"/>
          </a:xfrm>
        </p:grpSpPr>
        <p:sp>
          <p:nvSpPr>
            <p:cNvPr id="63" name="Rectangle 62">
              <a:extLst>
                <a:ext uri="{FF2B5EF4-FFF2-40B4-BE49-F238E27FC236}">
                  <a16:creationId xmlns:a16="http://schemas.microsoft.com/office/drawing/2014/main" id="{8E36589D-272D-E452-64A0-9DEAF392F10D}"/>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a:extLst>
                <a:ext uri="{FF2B5EF4-FFF2-40B4-BE49-F238E27FC236}">
                  <a16:creationId xmlns:a16="http://schemas.microsoft.com/office/drawing/2014/main" id="{D953446F-EDD6-2B86-BD4F-EFD365EC8702}"/>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rgbClr val="D4B0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10">
              <a:extLst>
                <a:ext uri="{FF2B5EF4-FFF2-40B4-BE49-F238E27FC236}">
                  <a16:creationId xmlns:a16="http://schemas.microsoft.com/office/drawing/2014/main" id="{CC6A286C-B5F2-BD1E-8ACA-8A268DFE5AD7}"/>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68" name="TextBox 67">
              <a:extLst>
                <a:ext uri="{FF2B5EF4-FFF2-40B4-BE49-F238E27FC236}">
                  <a16:creationId xmlns:a16="http://schemas.microsoft.com/office/drawing/2014/main" id="{5E427238-8908-8876-88B1-81D939EF6833}"/>
                </a:ext>
              </a:extLst>
            </p:cNvPr>
            <p:cNvSpPr txBox="1"/>
            <p:nvPr/>
          </p:nvSpPr>
          <p:spPr>
            <a:xfrm rot="16200000">
              <a:off x="7457248" y="3228943"/>
              <a:ext cx="1789043" cy="400110"/>
            </a:xfrm>
            <a:prstGeom prst="rect">
              <a:avLst/>
            </a:prstGeom>
            <a:noFill/>
          </p:spPr>
          <p:txBody>
            <a:bodyPr wrap="square" rtlCol="0">
              <a:spAutoFit/>
            </a:bodyPr>
            <a:lstStyle/>
            <a:p>
              <a:pPr algn="ctr"/>
              <a:r>
                <a:rPr lang="ar-SA" sz="2000" b="1" dirty="0">
                  <a:solidFill>
                    <a:schemeClr val="bg1"/>
                  </a:solidFill>
                </a:rPr>
                <a:t>فهرس المحتويات</a:t>
              </a:r>
              <a:endParaRPr lang="en-US" sz="2000" b="1" dirty="0">
                <a:solidFill>
                  <a:schemeClr val="bg1"/>
                </a:solidFill>
              </a:endParaRPr>
            </a:p>
          </p:txBody>
        </p:sp>
      </p:grpSp>
      <p:grpSp>
        <p:nvGrpSpPr>
          <p:cNvPr id="76" name="Group 75">
            <a:extLst>
              <a:ext uri="{FF2B5EF4-FFF2-40B4-BE49-F238E27FC236}">
                <a16:creationId xmlns:a16="http://schemas.microsoft.com/office/drawing/2014/main" id="{AB8ED7BE-A90F-6573-EC0E-7908573B10B5}"/>
              </a:ext>
            </a:extLst>
          </p:cNvPr>
          <p:cNvGrpSpPr/>
          <p:nvPr/>
        </p:nvGrpSpPr>
        <p:grpSpPr>
          <a:xfrm>
            <a:off x="-572489" y="-2"/>
            <a:ext cx="12192000" cy="6858000"/>
            <a:chOff x="-3498574" y="0"/>
            <a:chExt cx="12192000" cy="6858000"/>
          </a:xfrm>
        </p:grpSpPr>
        <p:sp>
          <p:nvSpPr>
            <p:cNvPr id="77" name="Rectangle 76">
              <a:extLst>
                <a:ext uri="{FF2B5EF4-FFF2-40B4-BE49-F238E27FC236}">
                  <a16:creationId xmlns:a16="http://schemas.microsoft.com/office/drawing/2014/main" id="{5F197BF1-C40D-C6AC-CD37-3BEAD6C01B1F}"/>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77">
              <a:extLst>
                <a:ext uri="{FF2B5EF4-FFF2-40B4-BE49-F238E27FC236}">
                  <a16:creationId xmlns:a16="http://schemas.microsoft.com/office/drawing/2014/main" id="{1612824D-5496-49CA-4AB8-ACCC51E7F8F5}"/>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10">
              <a:extLst>
                <a:ext uri="{FF2B5EF4-FFF2-40B4-BE49-F238E27FC236}">
                  <a16:creationId xmlns:a16="http://schemas.microsoft.com/office/drawing/2014/main" id="{B7A55771-C667-8795-C821-C3FEDC1F775C}"/>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80" name="TextBox 79">
              <a:extLst>
                <a:ext uri="{FF2B5EF4-FFF2-40B4-BE49-F238E27FC236}">
                  <a16:creationId xmlns:a16="http://schemas.microsoft.com/office/drawing/2014/main" id="{50EBBE0B-3BD5-82C3-2AFC-81A6B9BDBE3F}"/>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أهداف التعلم</a:t>
              </a:r>
              <a:endParaRPr lang="en-US" sz="2800" b="1" dirty="0">
                <a:solidFill>
                  <a:schemeClr val="bg1"/>
                </a:solidFill>
              </a:endParaRPr>
            </a:p>
          </p:txBody>
        </p:sp>
      </p:grpSp>
      <p:grpSp>
        <p:nvGrpSpPr>
          <p:cNvPr id="81" name="Group 80">
            <a:extLst>
              <a:ext uri="{FF2B5EF4-FFF2-40B4-BE49-F238E27FC236}">
                <a16:creationId xmlns:a16="http://schemas.microsoft.com/office/drawing/2014/main" id="{1010B4F4-7FAE-0672-FD5D-C461BE230546}"/>
              </a:ext>
            </a:extLst>
          </p:cNvPr>
          <p:cNvGrpSpPr/>
          <p:nvPr/>
        </p:nvGrpSpPr>
        <p:grpSpPr>
          <a:xfrm>
            <a:off x="-1226401" y="0"/>
            <a:ext cx="12192000" cy="6858000"/>
            <a:chOff x="-3498574" y="0"/>
            <a:chExt cx="12192000" cy="6858000"/>
          </a:xfrm>
        </p:grpSpPr>
        <p:sp>
          <p:nvSpPr>
            <p:cNvPr id="82" name="Rectangle 81">
              <a:extLst>
                <a:ext uri="{FF2B5EF4-FFF2-40B4-BE49-F238E27FC236}">
                  <a16:creationId xmlns:a16="http://schemas.microsoft.com/office/drawing/2014/main" id="{501FCCFD-93EE-B255-FD4F-4F8A0B19F003}"/>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82">
              <a:extLst>
                <a:ext uri="{FF2B5EF4-FFF2-40B4-BE49-F238E27FC236}">
                  <a16:creationId xmlns:a16="http://schemas.microsoft.com/office/drawing/2014/main" id="{7F2000BC-6ADB-9FBF-7CA0-2CE66C14623A}"/>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10">
              <a:extLst>
                <a:ext uri="{FF2B5EF4-FFF2-40B4-BE49-F238E27FC236}">
                  <a16:creationId xmlns:a16="http://schemas.microsoft.com/office/drawing/2014/main" id="{BD952E51-4E04-5A99-2575-101CF5D01042}"/>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85" name="TextBox 84">
              <a:extLst>
                <a:ext uri="{FF2B5EF4-FFF2-40B4-BE49-F238E27FC236}">
                  <a16:creationId xmlns:a16="http://schemas.microsoft.com/office/drawing/2014/main" id="{3F15F45F-EB30-140C-0B25-B9E8FDF5564D}"/>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rPr>
                <a:t>اقسام القضاء</a:t>
              </a:r>
              <a:endParaRPr lang="en-US" sz="2000" b="1" dirty="0">
                <a:solidFill>
                  <a:schemeClr val="bg1"/>
                </a:solidFill>
              </a:endParaRPr>
            </a:p>
          </p:txBody>
        </p:sp>
      </p:grpSp>
      <p:grpSp>
        <p:nvGrpSpPr>
          <p:cNvPr id="86" name="Group 85">
            <a:extLst>
              <a:ext uri="{FF2B5EF4-FFF2-40B4-BE49-F238E27FC236}">
                <a16:creationId xmlns:a16="http://schemas.microsoft.com/office/drawing/2014/main" id="{D49AE224-85EB-3524-AAE7-AC5BDE2304FC}"/>
              </a:ext>
            </a:extLst>
          </p:cNvPr>
          <p:cNvGrpSpPr/>
          <p:nvPr/>
        </p:nvGrpSpPr>
        <p:grpSpPr>
          <a:xfrm>
            <a:off x="-1839602" y="-4"/>
            <a:ext cx="12192000" cy="6858000"/>
            <a:chOff x="-3498574" y="0"/>
            <a:chExt cx="12192000" cy="6858000"/>
          </a:xfrm>
        </p:grpSpPr>
        <p:sp>
          <p:nvSpPr>
            <p:cNvPr id="88" name="Rectangle 87">
              <a:extLst>
                <a:ext uri="{FF2B5EF4-FFF2-40B4-BE49-F238E27FC236}">
                  <a16:creationId xmlns:a16="http://schemas.microsoft.com/office/drawing/2014/main" id="{83A850E4-9F76-F700-87D3-FEBAB298980B}"/>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88">
              <a:extLst>
                <a:ext uri="{FF2B5EF4-FFF2-40B4-BE49-F238E27FC236}">
                  <a16:creationId xmlns:a16="http://schemas.microsoft.com/office/drawing/2014/main" id="{6FD5A232-78FC-1284-F00A-F5DFFE9CB63F}"/>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10">
              <a:extLst>
                <a:ext uri="{FF2B5EF4-FFF2-40B4-BE49-F238E27FC236}">
                  <a16:creationId xmlns:a16="http://schemas.microsoft.com/office/drawing/2014/main" id="{4FFE5454-B834-0684-A22D-2131677F3EE1}"/>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91" name="TextBox 90">
              <a:extLst>
                <a:ext uri="{FF2B5EF4-FFF2-40B4-BE49-F238E27FC236}">
                  <a16:creationId xmlns:a16="http://schemas.microsoft.com/office/drawing/2014/main" id="{B6F2E81D-8411-ACEC-FE4B-91295DD17F63}"/>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الهيكل العام للمحاكم</a:t>
              </a:r>
              <a:endParaRPr lang="en-US" sz="2800" b="1" dirty="0">
                <a:solidFill>
                  <a:schemeClr val="bg1"/>
                </a:solidFill>
              </a:endParaRPr>
            </a:p>
          </p:txBody>
        </p:sp>
      </p:grpSp>
      <p:grpSp>
        <p:nvGrpSpPr>
          <p:cNvPr id="92" name="Group 91">
            <a:extLst>
              <a:ext uri="{FF2B5EF4-FFF2-40B4-BE49-F238E27FC236}">
                <a16:creationId xmlns:a16="http://schemas.microsoft.com/office/drawing/2014/main" id="{7E06E9A5-C034-F9E4-536A-2D9DF9A615D3}"/>
              </a:ext>
            </a:extLst>
          </p:cNvPr>
          <p:cNvGrpSpPr/>
          <p:nvPr/>
        </p:nvGrpSpPr>
        <p:grpSpPr>
          <a:xfrm>
            <a:off x="-2412091" y="0"/>
            <a:ext cx="12192000" cy="6858000"/>
            <a:chOff x="-3498574" y="0"/>
            <a:chExt cx="12192000" cy="6858000"/>
          </a:xfrm>
        </p:grpSpPr>
        <p:sp>
          <p:nvSpPr>
            <p:cNvPr id="93" name="Rectangle 92">
              <a:extLst>
                <a:ext uri="{FF2B5EF4-FFF2-40B4-BE49-F238E27FC236}">
                  <a16:creationId xmlns:a16="http://schemas.microsoft.com/office/drawing/2014/main" id="{3DB9B163-F43C-D295-36BB-27AD79C6FCA6}"/>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93">
              <a:extLst>
                <a:ext uri="{FF2B5EF4-FFF2-40B4-BE49-F238E27FC236}">
                  <a16:creationId xmlns:a16="http://schemas.microsoft.com/office/drawing/2014/main" id="{201F75EB-DD71-23C2-9068-D7647485D297}"/>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10">
              <a:extLst>
                <a:ext uri="{FF2B5EF4-FFF2-40B4-BE49-F238E27FC236}">
                  <a16:creationId xmlns:a16="http://schemas.microsoft.com/office/drawing/2014/main" id="{65EAE81A-70F7-A793-EE03-F3F6F224795A}"/>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96" name="TextBox 95">
              <a:extLst>
                <a:ext uri="{FF2B5EF4-FFF2-40B4-BE49-F238E27FC236}">
                  <a16:creationId xmlns:a16="http://schemas.microsoft.com/office/drawing/2014/main" id="{45E911E5-5BF7-D1A8-39B5-7AC6D4C9D49E}"/>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المحكمة العليا</a:t>
              </a:r>
              <a:endParaRPr lang="en-US" sz="2800" b="1" dirty="0">
                <a:solidFill>
                  <a:schemeClr val="bg1"/>
                </a:solidFill>
              </a:endParaRPr>
            </a:p>
          </p:txBody>
        </p:sp>
      </p:grpSp>
      <p:sp>
        <p:nvSpPr>
          <p:cNvPr id="2" name="TextBox 1">
            <a:extLst>
              <a:ext uri="{FF2B5EF4-FFF2-40B4-BE49-F238E27FC236}">
                <a16:creationId xmlns:a16="http://schemas.microsoft.com/office/drawing/2014/main" id="{E2901E3F-AB02-445A-944D-71E0BF730F91}"/>
              </a:ext>
            </a:extLst>
          </p:cNvPr>
          <p:cNvSpPr txBox="1"/>
          <p:nvPr/>
        </p:nvSpPr>
        <p:spPr>
          <a:xfrm>
            <a:off x="3173892" y="900340"/>
            <a:ext cx="4932786" cy="5792355"/>
          </a:xfrm>
          <a:prstGeom prst="rect">
            <a:avLst/>
          </a:prstGeom>
          <a:noFill/>
        </p:spPr>
        <p:txBody>
          <a:bodyPr wrap="square" rtlCol="0">
            <a:spAutoFit/>
          </a:bodyPr>
          <a:lstStyle/>
          <a:p>
            <a:pPr marL="0" marR="0" algn="r" rtl="1">
              <a:lnSpc>
                <a:spcPct val="115000"/>
              </a:lnSpc>
              <a:spcBef>
                <a:spcPts val="0"/>
              </a:spcBef>
              <a:spcAft>
                <a:spcPts val="800"/>
              </a:spcAft>
            </a:pPr>
            <a:r>
              <a:rPr lang="ar-SA" sz="1600" b="1" kern="100" dirty="0">
                <a:solidFill>
                  <a:srgbClr val="E48312"/>
                </a:solidFill>
                <a:effectLst/>
                <a:latin typeface="Aptos"/>
                <a:ea typeface="Aptos"/>
                <a:cs typeface="Arial" panose="020B0604020202020204" pitchFamily="34" charset="0"/>
              </a:rPr>
              <a:t>المحكمة العليا</a:t>
            </a:r>
            <a:br>
              <a:rPr lang="en-US" sz="1600" b="1" kern="100" dirty="0">
                <a:effectLst/>
                <a:latin typeface="Aptos"/>
                <a:ea typeface="Aptos"/>
                <a:cs typeface="Arial" panose="020B0604020202020204" pitchFamily="34" charset="0"/>
              </a:rPr>
            </a:br>
            <a:r>
              <a:rPr lang="en-US" sz="1600" kern="100" dirty="0">
                <a:effectLst/>
                <a:latin typeface="Aptos"/>
                <a:ea typeface="Aptos"/>
                <a:cs typeface="Arial" panose="020B0604020202020204" pitchFamily="34" charset="0"/>
              </a:rPr>
              <a:t> </a:t>
            </a:r>
            <a:r>
              <a:rPr lang="ar-SA" sz="1600" kern="100" dirty="0">
                <a:effectLst/>
                <a:latin typeface="Aptos"/>
                <a:ea typeface="Aptos"/>
                <a:cs typeface="Arial" panose="020B0604020202020204" pitchFamily="34" charset="0"/>
              </a:rPr>
              <a:t>المحكمة العليا هي أعلى سلطة قضائية في المملكة، وتقع في الرياض. تختص بمراقبة تطبيق أحكام الشريعة الإسلامية والأنظمة الصادرة عن ولي الأمر في القضايا العامة</a:t>
            </a:r>
            <a:r>
              <a:rPr lang="en-US" sz="1600" kern="100" dirty="0">
                <a:effectLst/>
                <a:latin typeface="Aptos"/>
                <a:ea typeface="Aptos"/>
                <a:cs typeface="Arial" panose="020B0604020202020204" pitchFamily="34" charset="0"/>
              </a:rPr>
              <a:t>.</a:t>
            </a:r>
            <a:br>
              <a:rPr lang="en-US" sz="1600" b="1" kern="100" dirty="0">
                <a:effectLst/>
                <a:latin typeface="Aptos"/>
                <a:ea typeface="Aptos"/>
                <a:cs typeface="Arial" panose="020B0604020202020204" pitchFamily="34" charset="0"/>
              </a:rPr>
            </a:br>
            <a:r>
              <a:rPr lang="ar-SA" sz="1600" b="1" kern="100" dirty="0">
                <a:solidFill>
                  <a:srgbClr val="C2BC80"/>
                </a:solidFill>
                <a:effectLst/>
                <a:latin typeface="Aptos"/>
                <a:ea typeface="Aptos"/>
                <a:cs typeface="Arial" panose="020B0604020202020204" pitchFamily="34" charset="0"/>
              </a:rPr>
              <a:t>الاختصاصات الرئيسية</a:t>
            </a:r>
            <a:r>
              <a:rPr lang="en-US" sz="1600" b="1" kern="100" dirty="0">
                <a:solidFill>
                  <a:srgbClr val="C2BC80"/>
                </a:solidFill>
                <a:effectLst/>
                <a:latin typeface="Aptos"/>
                <a:ea typeface="Aptos"/>
                <a:cs typeface="Arial" panose="020B0604020202020204" pitchFamily="34" charset="0"/>
              </a:rPr>
              <a:t>:</a:t>
            </a:r>
            <a:endParaRPr lang="en-GB" sz="1600" b="1" kern="100" dirty="0">
              <a:solidFill>
                <a:srgbClr val="C2BC80"/>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600" kern="100" dirty="0">
                <a:effectLst/>
                <a:latin typeface="Aptos"/>
                <a:ea typeface="Aptos"/>
                <a:cs typeface="Arial" panose="020B0604020202020204" pitchFamily="34" charset="0"/>
              </a:rPr>
              <a:t>مراجعة قضايا الحدود (القتل، القصاص، القطع)</a:t>
            </a:r>
            <a:r>
              <a:rPr lang="en-US" sz="1600" kern="100" dirty="0">
                <a:effectLst/>
                <a:latin typeface="Aptos"/>
                <a:ea typeface="Aptos"/>
                <a:cs typeface="Arial" panose="020B0604020202020204" pitchFamily="34" charset="0"/>
              </a:rPr>
              <a:t>.</a:t>
            </a:r>
            <a:endParaRPr lang="en-GB" sz="16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600" kern="100" dirty="0">
                <a:effectLst/>
                <a:latin typeface="Aptos"/>
                <a:ea typeface="Aptos"/>
                <a:cs typeface="Arial" panose="020B0604020202020204" pitchFamily="34" charset="0"/>
              </a:rPr>
              <a:t>مراجعة أحكام محاكم الاستئناف التي تخالف الشريعة أو الأنظمة (المادة 13 من نظام القضاء السعودي)</a:t>
            </a:r>
            <a:endParaRPr lang="en-GB" sz="16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600" kern="100" dirty="0">
                <a:effectLst/>
                <a:latin typeface="Aptos"/>
                <a:ea typeface="Aptos"/>
                <a:cs typeface="Arial" panose="020B0604020202020204" pitchFamily="34" charset="0"/>
              </a:rPr>
              <a:t>التأكد من تشكيل المحاكم بشكل سليم واختصاصها</a:t>
            </a:r>
            <a:r>
              <a:rPr lang="en-US" sz="1600" b="1" kern="100" dirty="0">
                <a:effectLst/>
                <a:latin typeface="Aptos"/>
                <a:ea typeface="Aptos"/>
                <a:cs typeface="Arial" panose="020B0604020202020204" pitchFamily="34" charset="0"/>
              </a:rPr>
              <a:t>.</a:t>
            </a:r>
            <a:endParaRPr lang="en-GB" sz="1600" kern="100" dirty="0">
              <a:effectLst/>
              <a:latin typeface="Aptos"/>
              <a:ea typeface="Aptos"/>
              <a:cs typeface="Arial" panose="020B0604020202020204" pitchFamily="34" charset="0"/>
            </a:endParaRPr>
          </a:p>
          <a:p>
            <a:pPr marL="0" marR="0" algn="r" rtl="1">
              <a:lnSpc>
                <a:spcPct val="115000"/>
              </a:lnSpc>
              <a:spcBef>
                <a:spcPts val="0"/>
              </a:spcBef>
              <a:spcAft>
                <a:spcPts val="800"/>
              </a:spcAft>
            </a:pPr>
            <a:r>
              <a:rPr lang="ar-SA" sz="1600" b="1" kern="100" dirty="0">
                <a:solidFill>
                  <a:srgbClr val="9B8357"/>
                </a:solidFill>
                <a:effectLst/>
                <a:latin typeface="Aptos"/>
                <a:ea typeface="Aptos"/>
                <a:cs typeface="Arial" panose="020B0604020202020204" pitchFamily="34" charset="0"/>
              </a:rPr>
              <a:t>سؤال تفاعلي</a:t>
            </a:r>
            <a:r>
              <a:rPr lang="en-US" sz="1600" b="1" kern="100" dirty="0">
                <a:solidFill>
                  <a:srgbClr val="9B8357"/>
                </a:solidFill>
                <a:effectLst/>
                <a:latin typeface="Aptos"/>
                <a:ea typeface="Aptos"/>
                <a:cs typeface="Arial" panose="020B0604020202020204" pitchFamily="34" charset="0"/>
              </a:rPr>
              <a:t>:</a:t>
            </a:r>
            <a:br>
              <a:rPr lang="en-US" sz="1600" b="1" kern="100" dirty="0">
                <a:effectLst/>
                <a:latin typeface="Aptos"/>
                <a:ea typeface="Aptos"/>
                <a:cs typeface="Arial" panose="020B0604020202020204" pitchFamily="34" charset="0"/>
              </a:rPr>
            </a:br>
            <a:r>
              <a:rPr lang="ar-SA" sz="1600" b="1" kern="100" dirty="0">
                <a:effectLst/>
                <a:latin typeface="Aptos"/>
                <a:ea typeface="Aptos"/>
                <a:cs typeface="Arial" panose="020B0604020202020204" pitchFamily="34" charset="0"/>
              </a:rPr>
              <a:t>ما هي القضايا التي تختص بها المحكمة العليا؟</a:t>
            </a:r>
            <a:endParaRPr lang="en-GB" sz="16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600" b="1" kern="100" dirty="0">
                <a:effectLst/>
                <a:latin typeface="Aptos"/>
                <a:ea typeface="Aptos"/>
                <a:cs typeface="Arial" panose="020B0604020202020204" pitchFamily="34" charset="0"/>
              </a:rPr>
              <a:t>أ</a:t>
            </a:r>
            <a:r>
              <a:rPr lang="ar-SA" sz="1600" kern="100" dirty="0">
                <a:effectLst/>
                <a:latin typeface="Aptos"/>
                <a:ea typeface="Aptos"/>
                <a:cs typeface="Arial" panose="020B0604020202020204" pitchFamily="34" charset="0"/>
              </a:rPr>
              <a:t>) قضايا الأخطاء الطبية</a:t>
            </a:r>
            <a:endParaRPr lang="en-GB" sz="16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600" kern="100" dirty="0">
                <a:effectLst/>
                <a:latin typeface="Aptos"/>
                <a:ea typeface="Aptos"/>
                <a:cs typeface="Arial" panose="020B0604020202020204" pitchFamily="34" charset="0"/>
              </a:rPr>
              <a:t>ب) قضايا الحدود</a:t>
            </a:r>
            <a:endParaRPr lang="en-GB" sz="16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600" kern="100" dirty="0">
                <a:effectLst/>
                <a:latin typeface="Aptos"/>
                <a:ea typeface="Aptos"/>
                <a:cs typeface="Arial" panose="020B0604020202020204" pitchFamily="34" charset="0"/>
              </a:rPr>
              <a:t>ج) قضايا التعويضات</a:t>
            </a:r>
            <a:endParaRPr lang="en-US" sz="1600" kern="100" dirty="0">
              <a:effectLst/>
              <a:latin typeface="Aptos"/>
              <a:ea typeface="Aptos"/>
              <a:cs typeface="Arial" panose="020B0604020202020204" pitchFamily="34" charset="0"/>
            </a:endParaRPr>
          </a:p>
          <a:p>
            <a:pPr marR="0" lvl="0" algn="r" rtl="1">
              <a:lnSpc>
                <a:spcPct val="115000"/>
              </a:lnSpc>
              <a:spcBef>
                <a:spcPts val="0"/>
              </a:spcBef>
              <a:spcAft>
                <a:spcPts val="800"/>
              </a:spcAft>
              <a:buSzPts val="1000"/>
              <a:tabLst>
                <a:tab pos="457200" algn="l"/>
              </a:tabLst>
            </a:pPr>
            <a:br>
              <a:rPr lang="en-US" sz="1600" kern="100" dirty="0">
                <a:effectLst/>
                <a:latin typeface="Aptos"/>
                <a:ea typeface="Aptos"/>
                <a:cs typeface="Arial" panose="020B0604020202020204" pitchFamily="34" charset="0"/>
              </a:rPr>
            </a:br>
            <a:r>
              <a:rPr lang="ar-SA" sz="1600" kern="100" dirty="0">
                <a:solidFill>
                  <a:srgbClr val="C2BC80"/>
                </a:solidFill>
                <a:effectLst/>
                <a:latin typeface="Aptos"/>
                <a:ea typeface="Aptos"/>
                <a:cs typeface="Arial" panose="020B0604020202020204" pitchFamily="34" charset="0"/>
              </a:rPr>
              <a:t>إجابة صحيحة</a:t>
            </a:r>
            <a:r>
              <a:rPr lang="en-US" sz="1600" kern="100" dirty="0">
                <a:solidFill>
                  <a:srgbClr val="C2BC80"/>
                </a:solidFill>
                <a:effectLst/>
                <a:latin typeface="Aptos"/>
                <a:ea typeface="Aptos"/>
                <a:cs typeface="Arial" panose="020B0604020202020204" pitchFamily="34" charset="0"/>
              </a:rPr>
              <a:t> </a:t>
            </a:r>
            <a:r>
              <a:rPr lang="en-US" sz="1600" kern="100" dirty="0">
                <a:effectLst/>
                <a:latin typeface="Aptos"/>
                <a:ea typeface="Aptos"/>
                <a:cs typeface="Arial" panose="020B0604020202020204" pitchFamily="34" charset="0"/>
              </a:rPr>
              <a:t>: </a:t>
            </a:r>
            <a:r>
              <a:rPr lang="ar-SA" sz="1600" kern="100" dirty="0">
                <a:effectLst/>
                <a:latin typeface="Aptos"/>
                <a:ea typeface="Aptos"/>
                <a:cs typeface="Arial" panose="020B0604020202020204" pitchFamily="34" charset="0"/>
              </a:rPr>
              <a:t>ب) قضايا الحدود</a:t>
            </a:r>
            <a:endParaRPr lang="en-GB" sz="1600" kern="100" dirty="0">
              <a:effectLst/>
              <a:latin typeface="Aptos"/>
              <a:ea typeface="Aptos"/>
              <a:cs typeface="Arial" panose="020B0604020202020204" pitchFamily="34" charset="0"/>
            </a:endParaRPr>
          </a:p>
          <a:p>
            <a:pPr algn="r" rtl="1"/>
            <a:endParaRPr lang="en-GB" sz="1600" dirty="0"/>
          </a:p>
        </p:txBody>
      </p:sp>
      <p:grpSp>
        <p:nvGrpSpPr>
          <p:cNvPr id="293" name="Group 292">
            <a:extLst>
              <a:ext uri="{FF2B5EF4-FFF2-40B4-BE49-F238E27FC236}">
                <a16:creationId xmlns:a16="http://schemas.microsoft.com/office/drawing/2014/main" id="{40BB189D-CC3C-478A-93F9-DF9D29E8C4CE}"/>
              </a:ext>
            </a:extLst>
          </p:cNvPr>
          <p:cNvGrpSpPr/>
          <p:nvPr/>
        </p:nvGrpSpPr>
        <p:grpSpPr>
          <a:xfrm>
            <a:off x="-9345663" y="0"/>
            <a:ext cx="12192000" cy="6858000"/>
            <a:chOff x="-3498574" y="0"/>
            <a:chExt cx="12192000" cy="6858000"/>
          </a:xfrm>
        </p:grpSpPr>
        <p:sp>
          <p:nvSpPr>
            <p:cNvPr id="294" name="Rectangle 293">
              <a:extLst>
                <a:ext uri="{FF2B5EF4-FFF2-40B4-BE49-F238E27FC236}">
                  <a16:creationId xmlns:a16="http://schemas.microsoft.com/office/drawing/2014/main" id="{70A429B5-6391-4C73-A739-9430799D5975}"/>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Freeform 99">
              <a:extLst>
                <a:ext uri="{FF2B5EF4-FFF2-40B4-BE49-F238E27FC236}">
                  <a16:creationId xmlns:a16="http://schemas.microsoft.com/office/drawing/2014/main" id="{D222B54F-84F0-455B-99F7-4F174E46D55E}"/>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 name="Freeform 10">
              <a:extLst>
                <a:ext uri="{FF2B5EF4-FFF2-40B4-BE49-F238E27FC236}">
                  <a16:creationId xmlns:a16="http://schemas.microsoft.com/office/drawing/2014/main" id="{F276C13B-19B5-411C-A636-4343579F36D0}"/>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297" name="TextBox 296">
              <a:extLst>
                <a:ext uri="{FF2B5EF4-FFF2-40B4-BE49-F238E27FC236}">
                  <a16:creationId xmlns:a16="http://schemas.microsoft.com/office/drawing/2014/main" id="{83B5ED98-1CC5-4A1B-AD83-4A00FEEEACC8}"/>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محاكم الاستئناف</a:t>
              </a:r>
              <a:endParaRPr lang="en-US" sz="2800" b="1" dirty="0">
                <a:solidFill>
                  <a:schemeClr val="bg1"/>
                </a:solidFill>
              </a:endParaRPr>
            </a:p>
          </p:txBody>
        </p:sp>
      </p:grpSp>
      <p:grpSp>
        <p:nvGrpSpPr>
          <p:cNvPr id="298" name="Group 297">
            <a:extLst>
              <a:ext uri="{FF2B5EF4-FFF2-40B4-BE49-F238E27FC236}">
                <a16:creationId xmlns:a16="http://schemas.microsoft.com/office/drawing/2014/main" id="{48867482-D088-4793-886B-00B5EF8651B8}"/>
              </a:ext>
            </a:extLst>
          </p:cNvPr>
          <p:cNvGrpSpPr/>
          <p:nvPr/>
        </p:nvGrpSpPr>
        <p:grpSpPr>
          <a:xfrm>
            <a:off x="-9938861" y="0"/>
            <a:ext cx="12192000" cy="6858000"/>
            <a:chOff x="-3498574" y="0"/>
            <a:chExt cx="12192000" cy="6858000"/>
          </a:xfrm>
        </p:grpSpPr>
        <p:sp>
          <p:nvSpPr>
            <p:cNvPr id="299" name="Rectangle 298">
              <a:extLst>
                <a:ext uri="{FF2B5EF4-FFF2-40B4-BE49-F238E27FC236}">
                  <a16:creationId xmlns:a16="http://schemas.microsoft.com/office/drawing/2014/main" id="{2E7B7718-3A44-4452-AB39-993AE45A4DE9}"/>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Freeform 104">
              <a:extLst>
                <a:ext uri="{FF2B5EF4-FFF2-40B4-BE49-F238E27FC236}">
                  <a16:creationId xmlns:a16="http://schemas.microsoft.com/office/drawing/2014/main" id="{CF24A449-3E5D-45D3-B128-D38569DFBC94}"/>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1" name="Freeform 10">
              <a:extLst>
                <a:ext uri="{FF2B5EF4-FFF2-40B4-BE49-F238E27FC236}">
                  <a16:creationId xmlns:a16="http://schemas.microsoft.com/office/drawing/2014/main" id="{77A50B70-3408-4AE4-A4DE-14B8F18DEFC9}"/>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302" name="TextBox 301">
              <a:extLst>
                <a:ext uri="{FF2B5EF4-FFF2-40B4-BE49-F238E27FC236}">
                  <a16:creationId xmlns:a16="http://schemas.microsoft.com/office/drawing/2014/main" id="{03B1E3A5-C5CD-4443-B654-77B7B2496E8A}"/>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المحاكم الابتدائية والمتخصصة</a:t>
              </a:r>
              <a:endParaRPr lang="en-US" sz="2800" b="1" dirty="0">
                <a:solidFill>
                  <a:schemeClr val="bg1"/>
                </a:solidFill>
              </a:endParaRPr>
            </a:p>
          </p:txBody>
        </p:sp>
      </p:grpSp>
      <p:grpSp>
        <p:nvGrpSpPr>
          <p:cNvPr id="303" name="Group 302">
            <a:extLst>
              <a:ext uri="{FF2B5EF4-FFF2-40B4-BE49-F238E27FC236}">
                <a16:creationId xmlns:a16="http://schemas.microsoft.com/office/drawing/2014/main" id="{5A6E7EE6-DC1C-42C1-A728-E98DEBCAA0B9}"/>
              </a:ext>
            </a:extLst>
          </p:cNvPr>
          <p:cNvGrpSpPr/>
          <p:nvPr/>
        </p:nvGrpSpPr>
        <p:grpSpPr>
          <a:xfrm>
            <a:off x="-10474671" y="9278"/>
            <a:ext cx="12192000" cy="6858000"/>
            <a:chOff x="-3498574" y="0"/>
            <a:chExt cx="12192000" cy="6858000"/>
          </a:xfrm>
        </p:grpSpPr>
        <p:sp>
          <p:nvSpPr>
            <p:cNvPr id="304" name="Rectangle 303">
              <a:extLst>
                <a:ext uri="{FF2B5EF4-FFF2-40B4-BE49-F238E27FC236}">
                  <a16:creationId xmlns:a16="http://schemas.microsoft.com/office/drawing/2014/main" id="{05186148-606E-4656-9F45-C3E5F91B0475}"/>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Freeform 93">
              <a:extLst>
                <a:ext uri="{FF2B5EF4-FFF2-40B4-BE49-F238E27FC236}">
                  <a16:creationId xmlns:a16="http://schemas.microsoft.com/office/drawing/2014/main" id="{05333362-1A89-4CD4-B76D-F89CD2699F38}"/>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6" name="Freeform 10">
              <a:extLst>
                <a:ext uri="{FF2B5EF4-FFF2-40B4-BE49-F238E27FC236}">
                  <a16:creationId xmlns:a16="http://schemas.microsoft.com/office/drawing/2014/main" id="{E39954A0-4E2E-4EDB-88BC-6C26536BDA4D}"/>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307" name="TextBox 306">
              <a:extLst>
                <a:ext uri="{FF2B5EF4-FFF2-40B4-BE49-F238E27FC236}">
                  <a16:creationId xmlns:a16="http://schemas.microsoft.com/office/drawing/2014/main" id="{187E0AF3-59F9-420D-9777-E05BA33729DE}"/>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الجزائية</a:t>
              </a:r>
              <a:endParaRPr lang="en-US" sz="3200" b="1" dirty="0">
                <a:solidFill>
                  <a:schemeClr val="bg1"/>
                </a:solidFill>
              </a:endParaRPr>
            </a:p>
          </p:txBody>
        </p:sp>
      </p:grpSp>
      <p:grpSp>
        <p:nvGrpSpPr>
          <p:cNvPr id="308" name="Group 307">
            <a:extLst>
              <a:ext uri="{FF2B5EF4-FFF2-40B4-BE49-F238E27FC236}">
                <a16:creationId xmlns:a16="http://schemas.microsoft.com/office/drawing/2014/main" id="{BE3187C2-41CE-4D56-AFCF-ACAD8E9181CD}"/>
              </a:ext>
            </a:extLst>
          </p:cNvPr>
          <p:cNvGrpSpPr/>
          <p:nvPr/>
        </p:nvGrpSpPr>
        <p:grpSpPr>
          <a:xfrm>
            <a:off x="-11069776" y="9278"/>
            <a:ext cx="12192000" cy="6858000"/>
            <a:chOff x="-3498574" y="0"/>
            <a:chExt cx="12192000" cy="6858000"/>
          </a:xfrm>
        </p:grpSpPr>
        <p:sp>
          <p:nvSpPr>
            <p:cNvPr id="309" name="Rectangle 308">
              <a:extLst>
                <a:ext uri="{FF2B5EF4-FFF2-40B4-BE49-F238E27FC236}">
                  <a16:creationId xmlns:a16="http://schemas.microsoft.com/office/drawing/2014/main" id="{23281405-570E-44A0-AD1B-316FF3AA0C19}"/>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Freeform 99">
              <a:extLst>
                <a:ext uri="{FF2B5EF4-FFF2-40B4-BE49-F238E27FC236}">
                  <a16:creationId xmlns:a16="http://schemas.microsoft.com/office/drawing/2014/main" id="{CA89EE98-35F8-47D3-965C-7E7F9344CB43}"/>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1" name="Freeform 10">
              <a:extLst>
                <a:ext uri="{FF2B5EF4-FFF2-40B4-BE49-F238E27FC236}">
                  <a16:creationId xmlns:a16="http://schemas.microsoft.com/office/drawing/2014/main" id="{D1954EAA-F843-4CB7-A665-C2F8FD506CF2}"/>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312" name="TextBox 311">
              <a:extLst>
                <a:ext uri="{FF2B5EF4-FFF2-40B4-BE49-F238E27FC236}">
                  <a16:creationId xmlns:a16="http://schemas.microsoft.com/office/drawing/2014/main" id="{7FB8CBBB-5231-4654-843B-AD5777D2DD97}"/>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التجارية</a:t>
              </a:r>
              <a:endParaRPr lang="en-US" sz="3200" b="1" dirty="0">
                <a:solidFill>
                  <a:schemeClr val="bg1"/>
                </a:solidFill>
              </a:endParaRPr>
            </a:p>
          </p:txBody>
        </p:sp>
      </p:grpSp>
      <p:grpSp>
        <p:nvGrpSpPr>
          <p:cNvPr id="313" name="Group 312">
            <a:extLst>
              <a:ext uri="{FF2B5EF4-FFF2-40B4-BE49-F238E27FC236}">
                <a16:creationId xmlns:a16="http://schemas.microsoft.com/office/drawing/2014/main" id="{D844A217-D59C-461A-98C3-4FA14ABD92AC}"/>
              </a:ext>
            </a:extLst>
          </p:cNvPr>
          <p:cNvGrpSpPr/>
          <p:nvPr/>
        </p:nvGrpSpPr>
        <p:grpSpPr>
          <a:xfrm>
            <a:off x="-11662974" y="9278"/>
            <a:ext cx="12192000" cy="6858000"/>
            <a:chOff x="-3498574" y="0"/>
            <a:chExt cx="12192000" cy="6858000"/>
          </a:xfrm>
        </p:grpSpPr>
        <p:sp>
          <p:nvSpPr>
            <p:cNvPr id="314" name="Rectangle 313">
              <a:extLst>
                <a:ext uri="{FF2B5EF4-FFF2-40B4-BE49-F238E27FC236}">
                  <a16:creationId xmlns:a16="http://schemas.microsoft.com/office/drawing/2014/main" id="{5EEF7CAC-4E4A-48CD-9735-355F7718BF46}"/>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Freeform 104">
              <a:extLst>
                <a:ext uri="{FF2B5EF4-FFF2-40B4-BE49-F238E27FC236}">
                  <a16:creationId xmlns:a16="http://schemas.microsoft.com/office/drawing/2014/main" id="{2A6A67DA-6741-486A-A833-3B40FAE1D49F}"/>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6" name="Freeform 10">
              <a:extLst>
                <a:ext uri="{FF2B5EF4-FFF2-40B4-BE49-F238E27FC236}">
                  <a16:creationId xmlns:a16="http://schemas.microsoft.com/office/drawing/2014/main" id="{83B2A37E-1718-4E3F-A807-258CC8986C8D}"/>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317" name="TextBox 316">
              <a:extLst>
                <a:ext uri="{FF2B5EF4-FFF2-40B4-BE49-F238E27FC236}">
                  <a16:creationId xmlns:a16="http://schemas.microsoft.com/office/drawing/2014/main" id="{BA36E9AC-3778-4508-BFFC-5730819F159F}"/>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إجراءات التقاضي الأساسية</a:t>
              </a:r>
              <a:endParaRPr lang="en-US" sz="3200" b="1" dirty="0">
                <a:solidFill>
                  <a:schemeClr val="bg1"/>
                </a:solidFill>
              </a:endParaRPr>
            </a:p>
          </p:txBody>
        </p:sp>
      </p:grpSp>
    </p:spTree>
    <p:extLst>
      <p:ext uri="{BB962C8B-B14F-4D97-AF65-F5344CB8AC3E}">
        <p14:creationId xmlns:p14="http://schemas.microsoft.com/office/powerpoint/2010/main" val="118432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A399124D-BEDB-ECBB-2D7D-7C45078E3EEE}"/>
              </a:ext>
            </a:extLst>
          </p:cNvPr>
          <p:cNvGrpSpPr/>
          <p:nvPr/>
        </p:nvGrpSpPr>
        <p:grpSpPr>
          <a:xfrm>
            <a:off x="-7133" y="0"/>
            <a:ext cx="12192000" cy="6858000"/>
            <a:chOff x="-3498574" y="0"/>
            <a:chExt cx="12192000" cy="6858000"/>
          </a:xfrm>
        </p:grpSpPr>
        <p:sp>
          <p:nvSpPr>
            <p:cNvPr id="63" name="Rectangle 62">
              <a:extLst>
                <a:ext uri="{FF2B5EF4-FFF2-40B4-BE49-F238E27FC236}">
                  <a16:creationId xmlns:a16="http://schemas.microsoft.com/office/drawing/2014/main" id="{8E36589D-272D-E452-64A0-9DEAF392F10D}"/>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a:extLst>
                <a:ext uri="{FF2B5EF4-FFF2-40B4-BE49-F238E27FC236}">
                  <a16:creationId xmlns:a16="http://schemas.microsoft.com/office/drawing/2014/main" id="{D953446F-EDD6-2B86-BD4F-EFD365EC8702}"/>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rgbClr val="D4B0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10">
              <a:extLst>
                <a:ext uri="{FF2B5EF4-FFF2-40B4-BE49-F238E27FC236}">
                  <a16:creationId xmlns:a16="http://schemas.microsoft.com/office/drawing/2014/main" id="{CC6A286C-B5F2-BD1E-8ACA-8A268DFE5AD7}"/>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68" name="TextBox 67">
              <a:extLst>
                <a:ext uri="{FF2B5EF4-FFF2-40B4-BE49-F238E27FC236}">
                  <a16:creationId xmlns:a16="http://schemas.microsoft.com/office/drawing/2014/main" id="{5E427238-8908-8876-88B1-81D939EF6833}"/>
                </a:ext>
              </a:extLst>
            </p:cNvPr>
            <p:cNvSpPr txBox="1"/>
            <p:nvPr/>
          </p:nvSpPr>
          <p:spPr>
            <a:xfrm rot="16200000">
              <a:off x="7457248" y="3228943"/>
              <a:ext cx="1789043" cy="400110"/>
            </a:xfrm>
            <a:prstGeom prst="rect">
              <a:avLst/>
            </a:prstGeom>
            <a:noFill/>
          </p:spPr>
          <p:txBody>
            <a:bodyPr wrap="square" rtlCol="0">
              <a:spAutoFit/>
            </a:bodyPr>
            <a:lstStyle/>
            <a:p>
              <a:pPr algn="ctr"/>
              <a:r>
                <a:rPr lang="ar-SA" sz="2000" b="1" dirty="0">
                  <a:solidFill>
                    <a:schemeClr val="bg1"/>
                  </a:solidFill>
                </a:rPr>
                <a:t>فهرس المحتويات</a:t>
              </a:r>
              <a:endParaRPr lang="en-US" sz="2000" b="1" dirty="0">
                <a:solidFill>
                  <a:schemeClr val="bg1"/>
                </a:solidFill>
              </a:endParaRPr>
            </a:p>
          </p:txBody>
        </p:sp>
      </p:grpSp>
      <p:grpSp>
        <p:nvGrpSpPr>
          <p:cNvPr id="76" name="Group 75">
            <a:extLst>
              <a:ext uri="{FF2B5EF4-FFF2-40B4-BE49-F238E27FC236}">
                <a16:creationId xmlns:a16="http://schemas.microsoft.com/office/drawing/2014/main" id="{AB8ED7BE-A90F-6573-EC0E-7908573B10B5}"/>
              </a:ext>
            </a:extLst>
          </p:cNvPr>
          <p:cNvGrpSpPr/>
          <p:nvPr/>
        </p:nvGrpSpPr>
        <p:grpSpPr>
          <a:xfrm>
            <a:off x="-599794" y="-2"/>
            <a:ext cx="12192000" cy="6858000"/>
            <a:chOff x="-3498574" y="0"/>
            <a:chExt cx="12192000" cy="6858000"/>
          </a:xfrm>
        </p:grpSpPr>
        <p:sp>
          <p:nvSpPr>
            <p:cNvPr id="77" name="Rectangle 76">
              <a:extLst>
                <a:ext uri="{FF2B5EF4-FFF2-40B4-BE49-F238E27FC236}">
                  <a16:creationId xmlns:a16="http://schemas.microsoft.com/office/drawing/2014/main" id="{5F197BF1-C40D-C6AC-CD37-3BEAD6C01B1F}"/>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77">
              <a:extLst>
                <a:ext uri="{FF2B5EF4-FFF2-40B4-BE49-F238E27FC236}">
                  <a16:creationId xmlns:a16="http://schemas.microsoft.com/office/drawing/2014/main" id="{1612824D-5496-49CA-4AB8-ACCC51E7F8F5}"/>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10">
              <a:extLst>
                <a:ext uri="{FF2B5EF4-FFF2-40B4-BE49-F238E27FC236}">
                  <a16:creationId xmlns:a16="http://schemas.microsoft.com/office/drawing/2014/main" id="{B7A55771-C667-8795-C821-C3FEDC1F775C}"/>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80" name="TextBox 79">
              <a:extLst>
                <a:ext uri="{FF2B5EF4-FFF2-40B4-BE49-F238E27FC236}">
                  <a16:creationId xmlns:a16="http://schemas.microsoft.com/office/drawing/2014/main" id="{50EBBE0B-3BD5-82C3-2AFC-81A6B9BDBE3F}"/>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أهداف التعلم</a:t>
              </a:r>
              <a:endParaRPr lang="en-US" sz="2800" b="1" dirty="0">
                <a:solidFill>
                  <a:schemeClr val="bg1"/>
                </a:solidFill>
              </a:endParaRPr>
            </a:p>
          </p:txBody>
        </p:sp>
      </p:grpSp>
      <p:grpSp>
        <p:nvGrpSpPr>
          <p:cNvPr id="81" name="Group 80">
            <a:extLst>
              <a:ext uri="{FF2B5EF4-FFF2-40B4-BE49-F238E27FC236}">
                <a16:creationId xmlns:a16="http://schemas.microsoft.com/office/drawing/2014/main" id="{1010B4F4-7FAE-0672-FD5D-C461BE230546}"/>
              </a:ext>
            </a:extLst>
          </p:cNvPr>
          <p:cNvGrpSpPr/>
          <p:nvPr/>
        </p:nvGrpSpPr>
        <p:grpSpPr>
          <a:xfrm>
            <a:off x="-1253706" y="0"/>
            <a:ext cx="12192000" cy="6858000"/>
            <a:chOff x="-3498574" y="0"/>
            <a:chExt cx="12192000" cy="6858000"/>
          </a:xfrm>
        </p:grpSpPr>
        <p:sp>
          <p:nvSpPr>
            <p:cNvPr id="82" name="Rectangle 81">
              <a:extLst>
                <a:ext uri="{FF2B5EF4-FFF2-40B4-BE49-F238E27FC236}">
                  <a16:creationId xmlns:a16="http://schemas.microsoft.com/office/drawing/2014/main" id="{501FCCFD-93EE-B255-FD4F-4F8A0B19F003}"/>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82">
              <a:extLst>
                <a:ext uri="{FF2B5EF4-FFF2-40B4-BE49-F238E27FC236}">
                  <a16:creationId xmlns:a16="http://schemas.microsoft.com/office/drawing/2014/main" id="{7F2000BC-6ADB-9FBF-7CA0-2CE66C14623A}"/>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10">
              <a:extLst>
                <a:ext uri="{FF2B5EF4-FFF2-40B4-BE49-F238E27FC236}">
                  <a16:creationId xmlns:a16="http://schemas.microsoft.com/office/drawing/2014/main" id="{BD952E51-4E04-5A99-2575-101CF5D01042}"/>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85" name="TextBox 84">
              <a:extLst>
                <a:ext uri="{FF2B5EF4-FFF2-40B4-BE49-F238E27FC236}">
                  <a16:creationId xmlns:a16="http://schemas.microsoft.com/office/drawing/2014/main" id="{3F15F45F-EB30-140C-0B25-B9E8FDF5564D}"/>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rPr>
                <a:t>اقسام القضاء</a:t>
              </a:r>
              <a:endParaRPr lang="en-US" sz="2000" b="1" dirty="0">
                <a:solidFill>
                  <a:schemeClr val="bg1"/>
                </a:solidFill>
              </a:endParaRPr>
            </a:p>
          </p:txBody>
        </p:sp>
      </p:grpSp>
      <p:grpSp>
        <p:nvGrpSpPr>
          <p:cNvPr id="86" name="Group 85">
            <a:extLst>
              <a:ext uri="{FF2B5EF4-FFF2-40B4-BE49-F238E27FC236}">
                <a16:creationId xmlns:a16="http://schemas.microsoft.com/office/drawing/2014/main" id="{D49AE224-85EB-3524-AAE7-AC5BDE2304FC}"/>
              </a:ext>
            </a:extLst>
          </p:cNvPr>
          <p:cNvGrpSpPr/>
          <p:nvPr/>
        </p:nvGrpSpPr>
        <p:grpSpPr>
          <a:xfrm>
            <a:off x="-1866907" y="-4"/>
            <a:ext cx="12192000" cy="6858000"/>
            <a:chOff x="-3498574" y="0"/>
            <a:chExt cx="12192000" cy="6858000"/>
          </a:xfrm>
        </p:grpSpPr>
        <p:sp>
          <p:nvSpPr>
            <p:cNvPr id="88" name="Rectangle 87">
              <a:extLst>
                <a:ext uri="{FF2B5EF4-FFF2-40B4-BE49-F238E27FC236}">
                  <a16:creationId xmlns:a16="http://schemas.microsoft.com/office/drawing/2014/main" id="{83A850E4-9F76-F700-87D3-FEBAB298980B}"/>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88">
              <a:extLst>
                <a:ext uri="{FF2B5EF4-FFF2-40B4-BE49-F238E27FC236}">
                  <a16:creationId xmlns:a16="http://schemas.microsoft.com/office/drawing/2014/main" id="{6FD5A232-78FC-1284-F00A-F5DFFE9CB63F}"/>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10">
              <a:extLst>
                <a:ext uri="{FF2B5EF4-FFF2-40B4-BE49-F238E27FC236}">
                  <a16:creationId xmlns:a16="http://schemas.microsoft.com/office/drawing/2014/main" id="{4FFE5454-B834-0684-A22D-2131677F3EE1}"/>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91" name="TextBox 90">
              <a:extLst>
                <a:ext uri="{FF2B5EF4-FFF2-40B4-BE49-F238E27FC236}">
                  <a16:creationId xmlns:a16="http://schemas.microsoft.com/office/drawing/2014/main" id="{B6F2E81D-8411-ACEC-FE4B-91295DD17F63}"/>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الهيكل العام للمحاكم</a:t>
              </a:r>
              <a:endParaRPr lang="en-US" sz="2800" b="1" dirty="0">
                <a:solidFill>
                  <a:schemeClr val="bg1"/>
                </a:solidFill>
              </a:endParaRPr>
            </a:p>
          </p:txBody>
        </p:sp>
      </p:grpSp>
      <p:grpSp>
        <p:nvGrpSpPr>
          <p:cNvPr id="92" name="Group 91">
            <a:extLst>
              <a:ext uri="{FF2B5EF4-FFF2-40B4-BE49-F238E27FC236}">
                <a16:creationId xmlns:a16="http://schemas.microsoft.com/office/drawing/2014/main" id="{7E06E9A5-C034-F9E4-536A-2D9DF9A615D3}"/>
              </a:ext>
            </a:extLst>
          </p:cNvPr>
          <p:cNvGrpSpPr/>
          <p:nvPr/>
        </p:nvGrpSpPr>
        <p:grpSpPr>
          <a:xfrm>
            <a:off x="-2439396" y="0"/>
            <a:ext cx="12192000" cy="6858000"/>
            <a:chOff x="-3498574" y="0"/>
            <a:chExt cx="12192000" cy="6858000"/>
          </a:xfrm>
        </p:grpSpPr>
        <p:sp>
          <p:nvSpPr>
            <p:cNvPr id="93" name="Rectangle 92">
              <a:extLst>
                <a:ext uri="{FF2B5EF4-FFF2-40B4-BE49-F238E27FC236}">
                  <a16:creationId xmlns:a16="http://schemas.microsoft.com/office/drawing/2014/main" id="{3DB9B163-F43C-D295-36BB-27AD79C6FCA6}"/>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93">
              <a:extLst>
                <a:ext uri="{FF2B5EF4-FFF2-40B4-BE49-F238E27FC236}">
                  <a16:creationId xmlns:a16="http://schemas.microsoft.com/office/drawing/2014/main" id="{201F75EB-DD71-23C2-9068-D7647485D297}"/>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10">
              <a:extLst>
                <a:ext uri="{FF2B5EF4-FFF2-40B4-BE49-F238E27FC236}">
                  <a16:creationId xmlns:a16="http://schemas.microsoft.com/office/drawing/2014/main" id="{65EAE81A-70F7-A793-EE03-F3F6F224795A}"/>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96" name="TextBox 95">
              <a:extLst>
                <a:ext uri="{FF2B5EF4-FFF2-40B4-BE49-F238E27FC236}">
                  <a16:creationId xmlns:a16="http://schemas.microsoft.com/office/drawing/2014/main" id="{45E911E5-5BF7-D1A8-39B5-7AC6D4C9D49E}"/>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المحكمة العليا</a:t>
              </a:r>
              <a:endParaRPr lang="en-US" sz="2800" b="1" dirty="0">
                <a:solidFill>
                  <a:schemeClr val="bg1"/>
                </a:solidFill>
              </a:endParaRPr>
            </a:p>
          </p:txBody>
        </p:sp>
      </p:grpSp>
      <p:grpSp>
        <p:nvGrpSpPr>
          <p:cNvPr id="97" name="Group 96">
            <a:extLst>
              <a:ext uri="{FF2B5EF4-FFF2-40B4-BE49-F238E27FC236}">
                <a16:creationId xmlns:a16="http://schemas.microsoft.com/office/drawing/2014/main" id="{598FCADD-2F78-DBD7-91BA-12F767787B47}"/>
              </a:ext>
            </a:extLst>
          </p:cNvPr>
          <p:cNvGrpSpPr/>
          <p:nvPr/>
        </p:nvGrpSpPr>
        <p:grpSpPr>
          <a:xfrm>
            <a:off x="-3034501" y="0"/>
            <a:ext cx="12192000" cy="6858000"/>
            <a:chOff x="-3498574" y="0"/>
            <a:chExt cx="12192000" cy="6858000"/>
          </a:xfrm>
        </p:grpSpPr>
        <p:sp>
          <p:nvSpPr>
            <p:cNvPr id="98" name="Rectangle 97">
              <a:extLst>
                <a:ext uri="{FF2B5EF4-FFF2-40B4-BE49-F238E27FC236}">
                  <a16:creationId xmlns:a16="http://schemas.microsoft.com/office/drawing/2014/main" id="{B966E6AD-7E98-D247-A4D5-B6D85C78B481}"/>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a:extLst>
                <a:ext uri="{FF2B5EF4-FFF2-40B4-BE49-F238E27FC236}">
                  <a16:creationId xmlns:a16="http://schemas.microsoft.com/office/drawing/2014/main" id="{C7D578E0-50E8-E200-3075-9A25E88273FA}"/>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1" name="Freeform 10">
              <a:extLst>
                <a:ext uri="{FF2B5EF4-FFF2-40B4-BE49-F238E27FC236}">
                  <a16:creationId xmlns:a16="http://schemas.microsoft.com/office/drawing/2014/main" id="{A0590FCC-96A0-13A1-7209-397648BD62BC}"/>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02" name="TextBox 101">
              <a:extLst>
                <a:ext uri="{FF2B5EF4-FFF2-40B4-BE49-F238E27FC236}">
                  <a16:creationId xmlns:a16="http://schemas.microsoft.com/office/drawing/2014/main" id="{D06B76F9-2BEA-E6A4-382F-21DE18024D1B}"/>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محاكم الاستئناف</a:t>
              </a:r>
              <a:endParaRPr lang="en-US" sz="2800" b="1" dirty="0">
                <a:solidFill>
                  <a:schemeClr val="bg1"/>
                </a:solidFill>
              </a:endParaRPr>
            </a:p>
          </p:txBody>
        </p:sp>
      </p:grpSp>
      <p:sp>
        <p:nvSpPr>
          <p:cNvPr id="2" name="TextBox 1">
            <a:extLst>
              <a:ext uri="{FF2B5EF4-FFF2-40B4-BE49-F238E27FC236}">
                <a16:creationId xmlns:a16="http://schemas.microsoft.com/office/drawing/2014/main" id="{941135D5-D2CA-402F-9210-D453DAA25E69}"/>
              </a:ext>
            </a:extLst>
          </p:cNvPr>
          <p:cNvSpPr txBox="1"/>
          <p:nvPr/>
        </p:nvSpPr>
        <p:spPr>
          <a:xfrm>
            <a:off x="2458637" y="2185647"/>
            <a:ext cx="4920918" cy="2588401"/>
          </a:xfrm>
          <a:prstGeom prst="rect">
            <a:avLst/>
          </a:prstGeom>
          <a:noFill/>
        </p:spPr>
        <p:txBody>
          <a:bodyPr wrap="square" rtlCol="0">
            <a:spAutoFit/>
          </a:bodyPr>
          <a:lstStyle/>
          <a:p>
            <a:pPr marL="0" marR="0" algn="r" rtl="1">
              <a:lnSpc>
                <a:spcPct val="115000"/>
              </a:lnSpc>
              <a:spcBef>
                <a:spcPts val="0"/>
              </a:spcBef>
              <a:spcAft>
                <a:spcPts val="800"/>
              </a:spcAft>
            </a:pPr>
            <a:r>
              <a:rPr lang="ar-SA" sz="1800" kern="100" dirty="0">
                <a:effectLst/>
                <a:latin typeface="Aptos"/>
                <a:ea typeface="Aptos"/>
                <a:cs typeface="Arial" panose="020B0604020202020204" pitchFamily="34" charset="0"/>
              </a:rPr>
              <a:t>محاكم الاستئناف توجد في كل منطقة إدارية بالمملكة، وتختص بمراجعة الأحكام الصادرة من محاكم الدرجة الأولى</a:t>
            </a:r>
            <a:r>
              <a:rPr lang="en-US" sz="1800" kern="100" dirty="0">
                <a:effectLst/>
                <a:latin typeface="Aptos"/>
                <a:ea typeface="Aptos"/>
                <a:cs typeface="Arial" panose="020B0604020202020204" pitchFamily="34" charset="0"/>
              </a:rPr>
              <a:t>.</a:t>
            </a:r>
            <a:br>
              <a:rPr lang="en-US" sz="1800" b="1" kern="100" dirty="0">
                <a:effectLst/>
                <a:latin typeface="Aptos"/>
                <a:ea typeface="Aptos"/>
                <a:cs typeface="Arial" panose="020B0604020202020204" pitchFamily="34" charset="0"/>
              </a:rPr>
            </a:br>
            <a:r>
              <a:rPr lang="ar-SA" sz="1800" b="1" kern="100" dirty="0">
                <a:effectLst/>
                <a:latin typeface="Aptos"/>
                <a:ea typeface="Aptos"/>
                <a:cs typeface="Arial" panose="020B0604020202020204" pitchFamily="34" charset="0"/>
              </a:rPr>
              <a:t>الاختصاصات الرئيسية</a:t>
            </a:r>
            <a:r>
              <a:rPr lang="en-US" sz="1800" b="1"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النظر في الأحكام القابلة للاستئناف من محاكم الدرجة الأولى</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الفصل في طلبات التماس إعادة النظر في الأحكام الصادرة منها (المادة 15 من نظام القضاء)</a:t>
            </a:r>
            <a:endParaRPr lang="en-GB" sz="1800" kern="100" dirty="0">
              <a:effectLst/>
              <a:latin typeface="Aptos"/>
              <a:ea typeface="Aptos"/>
              <a:cs typeface="Arial" panose="020B0604020202020204" pitchFamily="34" charset="0"/>
            </a:endParaRPr>
          </a:p>
          <a:p>
            <a:pPr algn="r" rtl="1"/>
            <a:endParaRPr lang="en-GB" dirty="0"/>
          </a:p>
        </p:txBody>
      </p:sp>
      <p:sp>
        <p:nvSpPr>
          <p:cNvPr id="3" name="TextBox 2">
            <a:extLst>
              <a:ext uri="{FF2B5EF4-FFF2-40B4-BE49-F238E27FC236}">
                <a16:creationId xmlns:a16="http://schemas.microsoft.com/office/drawing/2014/main" id="{40D07331-E943-4DF0-848F-624AF57E7BFA}"/>
              </a:ext>
            </a:extLst>
          </p:cNvPr>
          <p:cNvSpPr txBox="1"/>
          <p:nvPr/>
        </p:nvSpPr>
        <p:spPr>
          <a:xfrm>
            <a:off x="2846269" y="1637405"/>
            <a:ext cx="4399226" cy="523220"/>
          </a:xfrm>
          <a:prstGeom prst="rect">
            <a:avLst/>
          </a:prstGeom>
          <a:noFill/>
        </p:spPr>
        <p:txBody>
          <a:bodyPr wrap="square" rtlCol="0">
            <a:spAutoFit/>
          </a:bodyPr>
          <a:lstStyle/>
          <a:p>
            <a:pPr algn="ctr" rtl="1"/>
            <a:r>
              <a:rPr lang="ar-SA" sz="2800" b="1" dirty="0">
                <a:solidFill>
                  <a:srgbClr val="C2BC80"/>
                </a:solidFill>
                <a:effectLst/>
                <a:latin typeface="Aptos"/>
                <a:ea typeface="Aptos"/>
                <a:cs typeface="Arial" panose="020B0604020202020204" pitchFamily="34" charset="0"/>
              </a:rPr>
              <a:t>محاكم</a:t>
            </a:r>
            <a:r>
              <a:rPr lang="ar-SA" sz="2800" b="1" dirty="0">
                <a:effectLst/>
                <a:latin typeface="Aptos"/>
                <a:ea typeface="Aptos"/>
                <a:cs typeface="Arial" panose="020B0604020202020204" pitchFamily="34" charset="0"/>
              </a:rPr>
              <a:t> </a:t>
            </a:r>
            <a:r>
              <a:rPr lang="ar-SA" sz="2800" b="1" dirty="0">
                <a:solidFill>
                  <a:srgbClr val="E48312"/>
                </a:solidFill>
                <a:effectLst/>
                <a:latin typeface="Aptos"/>
                <a:ea typeface="Aptos"/>
                <a:cs typeface="Arial" panose="020B0604020202020204" pitchFamily="34" charset="0"/>
              </a:rPr>
              <a:t>الاستئناف</a:t>
            </a:r>
            <a:endParaRPr lang="en-GB" sz="2800" dirty="0">
              <a:solidFill>
                <a:srgbClr val="E48312"/>
              </a:solidFill>
            </a:endParaRPr>
          </a:p>
        </p:txBody>
      </p:sp>
      <p:grpSp>
        <p:nvGrpSpPr>
          <p:cNvPr id="190" name="Group 189">
            <a:extLst>
              <a:ext uri="{FF2B5EF4-FFF2-40B4-BE49-F238E27FC236}">
                <a16:creationId xmlns:a16="http://schemas.microsoft.com/office/drawing/2014/main" id="{E6796DD2-37D6-48A8-8676-3A6BCF7E0EA8}"/>
              </a:ext>
            </a:extLst>
          </p:cNvPr>
          <p:cNvGrpSpPr/>
          <p:nvPr/>
        </p:nvGrpSpPr>
        <p:grpSpPr>
          <a:xfrm>
            <a:off x="-9938861" y="0"/>
            <a:ext cx="12192000" cy="6858000"/>
            <a:chOff x="-3498574" y="0"/>
            <a:chExt cx="12192000" cy="6858000"/>
          </a:xfrm>
        </p:grpSpPr>
        <p:sp>
          <p:nvSpPr>
            <p:cNvPr id="191" name="Rectangle 190">
              <a:extLst>
                <a:ext uri="{FF2B5EF4-FFF2-40B4-BE49-F238E27FC236}">
                  <a16:creationId xmlns:a16="http://schemas.microsoft.com/office/drawing/2014/main" id="{BD3E3A8D-D428-446A-8BBA-A57EB1530A53}"/>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Freeform 104">
              <a:extLst>
                <a:ext uri="{FF2B5EF4-FFF2-40B4-BE49-F238E27FC236}">
                  <a16:creationId xmlns:a16="http://schemas.microsoft.com/office/drawing/2014/main" id="{A16CF966-36D1-4298-8DBB-EAE67568CDC4}"/>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3" name="Freeform 10">
              <a:extLst>
                <a:ext uri="{FF2B5EF4-FFF2-40B4-BE49-F238E27FC236}">
                  <a16:creationId xmlns:a16="http://schemas.microsoft.com/office/drawing/2014/main" id="{79B8C888-3C46-4883-B708-3E391A24841D}"/>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94" name="TextBox 193">
              <a:extLst>
                <a:ext uri="{FF2B5EF4-FFF2-40B4-BE49-F238E27FC236}">
                  <a16:creationId xmlns:a16="http://schemas.microsoft.com/office/drawing/2014/main" id="{A59B9B9D-3405-4639-ADD8-33E198DA8FA8}"/>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المحاكم الابتدائية والمتخصصة</a:t>
              </a:r>
              <a:endParaRPr lang="en-US" sz="2800" b="1" dirty="0">
                <a:solidFill>
                  <a:schemeClr val="bg1"/>
                </a:solidFill>
              </a:endParaRPr>
            </a:p>
          </p:txBody>
        </p:sp>
      </p:grpSp>
      <p:grpSp>
        <p:nvGrpSpPr>
          <p:cNvPr id="195" name="Group 194">
            <a:extLst>
              <a:ext uri="{FF2B5EF4-FFF2-40B4-BE49-F238E27FC236}">
                <a16:creationId xmlns:a16="http://schemas.microsoft.com/office/drawing/2014/main" id="{CAE484D6-3956-4E55-8008-45F8474BADB8}"/>
              </a:ext>
            </a:extLst>
          </p:cNvPr>
          <p:cNvGrpSpPr/>
          <p:nvPr/>
        </p:nvGrpSpPr>
        <p:grpSpPr>
          <a:xfrm>
            <a:off x="-10474671" y="9278"/>
            <a:ext cx="12192000" cy="6858000"/>
            <a:chOff x="-3498574" y="0"/>
            <a:chExt cx="12192000" cy="6858000"/>
          </a:xfrm>
        </p:grpSpPr>
        <p:sp>
          <p:nvSpPr>
            <p:cNvPr id="196" name="Rectangle 195">
              <a:extLst>
                <a:ext uri="{FF2B5EF4-FFF2-40B4-BE49-F238E27FC236}">
                  <a16:creationId xmlns:a16="http://schemas.microsoft.com/office/drawing/2014/main" id="{EAC08D1B-A0D9-447E-A51C-DDB235F1775B}"/>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Freeform 93">
              <a:extLst>
                <a:ext uri="{FF2B5EF4-FFF2-40B4-BE49-F238E27FC236}">
                  <a16:creationId xmlns:a16="http://schemas.microsoft.com/office/drawing/2014/main" id="{496A8F94-61A9-4E93-B8E3-871622B893BD}"/>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8" name="Freeform 10">
              <a:extLst>
                <a:ext uri="{FF2B5EF4-FFF2-40B4-BE49-F238E27FC236}">
                  <a16:creationId xmlns:a16="http://schemas.microsoft.com/office/drawing/2014/main" id="{87A8AA54-D5CA-4F08-997B-E2FAE0E6A7D1}"/>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99" name="TextBox 198">
              <a:extLst>
                <a:ext uri="{FF2B5EF4-FFF2-40B4-BE49-F238E27FC236}">
                  <a16:creationId xmlns:a16="http://schemas.microsoft.com/office/drawing/2014/main" id="{0B223EA8-8BAF-4832-8918-93F20434D1F3}"/>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الجزائية</a:t>
              </a:r>
              <a:endParaRPr lang="en-US" sz="3200" b="1" dirty="0">
                <a:solidFill>
                  <a:schemeClr val="bg1"/>
                </a:solidFill>
              </a:endParaRPr>
            </a:p>
          </p:txBody>
        </p:sp>
      </p:grpSp>
      <p:grpSp>
        <p:nvGrpSpPr>
          <p:cNvPr id="200" name="Group 199">
            <a:extLst>
              <a:ext uri="{FF2B5EF4-FFF2-40B4-BE49-F238E27FC236}">
                <a16:creationId xmlns:a16="http://schemas.microsoft.com/office/drawing/2014/main" id="{4C392BB5-E355-4AE3-9549-1DB2ACEF41A5}"/>
              </a:ext>
            </a:extLst>
          </p:cNvPr>
          <p:cNvGrpSpPr/>
          <p:nvPr/>
        </p:nvGrpSpPr>
        <p:grpSpPr>
          <a:xfrm>
            <a:off x="-11069776" y="9278"/>
            <a:ext cx="12192000" cy="6858000"/>
            <a:chOff x="-3498574" y="0"/>
            <a:chExt cx="12192000" cy="6858000"/>
          </a:xfrm>
        </p:grpSpPr>
        <p:sp>
          <p:nvSpPr>
            <p:cNvPr id="201" name="Rectangle 200">
              <a:extLst>
                <a:ext uri="{FF2B5EF4-FFF2-40B4-BE49-F238E27FC236}">
                  <a16:creationId xmlns:a16="http://schemas.microsoft.com/office/drawing/2014/main" id="{1F6FE822-C024-45A6-B3F7-E1CFA16589E4}"/>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Freeform 99">
              <a:extLst>
                <a:ext uri="{FF2B5EF4-FFF2-40B4-BE49-F238E27FC236}">
                  <a16:creationId xmlns:a16="http://schemas.microsoft.com/office/drawing/2014/main" id="{6611867C-8C54-4FE0-A3D0-F584459688FC}"/>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3" name="Freeform 10">
              <a:extLst>
                <a:ext uri="{FF2B5EF4-FFF2-40B4-BE49-F238E27FC236}">
                  <a16:creationId xmlns:a16="http://schemas.microsoft.com/office/drawing/2014/main" id="{B8545766-9C9A-4997-8FFD-56D457DD3A56}"/>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204" name="TextBox 203">
              <a:extLst>
                <a:ext uri="{FF2B5EF4-FFF2-40B4-BE49-F238E27FC236}">
                  <a16:creationId xmlns:a16="http://schemas.microsoft.com/office/drawing/2014/main" id="{B6964FB1-8C73-480C-90FA-B2483379934E}"/>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التجارية</a:t>
              </a:r>
              <a:endParaRPr lang="en-US" sz="3200" b="1" dirty="0">
                <a:solidFill>
                  <a:schemeClr val="bg1"/>
                </a:solidFill>
              </a:endParaRPr>
            </a:p>
          </p:txBody>
        </p:sp>
      </p:grpSp>
      <p:grpSp>
        <p:nvGrpSpPr>
          <p:cNvPr id="205" name="Group 204">
            <a:extLst>
              <a:ext uri="{FF2B5EF4-FFF2-40B4-BE49-F238E27FC236}">
                <a16:creationId xmlns:a16="http://schemas.microsoft.com/office/drawing/2014/main" id="{39795E49-651F-4681-922B-C062AC2237AD}"/>
              </a:ext>
            </a:extLst>
          </p:cNvPr>
          <p:cNvGrpSpPr/>
          <p:nvPr/>
        </p:nvGrpSpPr>
        <p:grpSpPr>
          <a:xfrm>
            <a:off x="-11662974" y="9278"/>
            <a:ext cx="12192000" cy="6858000"/>
            <a:chOff x="-3498574" y="0"/>
            <a:chExt cx="12192000" cy="6858000"/>
          </a:xfrm>
        </p:grpSpPr>
        <p:sp>
          <p:nvSpPr>
            <p:cNvPr id="206" name="Rectangle 205">
              <a:extLst>
                <a:ext uri="{FF2B5EF4-FFF2-40B4-BE49-F238E27FC236}">
                  <a16:creationId xmlns:a16="http://schemas.microsoft.com/office/drawing/2014/main" id="{50F6128C-0C79-4CF9-97A5-04ECCC2C1059}"/>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Freeform 104">
              <a:extLst>
                <a:ext uri="{FF2B5EF4-FFF2-40B4-BE49-F238E27FC236}">
                  <a16:creationId xmlns:a16="http://schemas.microsoft.com/office/drawing/2014/main" id="{C88FAF36-3E3B-4039-808D-53053D52973B}"/>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 name="Freeform 10">
              <a:extLst>
                <a:ext uri="{FF2B5EF4-FFF2-40B4-BE49-F238E27FC236}">
                  <a16:creationId xmlns:a16="http://schemas.microsoft.com/office/drawing/2014/main" id="{A9318B0D-05A9-4CDC-AE7F-84FAE4A6632C}"/>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209" name="TextBox 208">
              <a:extLst>
                <a:ext uri="{FF2B5EF4-FFF2-40B4-BE49-F238E27FC236}">
                  <a16:creationId xmlns:a16="http://schemas.microsoft.com/office/drawing/2014/main" id="{ACE396AB-C6CF-4AC9-9A25-1B47FA690450}"/>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إجراءات التقاضي الأساسية</a:t>
              </a:r>
              <a:endParaRPr lang="en-US" sz="3200" b="1" dirty="0">
                <a:solidFill>
                  <a:schemeClr val="bg1"/>
                </a:solidFill>
              </a:endParaRPr>
            </a:p>
          </p:txBody>
        </p:sp>
      </p:grpSp>
    </p:spTree>
    <p:extLst>
      <p:ext uri="{BB962C8B-B14F-4D97-AF65-F5344CB8AC3E}">
        <p14:creationId xmlns:p14="http://schemas.microsoft.com/office/powerpoint/2010/main" val="99630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A399124D-BEDB-ECBB-2D7D-7C45078E3EEE}"/>
              </a:ext>
            </a:extLst>
          </p:cNvPr>
          <p:cNvGrpSpPr/>
          <p:nvPr/>
        </p:nvGrpSpPr>
        <p:grpSpPr>
          <a:xfrm>
            <a:off x="0" y="0"/>
            <a:ext cx="12192000" cy="6858000"/>
            <a:chOff x="-3498574" y="0"/>
            <a:chExt cx="12192000" cy="6858000"/>
          </a:xfrm>
        </p:grpSpPr>
        <p:sp>
          <p:nvSpPr>
            <p:cNvPr id="63" name="Rectangle 62">
              <a:extLst>
                <a:ext uri="{FF2B5EF4-FFF2-40B4-BE49-F238E27FC236}">
                  <a16:creationId xmlns:a16="http://schemas.microsoft.com/office/drawing/2014/main" id="{8E36589D-272D-E452-64A0-9DEAF392F10D}"/>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a:extLst>
                <a:ext uri="{FF2B5EF4-FFF2-40B4-BE49-F238E27FC236}">
                  <a16:creationId xmlns:a16="http://schemas.microsoft.com/office/drawing/2014/main" id="{D953446F-EDD6-2B86-BD4F-EFD365EC8702}"/>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rgbClr val="D4B0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10">
              <a:extLst>
                <a:ext uri="{FF2B5EF4-FFF2-40B4-BE49-F238E27FC236}">
                  <a16:creationId xmlns:a16="http://schemas.microsoft.com/office/drawing/2014/main" id="{CC6A286C-B5F2-BD1E-8ACA-8A268DFE5AD7}"/>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68" name="TextBox 67">
              <a:extLst>
                <a:ext uri="{FF2B5EF4-FFF2-40B4-BE49-F238E27FC236}">
                  <a16:creationId xmlns:a16="http://schemas.microsoft.com/office/drawing/2014/main" id="{5E427238-8908-8876-88B1-81D939EF6833}"/>
                </a:ext>
              </a:extLst>
            </p:cNvPr>
            <p:cNvSpPr txBox="1"/>
            <p:nvPr/>
          </p:nvSpPr>
          <p:spPr>
            <a:xfrm rot="16200000">
              <a:off x="7457248" y="3228943"/>
              <a:ext cx="1789043" cy="400110"/>
            </a:xfrm>
            <a:prstGeom prst="rect">
              <a:avLst/>
            </a:prstGeom>
            <a:noFill/>
          </p:spPr>
          <p:txBody>
            <a:bodyPr wrap="square" rtlCol="0">
              <a:spAutoFit/>
            </a:bodyPr>
            <a:lstStyle/>
            <a:p>
              <a:pPr algn="ctr"/>
              <a:r>
                <a:rPr lang="ar-SA" sz="2000" b="1" dirty="0">
                  <a:solidFill>
                    <a:schemeClr val="bg1"/>
                  </a:solidFill>
                </a:rPr>
                <a:t>فهرس المحتويات</a:t>
              </a:r>
              <a:endParaRPr lang="en-US" sz="2000" b="1" dirty="0">
                <a:solidFill>
                  <a:schemeClr val="bg1"/>
                </a:solidFill>
              </a:endParaRPr>
            </a:p>
          </p:txBody>
        </p:sp>
      </p:grpSp>
      <p:grpSp>
        <p:nvGrpSpPr>
          <p:cNvPr id="76" name="Group 75">
            <a:extLst>
              <a:ext uri="{FF2B5EF4-FFF2-40B4-BE49-F238E27FC236}">
                <a16:creationId xmlns:a16="http://schemas.microsoft.com/office/drawing/2014/main" id="{AB8ED7BE-A90F-6573-EC0E-7908573B10B5}"/>
              </a:ext>
            </a:extLst>
          </p:cNvPr>
          <p:cNvGrpSpPr/>
          <p:nvPr/>
        </p:nvGrpSpPr>
        <p:grpSpPr>
          <a:xfrm>
            <a:off x="-572489" y="-2"/>
            <a:ext cx="12192000" cy="6858000"/>
            <a:chOff x="-3498574" y="0"/>
            <a:chExt cx="12192000" cy="6858000"/>
          </a:xfrm>
        </p:grpSpPr>
        <p:sp>
          <p:nvSpPr>
            <p:cNvPr id="77" name="Rectangle 76">
              <a:extLst>
                <a:ext uri="{FF2B5EF4-FFF2-40B4-BE49-F238E27FC236}">
                  <a16:creationId xmlns:a16="http://schemas.microsoft.com/office/drawing/2014/main" id="{5F197BF1-C40D-C6AC-CD37-3BEAD6C01B1F}"/>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77">
              <a:extLst>
                <a:ext uri="{FF2B5EF4-FFF2-40B4-BE49-F238E27FC236}">
                  <a16:creationId xmlns:a16="http://schemas.microsoft.com/office/drawing/2014/main" id="{1612824D-5496-49CA-4AB8-ACCC51E7F8F5}"/>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10">
              <a:extLst>
                <a:ext uri="{FF2B5EF4-FFF2-40B4-BE49-F238E27FC236}">
                  <a16:creationId xmlns:a16="http://schemas.microsoft.com/office/drawing/2014/main" id="{B7A55771-C667-8795-C821-C3FEDC1F775C}"/>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80" name="TextBox 79">
              <a:extLst>
                <a:ext uri="{FF2B5EF4-FFF2-40B4-BE49-F238E27FC236}">
                  <a16:creationId xmlns:a16="http://schemas.microsoft.com/office/drawing/2014/main" id="{50EBBE0B-3BD5-82C3-2AFC-81A6B9BDBE3F}"/>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أهداف التعلم</a:t>
              </a:r>
              <a:endParaRPr lang="en-US" sz="2800" b="1" dirty="0">
                <a:solidFill>
                  <a:schemeClr val="bg1"/>
                </a:solidFill>
              </a:endParaRPr>
            </a:p>
          </p:txBody>
        </p:sp>
      </p:grpSp>
      <p:grpSp>
        <p:nvGrpSpPr>
          <p:cNvPr id="81" name="Group 80">
            <a:extLst>
              <a:ext uri="{FF2B5EF4-FFF2-40B4-BE49-F238E27FC236}">
                <a16:creationId xmlns:a16="http://schemas.microsoft.com/office/drawing/2014/main" id="{1010B4F4-7FAE-0672-FD5D-C461BE230546}"/>
              </a:ext>
            </a:extLst>
          </p:cNvPr>
          <p:cNvGrpSpPr/>
          <p:nvPr/>
        </p:nvGrpSpPr>
        <p:grpSpPr>
          <a:xfrm>
            <a:off x="-1226401" y="0"/>
            <a:ext cx="12192000" cy="6858000"/>
            <a:chOff x="-3498574" y="0"/>
            <a:chExt cx="12192000" cy="6858000"/>
          </a:xfrm>
        </p:grpSpPr>
        <p:sp>
          <p:nvSpPr>
            <p:cNvPr id="82" name="Rectangle 81">
              <a:extLst>
                <a:ext uri="{FF2B5EF4-FFF2-40B4-BE49-F238E27FC236}">
                  <a16:creationId xmlns:a16="http://schemas.microsoft.com/office/drawing/2014/main" id="{501FCCFD-93EE-B255-FD4F-4F8A0B19F003}"/>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82">
              <a:extLst>
                <a:ext uri="{FF2B5EF4-FFF2-40B4-BE49-F238E27FC236}">
                  <a16:creationId xmlns:a16="http://schemas.microsoft.com/office/drawing/2014/main" id="{7F2000BC-6ADB-9FBF-7CA0-2CE66C14623A}"/>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10">
              <a:extLst>
                <a:ext uri="{FF2B5EF4-FFF2-40B4-BE49-F238E27FC236}">
                  <a16:creationId xmlns:a16="http://schemas.microsoft.com/office/drawing/2014/main" id="{BD952E51-4E04-5A99-2575-101CF5D01042}"/>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85" name="TextBox 84">
              <a:extLst>
                <a:ext uri="{FF2B5EF4-FFF2-40B4-BE49-F238E27FC236}">
                  <a16:creationId xmlns:a16="http://schemas.microsoft.com/office/drawing/2014/main" id="{3F15F45F-EB30-140C-0B25-B9E8FDF5564D}"/>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rPr>
                <a:t>اقسام القضاء</a:t>
              </a:r>
              <a:endParaRPr lang="en-US" sz="2000" b="1" dirty="0">
                <a:solidFill>
                  <a:schemeClr val="bg1"/>
                </a:solidFill>
              </a:endParaRPr>
            </a:p>
          </p:txBody>
        </p:sp>
      </p:grpSp>
      <p:grpSp>
        <p:nvGrpSpPr>
          <p:cNvPr id="86" name="Group 85">
            <a:extLst>
              <a:ext uri="{FF2B5EF4-FFF2-40B4-BE49-F238E27FC236}">
                <a16:creationId xmlns:a16="http://schemas.microsoft.com/office/drawing/2014/main" id="{D49AE224-85EB-3524-AAE7-AC5BDE2304FC}"/>
              </a:ext>
            </a:extLst>
          </p:cNvPr>
          <p:cNvGrpSpPr/>
          <p:nvPr/>
        </p:nvGrpSpPr>
        <p:grpSpPr>
          <a:xfrm>
            <a:off x="-1839602" y="-4"/>
            <a:ext cx="12192000" cy="6858000"/>
            <a:chOff x="-3498574" y="0"/>
            <a:chExt cx="12192000" cy="6858000"/>
          </a:xfrm>
        </p:grpSpPr>
        <p:sp>
          <p:nvSpPr>
            <p:cNvPr id="88" name="Rectangle 87">
              <a:extLst>
                <a:ext uri="{FF2B5EF4-FFF2-40B4-BE49-F238E27FC236}">
                  <a16:creationId xmlns:a16="http://schemas.microsoft.com/office/drawing/2014/main" id="{83A850E4-9F76-F700-87D3-FEBAB298980B}"/>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88">
              <a:extLst>
                <a:ext uri="{FF2B5EF4-FFF2-40B4-BE49-F238E27FC236}">
                  <a16:creationId xmlns:a16="http://schemas.microsoft.com/office/drawing/2014/main" id="{6FD5A232-78FC-1284-F00A-F5DFFE9CB63F}"/>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10">
              <a:extLst>
                <a:ext uri="{FF2B5EF4-FFF2-40B4-BE49-F238E27FC236}">
                  <a16:creationId xmlns:a16="http://schemas.microsoft.com/office/drawing/2014/main" id="{4FFE5454-B834-0684-A22D-2131677F3EE1}"/>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91" name="TextBox 90">
              <a:extLst>
                <a:ext uri="{FF2B5EF4-FFF2-40B4-BE49-F238E27FC236}">
                  <a16:creationId xmlns:a16="http://schemas.microsoft.com/office/drawing/2014/main" id="{B6F2E81D-8411-ACEC-FE4B-91295DD17F63}"/>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الهيكل العام للمحاكم</a:t>
              </a:r>
              <a:endParaRPr lang="en-US" sz="2800" b="1" dirty="0">
                <a:solidFill>
                  <a:schemeClr val="bg1"/>
                </a:solidFill>
              </a:endParaRPr>
            </a:p>
          </p:txBody>
        </p:sp>
      </p:grpSp>
      <p:grpSp>
        <p:nvGrpSpPr>
          <p:cNvPr id="92" name="Group 91">
            <a:extLst>
              <a:ext uri="{FF2B5EF4-FFF2-40B4-BE49-F238E27FC236}">
                <a16:creationId xmlns:a16="http://schemas.microsoft.com/office/drawing/2014/main" id="{7E06E9A5-C034-F9E4-536A-2D9DF9A615D3}"/>
              </a:ext>
            </a:extLst>
          </p:cNvPr>
          <p:cNvGrpSpPr/>
          <p:nvPr/>
        </p:nvGrpSpPr>
        <p:grpSpPr>
          <a:xfrm>
            <a:off x="-2412091" y="0"/>
            <a:ext cx="12192000" cy="6858000"/>
            <a:chOff x="-3498574" y="0"/>
            <a:chExt cx="12192000" cy="6858000"/>
          </a:xfrm>
        </p:grpSpPr>
        <p:sp>
          <p:nvSpPr>
            <p:cNvPr id="93" name="Rectangle 92">
              <a:extLst>
                <a:ext uri="{FF2B5EF4-FFF2-40B4-BE49-F238E27FC236}">
                  <a16:creationId xmlns:a16="http://schemas.microsoft.com/office/drawing/2014/main" id="{3DB9B163-F43C-D295-36BB-27AD79C6FCA6}"/>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93">
              <a:extLst>
                <a:ext uri="{FF2B5EF4-FFF2-40B4-BE49-F238E27FC236}">
                  <a16:creationId xmlns:a16="http://schemas.microsoft.com/office/drawing/2014/main" id="{201F75EB-DD71-23C2-9068-D7647485D297}"/>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10">
              <a:extLst>
                <a:ext uri="{FF2B5EF4-FFF2-40B4-BE49-F238E27FC236}">
                  <a16:creationId xmlns:a16="http://schemas.microsoft.com/office/drawing/2014/main" id="{65EAE81A-70F7-A793-EE03-F3F6F224795A}"/>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96" name="TextBox 95">
              <a:extLst>
                <a:ext uri="{FF2B5EF4-FFF2-40B4-BE49-F238E27FC236}">
                  <a16:creationId xmlns:a16="http://schemas.microsoft.com/office/drawing/2014/main" id="{45E911E5-5BF7-D1A8-39B5-7AC6D4C9D49E}"/>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المحكمة العليا</a:t>
              </a:r>
              <a:endParaRPr lang="en-US" sz="2800" b="1" dirty="0">
                <a:solidFill>
                  <a:schemeClr val="bg1"/>
                </a:solidFill>
              </a:endParaRPr>
            </a:p>
          </p:txBody>
        </p:sp>
      </p:grpSp>
      <p:grpSp>
        <p:nvGrpSpPr>
          <p:cNvPr id="97" name="Group 96">
            <a:extLst>
              <a:ext uri="{FF2B5EF4-FFF2-40B4-BE49-F238E27FC236}">
                <a16:creationId xmlns:a16="http://schemas.microsoft.com/office/drawing/2014/main" id="{598FCADD-2F78-DBD7-91BA-12F767787B47}"/>
              </a:ext>
            </a:extLst>
          </p:cNvPr>
          <p:cNvGrpSpPr/>
          <p:nvPr/>
        </p:nvGrpSpPr>
        <p:grpSpPr>
          <a:xfrm>
            <a:off x="-3007196" y="0"/>
            <a:ext cx="12192000" cy="6858000"/>
            <a:chOff x="-3498574" y="0"/>
            <a:chExt cx="12192000" cy="6858000"/>
          </a:xfrm>
        </p:grpSpPr>
        <p:sp>
          <p:nvSpPr>
            <p:cNvPr id="98" name="Rectangle 97">
              <a:extLst>
                <a:ext uri="{FF2B5EF4-FFF2-40B4-BE49-F238E27FC236}">
                  <a16:creationId xmlns:a16="http://schemas.microsoft.com/office/drawing/2014/main" id="{B966E6AD-7E98-D247-A4D5-B6D85C78B481}"/>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a:extLst>
                <a:ext uri="{FF2B5EF4-FFF2-40B4-BE49-F238E27FC236}">
                  <a16:creationId xmlns:a16="http://schemas.microsoft.com/office/drawing/2014/main" id="{C7D578E0-50E8-E200-3075-9A25E88273FA}"/>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1" name="Freeform 10">
              <a:extLst>
                <a:ext uri="{FF2B5EF4-FFF2-40B4-BE49-F238E27FC236}">
                  <a16:creationId xmlns:a16="http://schemas.microsoft.com/office/drawing/2014/main" id="{A0590FCC-96A0-13A1-7209-397648BD62BC}"/>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02" name="TextBox 101">
              <a:extLst>
                <a:ext uri="{FF2B5EF4-FFF2-40B4-BE49-F238E27FC236}">
                  <a16:creationId xmlns:a16="http://schemas.microsoft.com/office/drawing/2014/main" id="{D06B76F9-2BEA-E6A4-382F-21DE18024D1B}"/>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محاكم الاستئناف</a:t>
              </a:r>
              <a:endParaRPr lang="en-US" sz="2800" b="1" dirty="0">
                <a:solidFill>
                  <a:schemeClr val="bg1"/>
                </a:solidFill>
              </a:endParaRPr>
            </a:p>
          </p:txBody>
        </p:sp>
      </p:grpSp>
      <p:grpSp>
        <p:nvGrpSpPr>
          <p:cNvPr id="103" name="Group 102">
            <a:extLst>
              <a:ext uri="{FF2B5EF4-FFF2-40B4-BE49-F238E27FC236}">
                <a16:creationId xmlns:a16="http://schemas.microsoft.com/office/drawing/2014/main" id="{0D9146F9-E4E2-3E96-3914-97E761F50C61}"/>
              </a:ext>
            </a:extLst>
          </p:cNvPr>
          <p:cNvGrpSpPr/>
          <p:nvPr/>
        </p:nvGrpSpPr>
        <p:grpSpPr>
          <a:xfrm>
            <a:off x="-3600394" y="0"/>
            <a:ext cx="12192000" cy="6858000"/>
            <a:chOff x="-3498574" y="0"/>
            <a:chExt cx="12192000" cy="6858000"/>
          </a:xfrm>
        </p:grpSpPr>
        <p:sp>
          <p:nvSpPr>
            <p:cNvPr id="104" name="Rectangle 103">
              <a:extLst>
                <a:ext uri="{FF2B5EF4-FFF2-40B4-BE49-F238E27FC236}">
                  <a16:creationId xmlns:a16="http://schemas.microsoft.com/office/drawing/2014/main" id="{B4D33AB8-10C5-883E-44FB-BE5445AB7599}"/>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104">
              <a:extLst>
                <a:ext uri="{FF2B5EF4-FFF2-40B4-BE49-F238E27FC236}">
                  <a16:creationId xmlns:a16="http://schemas.microsoft.com/office/drawing/2014/main" id="{F27F5D68-1571-14B4-4C32-5F023C70C9C5}"/>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Freeform 10">
              <a:extLst>
                <a:ext uri="{FF2B5EF4-FFF2-40B4-BE49-F238E27FC236}">
                  <a16:creationId xmlns:a16="http://schemas.microsoft.com/office/drawing/2014/main" id="{225A2B07-83D2-92E1-E04D-A1B6BA25A84E}"/>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07" name="TextBox 106">
              <a:extLst>
                <a:ext uri="{FF2B5EF4-FFF2-40B4-BE49-F238E27FC236}">
                  <a16:creationId xmlns:a16="http://schemas.microsoft.com/office/drawing/2014/main" id="{593BD2D9-5079-6D9D-4A1C-EEB5F379C04D}"/>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المحاكم الابتدائية والمتخصصة</a:t>
              </a:r>
              <a:endParaRPr lang="en-US" sz="2800" b="1" dirty="0">
                <a:solidFill>
                  <a:schemeClr val="bg1"/>
                </a:solidFill>
              </a:endParaRPr>
            </a:p>
          </p:txBody>
        </p:sp>
      </p:grpSp>
      <p:sp>
        <p:nvSpPr>
          <p:cNvPr id="31" name="TextBox 30">
            <a:extLst>
              <a:ext uri="{FF2B5EF4-FFF2-40B4-BE49-F238E27FC236}">
                <a16:creationId xmlns:a16="http://schemas.microsoft.com/office/drawing/2014/main" id="{52031972-F57A-43B4-903D-94FCB3229D35}"/>
              </a:ext>
            </a:extLst>
          </p:cNvPr>
          <p:cNvSpPr txBox="1"/>
          <p:nvPr/>
        </p:nvSpPr>
        <p:spPr>
          <a:xfrm>
            <a:off x="2130689" y="1566407"/>
            <a:ext cx="5005272" cy="4715137"/>
          </a:xfrm>
          <a:prstGeom prst="rect">
            <a:avLst/>
          </a:prstGeom>
          <a:noFill/>
        </p:spPr>
        <p:txBody>
          <a:bodyPr wrap="square" rtlCol="0">
            <a:spAutoFit/>
          </a:bodyPr>
          <a:lstStyle/>
          <a:p>
            <a:pPr marL="0" marR="0" algn="r" rtl="1">
              <a:lnSpc>
                <a:spcPct val="115000"/>
              </a:lnSpc>
              <a:spcBef>
                <a:spcPts val="0"/>
              </a:spcBef>
              <a:spcAft>
                <a:spcPts val="800"/>
              </a:spcAft>
            </a:pPr>
            <a:r>
              <a:rPr lang="ar-SA" sz="1800" kern="100" dirty="0">
                <a:effectLst/>
                <a:latin typeface="Aptos"/>
                <a:ea typeface="Aptos"/>
                <a:cs typeface="Arial" panose="020B0604020202020204" pitchFamily="34" charset="0"/>
              </a:rPr>
              <a:t>المحاكم الابتدائية تشكل الأساس في النظام القضائي السعودي، وهي مختصة بالنظر في القضايا قبل وصولها إلى محاكم الاستئناف</a:t>
            </a:r>
            <a:r>
              <a:rPr lang="en-US" sz="1800" kern="100" dirty="0">
                <a:effectLst/>
                <a:latin typeface="Aptos"/>
                <a:ea typeface="Aptos"/>
                <a:cs typeface="Arial" panose="020B0604020202020204" pitchFamily="34" charset="0"/>
              </a:rPr>
              <a:t>.</a:t>
            </a:r>
            <a:br>
              <a:rPr lang="en-US" sz="1800" kern="100" dirty="0">
                <a:effectLst/>
                <a:latin typeface="Aptos"/>
                <a:ea typeface="Aptos"/>
                <a:cs typeface="Arial" panose="020B0604020202020204" pitchFamily="34" charset="0"/>
              </a:rPr>
            </a:br>
            <a:r>
              <a:rPr lang="ar-SA" sz="1800" kern="100" dirty="0">
                <a:effectLst/>
                <a:latin typeface="Aptos"/>
                <a:ea typeface="Aptos"/>
                <a:cs typeface="Arial" panose="020B0604020202020204" pitchFamily="34" charset="0"/>
              </a:rPr>
              <a:t>المحاكم المتخصصة تشمل</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المحاكم العامة</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المحاكم الجزائية</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المحاكم التجارية</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محاكم الأحوال الشخصية</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المحاكم العمالية</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محاكم التنفيذ</a:t>
            </a:r>
            <a:endParaRPr lang="en-GB" sz="1800" kern="100" dirty="0">
              <a:effectLst/>
              <a:latin typeface="Aptos"/>
              <a:ea typeface="Aptos"/>
              <a:cs typeface="Arial" panose="020B0604020202020204" pitchFamily="34" charset="0"/>
            </a:endParaRPr>
          </a:p>
          <a:p>
            <a:pPr marL="0" marR="0" algn="r" rtl="1">
              <a:lnSpc>
                <a:spcPct val="115000"/>
              </a:lnSpc>
              <a:spcBef>
                <a:spcPts val="0"/>
              </a:spcBef>
              <a:spcAft>
                <a:spcPts val="800"/>
              </a:spcAft>
            </a:pPr>
            <a:r>
              <a:rPr lang="ar-SA" sz="1800" kern="100" dirty="0">
                <a:effectLst/>
                <a:latin typeface="Aptos"/>
                <a:ea typeface="Aptos"/>
                <a:cs typeface="Arial" panose="020B0604020202020204" pitchFamily="34" charset="0"/>
              </a:rPr>
              <a:t>المادة النظانيى 22 من نظام القضاء</a:t>
            </a:r>
            <a:endParaRPr lang="en-GB" sz="1800" kern="100" dirty="0">
              <a:effectLst/>
              <a:latin typeface="Aptos"/>
              <a:ea typeface="Aptos"/>
              <a:cs typeface="Arial" panose="020B0604020202020204" pitchFamily="34" charset="0"/>
            </a:endParaRPr>
          </a:p>
          <a:p>
            <a:pPr marL="0" marR="0" algn="r" rtl="1">
              <a:lnSpc>
                <a:spcPct val="115000"/>
              </a:lnSpc>
              <a:spcBef>
                <a:spcPts val="0"/>
              </a:spcBef>
              <a:spcAft>
                <a:spcPts val="800"/>
              </a:spcAft>
            </a:pPr>
            <a:r>
              <a:rPr lang="ar-SA" sz="1800" kern="100" dirty="0">
                <a:solidFill>
                  <a:srgbClr val="9B8357"/>
                </a:solidFill>
                <a:effectLst/>
                <a:latin typeface="Aptos"/>
                <a:ea typeface="Aptos"/>
                <a:cs typeface="Arial" panose="020B0604020202020204" pitchFamily="34" charset="0"/>
              </a:rPr>
              <a:t>نصيحة عملية</a:t>
            </a:r>
            <a:r>
              <a:rPr lang="en-US" sz="1800" kern="100" dirty="0">
                <a:solidFill>
                  <a:srgbClr val="9B8357"/>
                </a:solidFill>
                <a:effectLst/>
                <a:latin typeface="Aptos"/>
                <a:ea typeface="Aptos"/>
                <a:cs typeface="Arial" panose="020B0604020202020204" pitchFamily="34" charset="0"/>
              </a:rPr>
              <a:t>: </a:t>
            </a:r>
            <a:r>
              <a:rPr lang="ar-SA" sz="1800" kern="100" dirty="0">
                <a:effectLst/>
                <a:latin typeface="Aptos"/>
                <a:ea typeface="Aptos"/>
                <a:cs typeface="Arial" panose="020B0604020202020204" pitchFamily="34" charset="0"/>
              </a:rPr>
              <a:t>تأكد من توثيق كافة الأدلة والمستندات عند رفع الدعوى أمام المحاكم الابتدائية</a:t>
            </a:r>
            <a:r>
              <a:rPr lang="en-US" sz="1800" b="1"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p:txBody>
      </p:sp>
      <p:sp>
        <p:nvSpPr>
          <p:cNvPr id="32" name="TextBox 31">
            <a:extLst>
              <a:ext uri="{FF2B5EF4-FFF2-40B4-BE49-F238E27FC236}">
                <a16:creationId xmlns:a16="http://schemas.microsoft.com/office/drawing/2014/main" id="{6448F53E-7A32-4807-8F4C-C1BDCFDA9BFF}"/>
              </a:ext>
            </a:extLst>
          </p:cNvPr>
          <p:cNvSpPr txBox="1"/>
          <p:nvPr/>
        </p:nvSpPr>
        <p:spPr>
          <a:xfrm>
            <a:off x="2186528" y="970059"/>
            <a:ext cx="4949434" cy="523220"/>
          </a:xfrm>
          <a:prstGeom prst="rect">
            <a:avLst/>
          </a:prstGeom>
          <a:noFill/>
        </p:spPr>
        <p:txBody>
          <a:bodyPr wrap="square" rtlCol="0">
            <a:spAutoFit/>
          </a:bodyPr>
          <a:lstStyle/>
          <a:p>
            <a:pPr algn="ctr"/>
            <a:r>
              <a:rPr lang="ar-SA" sz="2800" b="1" dirty="0">
                <a:solidFill>
                  <a:schemeClr val="accent2">
                    <a:lumMod val="75000"/>
                  </a:schemeClr>
                </a:solidFill>
                <a:effectLst/>
                <a:latin typeface="Aptos"/>
                <a:ea typeface="Aptos"/>
                <a:cs typeface="Arial" panose="020B0604020202020204" pitchFamily="34" charset="0"/>
              </a:rPr>
              <a:t>المحاكم الابتدائية </a:t>
            </a:r>
            <a:r>
              <a:rPr lang="ar-SA" sz="2800" b="1" dirty="0">
                <a:solidFill>
                  <a:srgbClr val="D4B04C"/>
                </a:solidFill>
                <a:effectLst/>
                <a:latin typeface="Aptos"/>
                <a:ea typeface="Aptos"/>
                <a:cs typeface="Arial" panose="020B0604020202020204" pitchFamily="34" charset="0"/>
              </a:rPr>
              <a:t>والمتخصصة</a:t>
            </a:r>
            <a:endParaRPr lang="en-GB" sz="2800" dirty="0">
              <a:solidFill>
                <a:srgbClr val="D4B04C"/>
              </a:solidFill>
            </a:endParaRPr>
          </a:p>
        </p:txBody>
      </p:sp>
      <mc:AlternateContent xmlns:mc="http://schemas.openxmlformats.org/markup-compatibility/2006" xmlns:pslz="http://schemas.microsoft.com/office/powerpoint/2016/slidezoom">
        <mc:Choice Requires="pslz">
          <p:graphicFrame>
            <p:nvGraphicFramePr>
              <p:cNvPr id="34" name="Slide Zoom 33">
                <a:extLst>
                  <a:ext uri="{FF2B5EF4-FFF2-40B4-BE49-F238E27FC236}">
                    <a16:creationId xmlns:a16="http://schemas.microsoft.com/office/drawing/2014/main" id="{40CC6F72-C883-46DD-84B1-FBC3A45C754A}"/>
                  </a:ext>
                </a:extLst>
              </p:cNvPr>
              <p:cNvGraphicFramePr>
                <a:graphicFrameLocks noChangeAspect="1"/>
              </p:cNvGraphicFramePr>
              <p:nvPr>
                <p:extLst>
                  <p:ext uri="{D42A27DB-BD31-4B8C-83A1-F6EECF244321}">
                    <p14:modId xmlns:p14="http://schemas.microsoft.com/office/powerpoint/2010/main" val="3112311287"/>
                  </p:ext>
                </p:extLst>
              </p:nvPr>
            </p:nvGraphicFramePr>
            <p:xfrm>
              <a:off x="14280783" y="688086"/>
              <a:ext cx="3048000" cy="1714500"/>
            </p:xfrm>
            <a:graphic>
              <a:graphicData uri="http://schemas.microsoft.com/office/powerpoint/2016/slidezoom">
                <pslz:sldZm>
                  <pslz:sldZmObj sldId="1785" cId="2005162116">
                    <pslz:zmPr id="{41079E70-D986-47AE-B01E-C1E488302CE0}"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4" name="Slide Zoom 33">
                <a:hlinkClick r:id="rId3" action="ppaction://hlinksldjump"/>
                <a:extLst>
                  <a:ext uri="{FF2B5EF4-FFF2-40B4-BE49-F238E27FC236}">
                    <a16:creationId xmlns:a16="http://schemas.microsoft.com/office/drawing/2014/main" id="{40CC6F72-C883-46DD-84B1-FBC3A45C754A}"/>
                  </a:ext>
                </a:extLst>
              </p:cNvPr>
              <p:cNvPicPr>
                <a:picLocks noGrp="1" noRot="1" noChangeAspect="1" noMove="1" noResize="1" noEditPoints="1" noAdjustHandles="1" noChangeArrowheads="1" noChangeShapeType="1"/>
              </p:cNvPicPr>
              <p:nvPr/>
            </p:nvPicPr>
            <p:blipFill>
              <a:blip r:embed="rId4"/>
              <a:stretch>
                <a:fillRect/>
              </a:stretch>
            </p:blipFill>
            <p:spPr>
              <a:xfrm>
                <a:off x="14280783" y="688086"/>
                <a:ext cx="3048000" cy="1714500"/>
              </a:xfrm>
              <a:prstGeom prst="rect">
                <a:avLst/>
              </a:prstGeom>
              <a:ln w="3175">
                <a:solidFill>
                  <a:prstClr val="ltGray"/>
                </a:solidFill>
              </a:ln>
            </p:spPr>
          </p:pic>
        </mc:Fallback>
      </mc:AlternateContent>
      <p:grpSp>
        <p:nvGrpSpPr>
          <p:cNvPr id="130" name="Group 129">
            <a:extLst>
              <a:ext uri="{FF2B5EF4-FFF2-40B4-BE49-F238E27FC236}">
                <a16:creationId xmlns:a16="http://schemas.microsoft.com/office/drawing/2014/main" id="{88A3D56C-351A-4C49-B106-4AF57C0F961D}"/>
              </a:ext>
            </a:extLst>
          </p:cNvPr>
          <p:cNvGrpSpPr/>
          <p:nvPr/>
        </p:nvGrpSpPr>
        <p:grpSpPr>
          <a:xfrm>
            <a:off x="-10474671" y="9278"/>
            <a:ext cx="12192000" cy="6858000"/>
            <a:chOff x="-3498574" y="0"/>
            <a:chExt cx="12192000" cy="6858000"/>
          </a:xfrm>
        </p:grpSpPr>
        <p:sp>
          <p:nvSpPr>
            <p:cNvPr id="131" name="Rectangle 130">
              <a:extLst>
                <a:ext uri="{FF2B5EF4-FFF2-40B4-BE49-F238E27FC236}">
                  <a16:creationId xmlns:a16="http://schemas.microsoft.com/office/drawing/2014/main" id="{71F8B03E-D9A2-4537-B056-2BB24CE9B424}"/>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Freeform 93">
              <a:extLst>
                <a:ext uri="{FF2B5EF4-FFF2-40B4-BE49-F238E27FC236}">
                  <a16:creationId xmlns:a16="http://schemas.microsoft.com/office/drawing/2014/main" id="{EC14DE0D-B545-401C-99A2-3FC07B532545}"/>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10">
              <a:extLst>
                <a:ext uri="{FF2B5EF4-FFF2-40B4-BE49-F238E27FC236}">
                  <a16:creationId xmlns:a16="http://schemas.microsoft.com/office/drawing/2014/main" id="{50A0AC05-FCED-46CE-9365-BC8EABF80ECF}"/>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34" name="TextBox 133">
              <a:extLst>
                <a:ext uri="{FF2B5EF4-FFF2-40B4-BE49-F238E27FC236}">
                  <a16:creationId xmlns:a16="http://schemas.microsoft.com/office/drawing/2014/main" id="{D885CE49-73C8-4FAC-8EE4-FF69ED3D7F84}"/>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الجزائية</a:t>
              </a:r>
              <a:endParaRPr lang="en-US" sz="3200" b="1" dirty="0">
                <a:solidFill>
                  <a:schemeClr val="bg1"/>
                </a:solidFill>
              </a:endParaRPr>
            </a:p>
          </p:txBody>
        </p:sp>
      </p:grpSp>
      <p:grpSp>
        <p:nvGrpSpPr>
          <p:cNvPr id="135" name="Group 134">
            <a:extLst>
              <a:ext uri="{FF2B5EF4-FFF2-40B4-BE49-F238E27FC236}">
                <a16:creationId xmlns:a16="http://schemas.microsoft.com/office/drawing/2014/main" id="{E2BDAC1E-EC81-4551-9A3B-0FE857D7F31E}"/>
              </a:ext>
            </a:extLst>
          </p:cNvPr>
          <p:cNvGrpSpPr/>
          <p:nvPr/>
        </p:nvGrpSpPr>
        <p:grpSpPr>
          <a:xfrm>
            <a:off x="-11069776" y="9278"/>
            <a:ext cx="12192000" cy="6858000"/>
            <a:chOff x="-3498574" y="0"/>
            <a:chExt cx="12192000" cy="6858000"/>
          </a:xfrm>
        </p:grpSpPr>
        <p:sp>
          <p:nvSpPr>
            <p:cNvPr id="136" name="Rectangle 135">
              <a:extLst>
                <a:ext uri="{FF2B5EF4-FFF2-40B4-BE49-F238E27FC236}">
                  <a16:creationId xmlns:a16="http://schemas.microsoft.com/office/drawing/2014/main" id="{5CD3E3A4-17D7-4496-B919-CF3290EFD301}"/>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Freeform 99">
              <a:extLst>
                <a:ext uri="{FF2B5EF4-FFF2-40B4-BE49-F238E27FC236}">
                  <a16:creationId xmlns:a16="http://schemas.microsoft.com/office/drawing/2014/main" id="{0C7AA070-5931-4170-AF7D-3EF3372528A4}"/>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8" name="Freeform 10">
              <a:extLst>
                <a:ext uri="{FF2B5EF4-FFF2-40B4-BE49-F238E27FC236}">
                  <a16:creationId xmlns:a16="http://schemas.microsoft.com/office/drawing/2014/main" id="{66236F19-24A7-46CE-92F2-A3D1744C18E4}"/>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39" name="TextBox 138">
              <a:extLst>
                <a:ext uri="{FF2B5EF4-FFF2-40B4-BE49-F238E27FC236}">
                  <a16:creationId xmlns:a16="http://schemas.microsoft.com/office/drawing/2014/main" id="{269CCCCD-AFB1-4116-B700-77B06FF1352D}"/>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التجارية</a:t>
              </a:r>
              <a:endParaRPr lang="en-US" sz="3200" b="1" dirty="0">
                <a:solidFill>
                  <a:schemeClr val="bg1"/>
                </a:solidFill>
              </a:endParaRPr>
            </a:p>
          </p:txBody>
        </p:sp>
      </p:grpSp>
      <p:grpSp>
        <p:nvGrpSpPr>
          <p:cNvPr id="140" name="Group 139">
            <a:extLst>
              <a:ext uri="{FF2B5EF4-FFF2-40B4-BE49-F238E27FC236}">
                <a16:creationId xmlns:a16="http://schemas.microsoft.com/office/drawing/2014/main" id="{3A95A94D-7562-47CD-BBF5-1650689B2ADE}"/>
              </a:ext>
            </a:extLst>
          </p:cNvPr>
          <p:cNvGrpSpPr/>
          <p:nvPr/>
        </p:nvGrpSpPr>
        <p:grpSpPr>
          <a:xfrm>
            <a:off x="-11662974" y="9278"/>
            <a:ext cx="12192000" cy="6858000"/>
            <a:chOff x="-3498574" y="0"/>
            <a:chExt cx="12192000" cy="6858000"/>
          </a:xfrm>
        </p:grpSpPr>
        <p:sp>
          <p:nvSpPr>
            <p:cNvPr id="141" name="Rectangle 140">
              <a:extLst>
                <a:ext uri="{FF2B5EF4-FFF2-40B4-BE49-F238E27FC236}">
                  <a16:creationId xmlns:a16="http://schemas.microsoft.com/office/drawing/2014/main" id="{9CC4CFEF-B97F-43CF-AF4B-7E87E75711AE}"/>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104">
              <a:extLst>
                <a:ext uri="{FF2B5EF4-FFF2-40B4-BE49-F238E27FC236}">
                  <a16:creationId xmlns:a16="http://schemas.microsoft.com/office/drawing/2014/main" id="{B3CAA0C4-1044-4E4A-B913-011D6FE8E668}"/>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 name="Freeform 10">
              <a:extLst>
                <a:ext uri="{FF2B5EF4-FFF2-40B4-BE49-F238E27FC236}">
                  <a16:creationId xmlns:a16="http://schemas.microsoft.com/office/drawing/2014/main" id="{FF8F1A36-0E8C-4382-A048-895F7B46A1F3}"/>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44" name="TextBox 143">
              <a:extLst>
                <a:ext uri="{FF2B5EF4-FFF2-40B4-BE49-F238E27FC236}">
                  <a16:creationId xmlns:a16="http://schemas.microsoft.com/office/drawing/2014/main" id="{62CEF89F-A2F4-402D-B70B-C579273CF3CC}"/>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إجراءات التقاضي الأساسية</a:t>
              </a:r>
              <a:endParaRPr lang="en-US" sz="3200" b="1" dirty="0">
                <a:solidFill>
                  <a:schemeClr val="bg1"/>
                </a:solidFill>
              </a:endParaRPr>
            </a:p>
          </p:txBody>
        </p:sp>
      </p:grpSp>
    </p:spTree>
    <p:extLst>
      <p:ext uri="{BB962C8B-B14F-4D97-AF65-F5344CB8AC3E}">
        <p14:creationId xmlns:p14="http://schemas.microsoft.com/office/powerpoint/2010/main" val="2005162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0118A3-EF0A-4412-9008-FFA7754E8ED3}"/>
              </a:ext>
            </a:extLst>
          </p:cNvPr>
          <p:cNvGrpSpPr/>
          <p:nvPr/>
        </p:nvGrpSpPr>
        <p:grpSpPr>
          <a:xfrm>
            <a:off x="0" y="0"/>
            <a:ext cx="12192000" cy="6858000"/>
            <a:chOff x="-3498574" y="0"/>
            <a:chExt cx="12192000" cy="6858000"/>
          </a:xfrm>
        </p:grpSpPr>
        <p:sp>
          <p:nvSpPr>
            <p:cNvPr id="3" name="Rectangle 2">
              <a:extLst>
                <a:ext uri="{FF2B5EF4-FFF2-40B4-BE49-F238E27FC236}">
                  <a16:creationId xmlns:a16="http://schemas.microsoft.com/office/drawing/2014/main" id="{2B6EB587-C29B-4D43-A64F-32CC730A2BB8}"/>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65">
              <a:extLst>
                <a:ext uri="{FF2B5EF4-FFF2-40B4-BE49-F238E27FC236}">
                  <a16:creationId xmlns:a16="http://schemas.microsoft.com/office/drawing/2014/main" id="{A38A1598-13D3-4F6E-9B15-95C1DC02DDF1}"/>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rgbClr val="D4B0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0">
              <a:extLst>
                <a:ext uri="{FF2B5EF4-FFF2-40B4-BE49-F238E27FC236}">
                  <a16:creationId xmlns:a16="http://schemas.microsoft.com/office/drawing/2014/main" id="{0FC41BBA-3AB1-4CDC-9EB7-1FB6E1A14F55}"/>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6" name="TextBox 5">
              <a:extLst>
                <a:ext uri="{FF2B5EF4-FFF2-40B4-BE49-F238E27FC236}">
                  <a16:creationId xmlns:a16="http://schemas.microsoft.com/office/drawing/2014/main" id="{E46CF718-1FE0-46BA-95E2-B02A295DE221}"/>
                </a:ext>
              </a:extLst>
            </p:cNvPr>
            <p:cNvSpPr txBox="1"/>
            <p:nvPr/>
          </p:nvSpPr>
          <p:spPr>
            <a:xfrm rot="16200000">
              <a:off x="7457248" y="3228943"/>
              <a:ext cx="1789043" cy="400110"/>
            </a:xfrm>
            <a:prstGeom prst="rect">
              <a:avLst/>
            </a:prstGeom>
            <a:noFill/>
          </p:spPr>
          <p:txBody>
            <a:bodyPr wrap="square" rtlCol="0">
              <a:spAutoFit/>
            </a:bodyPr>
            <a:lstStyle/>
            <a:p>
              <a:pPr algn="ctr"/>
              <a:r>
                <a:rPr lang="ar-SA" sz="2000" b="1" dirty="0">
                  <a:solidFill>
                    <a:schemeClr val="bg1"/>
                  </a:solidFill>
                </a:rPr>
                <a:t>فهرس المحتويات</a:t>
              </a:r>
              <a:endParaRPr lang="en-US" sz="2000" b="1" dirty="0">
                <a:solidFill>
                  <a:schemeClr val="bg1"/>
                </a:solidFill>
              </a:endParaRPr>
            </a:p>
          </p:txBody>
        </p:sp>
      </p:grpSp>
      <p:grpSp>
        <p:nvGrpSpPr>
          <p:cNvPr id="7" name="Group 6">
            <a:extLst>
              <a:ext uri="{FF2B5EF4-FFF2-40B4-BE49-F238E27FC236}">
                <a16:creationId xmlns:a16="http://schemas.microsoft.com/office/drawing/2014/main" id="{4EF534DA-DA89-488C-A042-5209BAE8F9D1}"/>
              </a:ext>
            </a:extLst>
          </p:cNvPr>
          <p:cNvGrpSpPr/>
          <p:nvPr/>
        </p:nvGrpSpPr>
        <p:grpSpPr>
          <a:xfrm>
            <a:off x="-572489" y="-2"/>
            <a:ext cx="12192000" cy="6858000"/>
            <a:chOff x="-3498574" y="0"/>
            <a:chExt cx="12192000" cy="6858000"/>
          </a:xfrm>
        </p:grpSpPr>
        <p:sp>
          <p:nvSpPr>
            <p:cNvPr id="8" name="Rectangle 7">
              <a:extLst>
                <a:ext uri="{FF2B5EF4-FFF2-40B4-BE49-F238E27FC236}">
                  <a16:creationId xmlns:a16="http://schemas.microsoft.com/office/drawing/2014/main" id="{58D60CFA-F907-4CA2-9E3A-7E7FD7FE2270}"/>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77">
              <a:extLst>
                <a:ext uri="{FF2B5EF4-FFF2-40B4-BE49-F238E27FC236}">
                  <a16:creationId xmlns:a16="http://schemas.microsoft.com/office/drawing/2014/main" id="{F8AC3FA1-43A7-42F7-9108-88BA9D561E05}"/>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0">
              <a:extLst>
                <a:ext uri="{FF2B5EF4-FFF2-40B4-BE49-F238E27FC236}">
                  <a16:creationId xmlns:a16="http://schemas.microsoft.com/office/drawing/2014/main" id="{D78CAAED-82E3-4E68-B0BE-FCA7146036D0}"/>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1" name="TextBox 10">
              <a:extLst>
                <a:ext uri="{FF2B5EF4-FFF2-40B4-BE49-F238E27FC236}">
                  <a16:creationId xmlns:a16="http://schemas.microsoft.com/office/drawing/2014/main" id="{1536C1A5-93D9-44C5-A67D-0D21C48A7185}"/>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أهداف التعلم</a:t>
              </a:r>
              <a:endParaRPr lang="en-US" sz="2800" b="1" dirty="0">
                <a:solidFill>
                  <a:schemeClr val="bg1"/>
                </a:solidFill>
              </a:endParaRPr>
            </a:p>
          </p:txBody>
        </p:sp>
      </p:grpSp>
      <p:grpSp>
        <p:nvGrpSpPr>
          <p:cNvPr id="12" name="Group 11">
            <a:extLst>
              <a:ext uri="{FF2B5EF4-FFF2-40B4-BE49-F238E27FC236}">
                <a16:creationId xmlns:a16="http://schemas.microsoft.com/office/drawing/2014/main" id="{3B36E8E9-B596-4084-A897-0EACC023543B}"/>
              </a:ext>
            </a:extLst>
          </p:cNvPr>
          <p:cNvGrpSpPr/>
          <p:nvPr/>
        </p:nvGrpSpPr>
        <p:grpSpPr>
          <a:xfrm>
            <a:off x="-1226401" y="0"/>
            <a:ext cx="12192000" cy="6858000"/>
            <a:chOff x="-3498574" y="0"/>
            <a:chExt cx="12192000" cy="6858000"/>
          </a:xfrm>
        </p:grpSpPr>
        <p:sp>
          <p:nvSpPr>
            <p:cNvPr id="13" name="Rectangle 12">
              <a:extLst>
                <a:ext uri="{FF2B5EF4-FFF2-40B4-BE49-F238E27FC236}">
                  <a16:creationId xmlns:a16="http://schemas.microsoft.com/office/drawing/2014/main" id="{344760B4-BF31-4D6E-89A2-61E23974A9FD}"/>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82">
              <a:extLst>
                <a:ext uri="{FF2B5EF4-FFF2-40B4-BE49-F238E27FC236}">
                  <a16:creationId xmlns:a16="http://schemas.microsoft.com/office/drawing/2014/main" id="{3F29EB6A-A12D-4920-B179-2565F5C08551}"/>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0">
              <a:extLst>
                <a:ext uri="{FF2B5EF4-FFF2-40B4-BE49-F238E27FC236}">
                  <a16:creationId xmlns:a16="http://schemas.microsoft.com/office/drawing/2014/main" id="{4EF9A5EA-CE2E-4ED9-90E1-7BF93FCB33A9}"/>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6" name="TextBox 15">
              <a:extLst>
                <a:ext uri="{FF2B5EF4-FFF2-40B4-BE49-F238E27FC236}">
                  <a16:creationId xmlns:a16="http://schemas.microsoft.com/office/drawing/2014/main" id="{150DE60F-6F38-4B98-8EF8-B0F99E326C12}"/>
                </a:ext>
              </a:extLst>
            </p:cNvPr>
            <p:cNvSpPr txBox="1"/>
            <p:nvPr/>
          </p:nvSpPr>
          <p:spPr>
            <a:xfrm rot="16200000">
              <a:off x="7221193" y="3161332"/>
              <a:ext cx="2261151" cy="400110"/>
            </a:xfrm>
            <a:prstGeom prst="rect">
              <a:avLst/>
            </a:prstGeom>
            <a:noFill/>
          </p:spPr>
          <p:txBody>
            <a:bodyPr wrap="square" rtlCol="0">
              <a:spAutoFit/>
            </a:bodyPr>
            <a:lstStyle/>
            <a:p>
              <a:pPr algn="ctr"/>
              <a:r>
                <a:rPr lang="ar-SA" sz="2000" b="1" dirty="0">
                  <a:solidFill>
                    <a:schemeClr val="bg1"/>
                  </a:solidFill>
                </a:rPr>
                <a:t>اقسام القضاء</a:t>
              </a:r>
              <a:endParaRPr lang="en-US" sz="2000" b="1" dirty="0">
                <a:solidFill>
                  <a:schemeClr val="bg1"/>
                </a:solidFill>
              </a:endParaRPr>
            </a:p>
          </p:txBody>
        </p:sp>
      </p:grpSp>
      <p:grpSp>
        <p:nvGrpSpPr>
          <p:cNvPr id="17" name="Group 16">
            <a:extLst>
              <a:ext uri="{FF2B5EF4-FFF2-40B4-BE49-F238E27FC236}">
                <a16:creationId xmlns:a16="http://schemas.microsoft.com/office/drawing/2014/main" id="{4DD0AC9E-59E6-4901-89A5-D59CFF45174A}"/>
              </a:ext>
            </a:extLst>
          </p:cNvPr>
          <p:cNvGrpSpPr/>
          <p:nvPr/>
        </p:nvGrpSpPr>
        <p:grpSpPr>
          <a:xfrm>
            <a:off x="-1839602" y="-4"/>
            <a:ext cx="12192000" cy="6858000"/>
            <a:chOff x="-3498574" y="0"/>
            <a:chExt cx="12192000" cy="6858000"/>
          </a:xfrm>
        </p:grpSpPr>
        <p:sp>
          <p:nvSpPr>
            <p:cNvPr id="18" name="Rectangle 17">
              <a:extLst>
                <a:ext uri="{FF2B5EF4-FFF2-40B4-BE49-F238E27FC236}">
                  <a16:creationId xmlns:a16="http://schemas.microsoft.com/office/drawing/2014/main" id="{A496B152-1806-4C40-B26E-94EBE328C37D}"/>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88">
              <a:extLst>
                <a:ext uri="{FF2B5EF4-FFF2-40B4-BE49-F238E27FC236}">
                  <a16:creationId xmlns:a16="http://schemas.microsoft.com/office/drawing/2014/main" id="{4BC62B9D-C262-477F-B913-27031026463D}"/>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0">
              <a:extLst>
                <a:ext uri="{FF2B5EF4-FFF2-40B4-BE49-F238E27FC236}">
                  <a16:creationId xmlns:a16="http://schemas.microsoft.com/office/drawing/2014/main" id="{3C3EF5D3-8A43-4F11-B31C-485CB94355C3}"/>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21" name="TextBox 20">
              <a:extLst>
                <a:ext uri="{FF2B5EF4-FFF2-40B4-BE49-F238E27FC236}">
                  <a16:creationId xmlns:a16="http://schemas.microsoft.com/office/drawing/2014/main" id="{A13E09EB-82FF-4D13-BE1C-2678A76F26C1}"/>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الهيكل العام للمحاكم</a:t>
              </a:r>
              <a:endParaRPr lang="en-US" sz="2800" b="1" dirty="0">
                <a:solidFill>
                  <a:schemeClr val="bg1"/>
                </a:solidFill>
              </a:endParaRPr>
            </a:p>
          </p:txBody>
        </p:sp>
      </p:grpSp>
      <p:grpSp>
        <p:nvGrpSpPr>
          <p:cNvPr id="22" name="Group 21">
            <a:extLst>
              <a:ext uri="{FF2B5EF4-FFF2-40B4-BE49-F238E27FC236}">
                <a16:creationId xmlns:a16="http://schemas.microsoft.com/office/drawing/2014/main" id="{0534858E-7727-481C-9764-A10364AB60C1}"/>
              </a:ext>
            </a:extLst>
          </p:cNvPr>
          <p:cNvGrpSpPr/>
          <p:nvPr/>
        </p:nvGrpSpPr>
        <p:grpSpPr>
          <a:xfrm>
            <a:off x="-2412091" y="0"/>
            <a:ext cx="12192000" cy="6858000"/>
            <a:chOff x="-3498574" y="0"/>
            <a:chExt cx="12192000" cy="6858000"/>
          </a:xfrm>
        </p:grpSpPr>
        <p:sp>
          <p:nvSpPr>
            <p:cNvPr id="23" name="Rectangle 22">
              <a:extLst>
                <a:ext uri="{FF2B5EF4-FFF2-40B4-BE49-F238E27FC236}">
                  <a16:creationId xmlns:a16="http://schemas.microsoft.com/office/drawing/2014/main" id="{A545D927-D971-4AC7-8E4B-B3B0FEBA53A0}"/>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93">
              <a:extLst>
                <a:ext uri="{FF2B5EF4-FFF2-40B4-BE49-F238E27FC236}">
                  <a16:creationId xmlns:a16="http://schemas.microsoft.com/office/drawing/2014/main" id="{A52F3014-E9C7-43EF-9371-8BA815E81A26}"/>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10">
              <a:extLst>
                <a:ext uri="{FF2B5EF4-FFF2-40B4-BE49-F238E27FC236}">
                  <a16:creationId xmlns:a16="http://schemas.microsoft.com/office/drawing/2014/main" id="{C56AF2A1-6E88-45DD-939B-EDC73A302010}"/>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26" name="TextBox 25">
              <a:extLst>
                <a:ext uri="{FF2B5EF4-FFF2-40B4-BE49-F238E27FC236}">
                  <a16:creationId xmlns:a16="http://schemas.microsoft.com/office/drawing/2014/main" id="{E49E7E81-C2B5-4460-90D7-B4A6D9945218}"/>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المحكمة العليا</a:t>
              </a:r>
              <a:endParaRPr lang="en-US" sz="2800" b="1" dirty="0">
                <a:solidFill>
                  <a:schemeClr val="bg1"/>
                </a:solidFill>
              </a:endParaRPr>
            </a:p>
          </p:txBody>
        </p:sp>
      </p:grpSp>
      <p:grpSp>
        <p:nvGrpSpPr>
          <p:cNvPr id="27" name="Group 26">
            <a:extLst>
              <a:ext uri="{FF2B5EF4-FFF2-40B4-BE49-F238E27FC236}">
                <a16:creationId xmlns:a16="http://schemas.microsoft.com/office/drawing/2014/main" id="{90A3A2B8-9006-46D6-A253-4D1CD6AF93B9}"/>
              </a:ext>
            </a:extLst>
          </p:cNvPr>
          <p:cNvGrpSpPr/>
          <p:nvPr/>
        </p:nvGrpSpPr>
        <p:grpSpPr>
          <a:xfrm>
            <a:off x="-3007196" y="0"/>
            <a:ext cx="12192000" cy="6858000"/>
            <a:chOff x="-3498574" y="0"/>
            <a:chExt cx="12192000" cy="6858000"/>
          </a:xfrm>
        </p:grpSpPr>
        <p:sp>
          <p:nvSpPr>
            <p:cNvPr id="28" name="Rectangle 27">
              <a:extLst>
                <a:ext uri="{FF2B5EF4-FFF2-40B4-BE49-F238E27FC236}">
                  <a16:creationId xmlns:a16="http://schemas.microsoft.com/office/drawing/2014/main" id="{F3C243E6-649C-4414-8A16-C35E4416009A}"/>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99">
              <a:extLst>
                <a:ext uri="{FF2B5EF4-FFF2-40B4-BE49-F238E27FC236}">
                  <a16:creationId xmlns:a16="http://schemas.microsoft.com/office/drawing/2014/main" id="{35363637-D96D-4428-A530-4A4358A041E8}"/>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10">
              <a:extLst>
                <a:ext uri="{FF2B5EF4-FFF2-40B4-BE49-F238E27FC236}">
                  <a16:creationId xmlns:a16="http://schemas.microsoft.com/office/drawing/2014/main" id="{22D7FB57-952D-433E-9121-590242BEFD8A}"/>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31" name="TextBox 30">
              <a:extLst>
                <a:ext uri="{FF2B5EF4-FFF2-40B4-BE49-F238E27FC236}">
                  <a16:creationId xmlns:a16="http://schemas.microsoft.com/office/drawing/2014/main" id="{0BE9A6AB-C3D7-4CA5-9327-E1F0CE8B50B5}"/>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محاكم الاستئناف</a:t>
              </a:r>
              <a:endParaRPr lang="en-US" sz="2800" b="1" dirty="0">
                <a:solidFill>
                  <a:schemeClr val="bg1"/>
                </a:solidFill>
              </a:endParaRPr>
            </a:p>
          </p:txBody>
        </p:sp>
      </p:grpSp>
      <p:grpSp>
        <p:nvGrpSpPr>
          <p:cNvPr id="32" name="Group 31">
            <a:extLst>
              <a:ext uri="{FF2B5EF4-FFF2-40B4-BE49-F238E27FC236}">
                <a16:creationId xmlns:a16="http://schemas.microsoft.com/office/drawing/2014/main" id="{A2DD56FC-EE41-4158-AB94-BD928C92EF26}"/>
              </a:ext>
            </a:extLst>
          </p:cNvPr>
          <p:cNvGrpSpPr/>
          <p:nvPr/>
        </p:nvGrpSpPr>
        <p:grpSpPr>
          <a:xfrm>
            <a:off x="-3600394" y="0"/>
            <a:ext cx="12192000" cy="6858000"/>
            <a:chOff x="-3498574" y="0"/>
            <a:chExt cx="12192000" cy="6858000"/>
          </a:xfrm>
        </p:grpSpPr>
        <p:sp>
          <p:nvSpPr>
            <p:cNvPr id="33" name="Rectangle 32">
              <a:extLst>
                <a:ext uri="{FF2B5EF4-FFF2-40B4-BE49-F238E27FC236}">
                  <a16:creationId xmlns:a16="http://schemas.microsoft.com/office/drawing/2014/main" id="{989D9487-803A-417F-939F-844AAD44318B}"/>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104">
              <a:extLst>
                <a:ext uri="{FF2B5EF4-FFF2-40B4-BE49-F238E27FC236}">
                  <a16:creationId xmlns:a16="http://schemas.microsoft.com/office/drawing/2014/main" id="{30C5FB39-5519-4BCC-968B-5D22FC51A069}"/>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10">
              <a:extLst>
                <a:ext uri="{FF2B5EF4-FFF2-40B4-BE49-F238E27FC236}">
                  <a16:creationId xmlns:a16="http://schemas.microsoft.com/office/drawing/2014/main" id="{C8A32E4B-AA82-4158-9C63-2F851B879873}"/>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36" name="TextBox 35">
              <a:extLst>
                <a:ext uri="{FF2B5EF4-FFF2-40B4-BE49-F238E27FC236}">
                  <a16:creationId xmlns:a16="http://schemas.microsoft.com/office/drawing/2014/main" id="{9AEFEBC1-D9AD-49D6-8840-20075707F1C5}"/>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المحاكم الابتدائية والمتخصصة</a:t>
              </a:r>
              <a:endParaRPr lang="en-US" sz="2800" b="1" dirty="0">
                <a:solidFill>
                  <a:schemeClr val="bg1"/>
                </a:solidFill>
              </a:endParaRPr>
            </a:p>
          </p:txBody>
        </p:sp>
      </p:grpSp>
      <p:grpSp>
        <p:nvGrpSpPr>
          <p:cNvPr id="107" name="Group 106">
            <a:extLst>
              <a:ext uri="{FF2B5EF4-FFF2-40B4-BE49-F238E27FC236}">
                <a16:creationId xmlns:a16="http://schemas.microsoft.com/office/drawing/2014/main" id="{38CA580C-4C31-4FF4-909D-D677229CB1AE}"/>
              </a:ext>
            </a:extLst>
          </p:cNvPr>
          <p:cNvGrpSpPr/>
          <p:nvPr/>
        </p:nvGrpSpPr>
        <p:grpSpPr>
          <a:xfrm>
            <a:off x="-4188360" y="2654"/>
            <a:ext cx="12192000" cy="6858000"/>
            <a:chOff x="-3498574" y="0"/>
            <a:chExt cx="12192000" cy="6858000"/>
          </a:xfrm>
        </p:grpSpPr>
        <p:sp>
          <p:nvSpPr>
            <p:cNvPr id="108" name="Rectangle 107">
              <a:extLst>
                <a:ext uri="{FF2B5EF4-FFF2-40B4-BE49-F238E27FC236}">
                  <a16:creationId xmlns:a16="http://schemas.microsoft.com/office/drawing/2014/main" id="{EEF86EE6-5195-4715-9604-4459DC39390D}"/>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93">
              <a:extLst>
                <a:ext uri="{FF2B5EF4-FFF2-40B4-BE49-F238E27FC236}">
                  <a16:creationId xmlns:a16="http://schemas.microsoft.com/office/drawing/2014/main" id="{B1039B05-318A-4257-9656-31D50397FB05}"/>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Freeform 10">
              <a:extLst>
                <a:ext uri="{FF2B5EF4-FFF2-40B4-BE49-F238E27FC236}">
                  <a16:creationId xmlns:a16="http://schemas.microsoft.com/office/drawing/2014/main" id="{EC640502-815E-4646-9AD0-ABE2FD4DE2FA}"/>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11" name="TextBox 110">
              <a:extLst>
                <a:ext uri="{FF2B5EF4-FFF2-40B4-BE49-F238E27FC236}">
                  <a16:creationId xmlns:a16="http://schemas.microsoft.com/office/drawing/2014/main" id="{9830C773-FF3C-4FE1-8364-69BB4A31A50F}"/>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الجزائية</a:t>
              </a:r>
              <a:endParaRPr lang="en-US" sz="3200" b="1" dirty="0">
                <a:solidFill>
                  <a:schemeClr val="bg1"/>
                </a:solidFill>
              </a:endParaRPr>
            </a:p>
          </p:txBody>
        </p:sp>
      </p:grpSp>
      <p:grpSp>
        <p:nvGrpSpPr>
          <p:cNvPr id="97" name="Group 96">
            <a:extLst>
              <a:ext uri="{FF2B5EF4-FFF2-40B4-BE49-F238E27FC236}">
                <a16:creationId xmlns:a16="http://schemas.microsoft.com/office/drawing/2014/main" id="{9306DE23-7CA5-438B-8213-B885FDD1D323}"/>
              </a:ext>
            </a:extLst>
          </p:cNvPr>
          <p:cNvGrpSpPr/>
          <p:nvPr/>
        </p:nvGrpSpPr>
        <p:grpSpPr>
          <a:xfrm>
            <a:off x="-11069776" y="9278"/>
            <a:ext cx="12192000" cy="6858000"/>
            <a:chOff x="-3498574" y="0"/>
            <a:chExt cx="12192000" cy="6858000"/>
          </a:xfrm>
        </p:grpSpPr>
        <p:sp>
          <p:nvSpPr>
            <p:cNvPr id="98" name="Rectangle 97">
              <a:extLst>
                <a:ext uri="{FF2B5EF4-FFF2-40B4-BE49-F238E27FC236}">
                  <a16:creationId xmlns:a16="http://schemas.microsoft.com/office/drawing/2014/main" id="{F2BB987B-8F3F-4174-9960-925EAEF085C6}"/>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9">
              <a:extLst>
                <a:ext uri="{FF2B5EF4-FFF2-40B4-BE49-F238E27FC236}">
                  <a16:creationId xmlns:a16="http://schemas.microsoft.com/office/drawing/2014/main" id="{376361A2-1F61-4C56-B311-55BAE0390B36}"/>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10">
              <a:extLst>
                <a:ext uri="{FF2B5EF4-FFF2-40B4-BE49-F238E27FC236}">
                  <a16:creationId xmlns:a16="http://schemas.microsoft.com/office/drawing/2014/main" id="{B1B9DAB2-AEEF-4ED9-AA23-F9FD754D7214}"/>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01" name="TextBox 100">
              <a:extLst>
                <a:ext uri="{FF2B5EF4-FFF2-40B4-BE49-F238E27FC236}">
                  <a16:creationId xmlns:a16="http://schemas.microsoft.com/office/drawing/2014/main" id="{6E99A3D7-933C-4982-89C6-FDCCECE55F0E}"/>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اختصاصات المحاكم التجارية</a:t>
              </a:r>
              <a:endParaRPr lang="en-US" sz="3200" b="1" dirty="0">
                <a:solidFill>
                  <a:schemeClr val="bg1"/>
                </a:solidFill>
              </a:endParaRPr>
            </a:p>
          </p:txBody>
        </p:sp>
      </p:grpSp>
      <p:grpSp>
        <p:nvGrpSpPr>
          <p:cNvPr id="102" name="Group 101">
            <a:extLst>
              <a:ext uri="{FF2B5EF4-FFF2-40B4-BE49-F238E27FC236}">
                <a16:creationId xmlns:a16="http://schemas.microsoft.com/office/drawing/2014/main" id="{41EBA3C8-D961-44C8-B343-548D2C24596F}"/>
              </a:ext>
            </a:extLst>
          </p:cNvPr>
          <p:cNvGrpSpPr/>
          <p:nvPr/>
        </p:nvGrpSpPr>
        <p:grpSpPr>
          <a:xfrm>
            <a:off x="-11662974" y="9278"/>
            <a:ext cx="12192000" cy="6858000"/>
            <a:chOff x="-3498574" y="0"/>
            <a:chExt cx="12192000" cy="6858000"/>
          </a:xfrm>
        </p:grpSpPr>
        <p:sp>
          <p:nvSpPr>
            <p:cNvPr id="103" name="Rectangle 102">
              <a:extLst>
                <a:ext uri="{FF2B5EF4-FFF2-40B4-BE49-F238E27FC236}">
                  <a16:creationId xmlns:a16="http://schemas.microsoft.com/office/drawing/2014/main" id="{B75603A1-756A-4CE5-AD32-5BF524D2740E}"/>
                </a:ext>
              </a:extLst>
            </p:cNvPr>
            <p:cNvSpPr/>
            <p:nvPr/>
          </p:nvSpPr>
          <p:spPr>
            <a:xfrm>
              <a:off x="-3498574" y="0"/>
              <a:ext cx="12192000" cy="6858000"/>
            </a:xfrm>
            <a:prstGeom prst="rect">
              <a:avLst/>
            </a:prstGeom>
            <a:solidFill>
              <a:schemeClr val="bg1">
                <a:lumMod val="95000"/>
              </a:schemeClr>
            </a:solidFill>
            <a:ln>
              <a:noFill/>
            </a:ln>
            <a:effectLst>
              <a:outerShdw blurRad="194716" dist="101897" sx="101710" sy="10171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Freeform 104">
              <a:extLst>
                <a:ext uri="{FF2B5EF4-FFF2-40B4-BE49-F238E27FC236}">
                  <a16:creationId xmlns:a16="http://schemas.microsoft.com/office/drawing/2014/main" id="{EB97D9BA-1BF2-42D1-9E5A-BDBABA96FAC5}"/>
                </a:ext>
              </a:extLst>
            </p:cNvPr>
            <p:cNvSpPr/>
            <p:nvPr/>
          </p:nvSpPr>
          <p:spPr>
            <a:xfrm>
              <a:off x="7326796" y="2062369"/>
              <a:ext cx="1366630" cy="2733262"/>
            </a:xfrm>
            <a:custGeom>
              <a:avLst/>
              <a:gdLst>
                <a:gd name="connsiteX0" fmla="*/ 1366630 w 1366630"/>
                <a:gd name="connsiteY0" fmla="*/ 0 h 2733262"/>
                <a:gd name="connsiteX1" fmla="*/ 1366630 w 1366630"/>
                <a:gd name="connsiteY1" fmla="*/ 2733262 h 2733262"/>
                <a:gd name="connsiteX2" fmla="*/ 1226901 w 1366630"/>
                <a:gd name="connsiteY2" fmla="*/ 2726206 h 2733262"/>
                <a:gd name="connsiteX3" fmla="*/ 0 w 1366630"/>
                <a:gd name="connsiteY3" fmla="*/ 1366631 h 2733262"/>
                <a:gd name="connsiteX4" fmla="*/ 1226901 w 1366630"/>
                <a:gd name="connsiteY4" fmla="*/ 7056 h 27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30" h="2733262">
                  <a:moveTo>
                    <a:pt x="1366630" y="0"/>
                  </a:moveTo>
                  <a:lnTo>
                    <a:pt x="1366630" y="2733262"/>
                  </a:lnTo>
                  <a:lnTo>
                    <a:pt x="1226901" y="2726206"/>
                  </a:lnTo>
                  <a:cubicBezTo>
                    <a:pt x="537770" y="2656221"/>
                    <a:pt x="0" y="2074227"/>
                    <a:pt x="0" y="1366631"/>
                  </a:cubicBezTo>
                  <a:cubicBezTo>
                    <a:pt x="0" y="659035"/>
                    <a:pt x="537770" y="77041"/>
                    <a:pt x="1226901" y="70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Freeform 10">
              <a:extLst>
                <a:ext uri="{FF2B5EF4-FFF2-40B4-BE49-F238E27FC236}">
                  <a16:creationId xmlns:a16="http://schemas.microsoft.com/office/drawing/2014/main" id="{8B6E34CA-8919-4EA0-BB2E-4CD0DDDD5E1D}"/>
                </a:ext>
              </a:extLst>
            </p:cNvPr>
            <p:cNvSpPr>
              <a:spLocks noEditPoints="1"/>
            </p:cNvSpPr>
            <p:nvPr/>
          </p:nvSpPr>
          <p:spPr bwMode="auto">
            <a:xfrm rot="16200000">
              <a:off x="7421686" y="3116745"/>
              <a:ext cx="552343" cy="624508"/>
            </a:xfrm>
            <a:custGeom>
              <a:avLst/>
              <a:gdLst>
                <a:gd name="T0" fmla="*/ 202917 w 190"/>
                <a:gd name="T1" fmla="*/ 558854 h 215"/>
                <a:gd name="T2" fmla="*/ 153019 w 190"/>
                <a:gd name="T3" fmla="*/ 429120 h 215"/>
                <a:gd name="T4" fmla="*/ 119754 w 190"/>
                <a:gd name="T5" fmla="*/ 319345 h 215"/>
                <a:gd name="T6" fmla="*/ 316019 w 190"/>
                <a:gd name="T7" fmla="*/ 123081 h 215"/>
                <a:gd name="T8" fmla="*/ 515609 w 190"/>
                <a:gd name="T9" fmla="*/ 319345 h 215"/>
                <a:gd name="T10" fmla="*/ 482344 w 190"/>
                <a:gd name="T11" fmla="*/ 429120 h 215"/>
                <a:gd name="T12" fmla="*/ 432446 w 190"/>
                <a:gd name="T13" fmla="*/ 535568 h 215"/>
                <a:gd name="T14" fmla="*/ 316019 w 190"/>
                <a:gd name="T15" fmla="*/ 199591 h 215"/>
                <a:gd name="T16" fmla="*/ 199591 w 190"/>
                <a:gd name="T17" fmla="*/ 316019 h 215"/>
                <a:gd name="T18" fmla="*/ 316019 w 190"/>
                <a:gd name="T19" fmla="*/ 435773 h 215"/>
                <a:gd name="T20" fmla="*/ 435773 w 190"/>
                <a:gd name="T21" fmla="*/ 316019 h 215"/>
                <a:gd name="T22" fmla="*/ 316019 w 190"/>
                <a:gd name="T23" fmla="*/ 199591 h 215"/>
                <a:gd name="T24" fmla="*/ 272774 w 190"/>
                <a:gd name="T25" fmla="*/ 335978 h 215"/>
                <a:gd name="T26" fmla="*/ 306039 w 190"/>
                <a:gd name="T27" fmla="*/ 375896 h 215"/>
                <a:gd name="T28" fmla="*/ 362590 w 190"/>
                <a:gd name="T29" fmla="*/ 279427 h 215"/>
                <a:gd name="T30" fmla="*/ 316019 w 190"/>
                <a:gd name="T31" fmla="*/ 59877 h 215"/>
                <a:gd name="T32" fmla="*/ 316019 w 190"/>
                <a:gd name="T33" fmla="*/ 0 h 215"/>
                <a:gd name="T34" fmla="*/ 189611 w 190"/>
                <a:gd name="T35" fmla="*/ 96469 h 215"/>
                <a:gd name="T36" fmla="*/ 159673 w 190"/>
                <a:gd name="T37" fmla="*/ 43245 h 215"/>
                <a:gd name="T38" fmla="*/ 43245 w 190"/>
                <a:gd name="T39" fmla="*/ 159673 h 215"/>
                <a:gd name="T40" fmla="*/ 96469 w 190"/>
                <a:gd name="T41" fmla="*/ 189611 h 215"/>
                <a:gd name="T42" fmla="*/ 0 w 190"/>
                <a:gd name="T43" fmla="*/ 316019 h 215"/>
                <a:gd name="T44" fmla="*/ 63204 w 190"/>
                <a:gd name="T45" fmla="*/ 316019 h 215"/>
                <a:gd name="T46" fmla="*/ 475691 w 190"/>
                <a:gd name="T47" fmla="*/ 43245 h 215"/>
                <a:gd name="T48" fmla="*/ 445752 w 190"/>
                <a:gd name="T49" fmla="*/ 96469 h 215"/>
                <a:gd name="T50" fmla="*/ 592119 w 190"/>
                <a:gd name="T51" fmla="*/ 159673 h 215"/>
                <a:gd name="T52" fmla="*/ 538895 w 190"/>
                <a:gd name="T53" fmla="*/ 189611 h 215"/>
                <a:gd name="T54" fmla="*/ 572160 w 190"/>
                <a:gd name="T55" fmla="*/ 316019 h 215"/>
                <a:gd name="T56" fmla="*/ 632037 w 190"/>
                <a:gd name="T57" fmla="*/ 316019 h 215"/>
                <a:gd name="T58" fmla="*/ 389202 w 190"/>
                <a:gd name="T59" fmla="*/ 575487 h 215"/>
                <a:gd name="T60" fmla="*/ 232856 w 190"/>
                <a:gd name="T61" fmla="*/ 618731 h 215"/>
                <a:gd name="T62" fmla="*/ 216223 w 190"/>
                <a:gd name="T63" fmla="*/ 642017 h 215"/>
                <a:gd name="T64" fmla="*/ 239509 w 190"/>
                <a:gd name="T65" fmla="*/ 668629 h 215"/>
                <a:gd name="T66" fmla="*/ 252815 w 190"/>
                <a:gd name="T67" fmla="*/ 665302 h 215"/>
                <a:gd name="T68" fmla="*/ 389202 w 190"/>
                <a:gd name="T69" fmla="*/ 628711 h 215"/>
                <a:gd name="T70" fmla="*/ 389202 w 190"/>
                <a:gd name="T71" fmla="*/ 628711 h 215"/>
                <a:gd name="T72" fmla="*/ 395855 w 190"/>
                <a:gd name="T73" fmla="*/ 628711 h 215"/>
                <a:gd name="T74" fmla="*/ 419140 w 190"/>
                <a:gd name="T75" fmla="*/ 655323 h 215"/>
                <a:gd name="T76" fmla="*/ 402508 w 190"/>
                <a:gd name="T77" fmla="*/ 678608 h 215"/>
                <a:gd name="T78" fmla="*/ 269447 w 190"/>
                <a:gd name="T79" fmla="*/ 715200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0" h="215">
                  <a:moveTo>
                    <a:pt x="61" y="168"/>
                  </a:moveTo>
                  <a:cubicBezTo>
                    <a:pt x="62" y="158"/>
                    <a:pt x="59" y="148"/>
                    <a:pt x="46" y="129"/>
                  </a:cubicBezTo>
                  <a:cubicBezTo>
                    <a:pt x="40" y="119"/>
                    <a:pt x="36" y="108"/>
                    <a:pt x="36" y="96"/>
                  </a:cubicBezTo>
                  <a:cubicBezTo>
                    <a:pt x="36" y="63"/>
                    <a:pt x="63" y="37"/>
                    <a:pt x="95" y="37"/>
                  </a:cubicBezTo>
                  <a:cubicBezTo>
                    <a:pt x="128" y="37"/>
                    <a:pt x="155" y="63"/>
                    <a:pt x="155" y="96"/>
                  </a:cubicBezTo>
                  <a:cubicBezTo>
                    <a:pt x="155" y="108"/>
                    <a:pt x="151" y="119"/>
                    <a:pt x="145" y="129"/>
                  </a:cubicBezTo>
                  <a:cubicBezTo>
                    <a:pt x="135" y="144"/>
                    <a:pt x="131" y="153"/>
                    <a:pt x="130" y="161"/>
                  </a:cubicBezTo>
                  <a:moveTo>
                    <a:pt x="95" y="60"/>
                  </a:moveTo>
                  <a:cubicBezTo>
                    <a:pt x="76" y="60"/>
                    <a:pt x="60" y="76"/>
                    <a:pt x="60" y="95"/>
                  </a:cubicBezTo>
                  <a:cubicBezTo>
                    <a:pt x="60" y="115"/>
                    <a:pt x="76" y="131"/>
                    <a:pt x="95" y="131"/>
                  </a:cubicBezTo>
                  <a:cubicBezTo>
                    <a:pt x="115" y="131"/>
                    <a:pt x="131" y="115"/>
                    <a:pt x="131" y="95"/>
                  </a:cubicBezTo>
                  <a:cubicBezTo>
                    <a:pt x="131" y="76"/>
                    <a:pt x="115" y="60"/>
                    <a:pt x="95" y="60"/>
                  </a:cubicBezTo>
                  <a:close/>
                  <a:moveTo>
                    <a:pt x="82" y="101"/>
                  </a:moveTo>
                  <a:cubicBezTo>
                    <a:pt x="92" y="113"/>
                    <a:pt x="92" y="113"/>
                    <a:pt x="92" y="113"/>
                  </a:cubicBezTo>
                  <a:cubicBezTo>
                    <a:pt x="109" y="84"/>
                    <a:pt x="109" y="84"/>
                    <a:pt x="109" y="84"/>
                  </a:cubicBezTo>
                  <a:moveTo>
                    <a:pt x="95" y="18"/>
                  </a:moveTo>
                  <a:cubicBezTo>
                    <a:pt x="95" y="0"/>
                    <a:pt x="95" y="0"/>
                    <a:pt x="95" y="0"/>
                  </a:cubicBezTo>
                  <a:moveTo>
                    <a:pt x="57" y="29"/>
                  </a:moveTo>
                  <a:cubicBezTo>
                    <a:pt x="48" y="13"/>
                    <a:pt x="48" y="13"/>
                    <a:pt x="48" y="13"/>
                  </a:cubicBezTo>
                  <a:moveTo>
                    <a:pt x="13" y="48"/>
                  </a:moveTo>
                  <a:cubicBezTo>
                    <a:pt x="29" y="57"/>
                    <a:pt x="29" y="57"/>
                    <a:pt x="29" y="57"/>
                  </a:cubicBezTo>
                  <a:moveTo>
                    <a:pt x="0" y="95"/>
                  </a:moveTo>
                  <a:cubicBezTo>
                    <a:pt x="19" y="95"/>
                    <a:pt x="19" y="95"/>
                    <a:pt x="19" y="95"/>
                  </a:cubicBezTo>
                  <a:moveTo>
                    <a:pt x="143" y="13"/>
                  </a:moveTo>
                  <a:cubicBezTo>
                    <a:pt x="134" y="29"/>
                    <a:pt x="134" y="29"/>
                    <a:pt x="134" y="29"/>
                  </a:cubicBezTo>
                  <a:moveTo>
                    <a:pt x="178" y="48"/>
                  </a:moveTo>
                  <a:cubicBezTo>
                    <a:pt x="162" y="57"/>
                    <a:pt x="162" y="57"/>
                    <a:pt x="162" y="57"/>
                  </a:cubicBezTo>
                  <a:moveTo>
                    <a:pt x="172" y="95"/>
                  </a:moveTo>
                  <a:cubicBezTo>
                    <a:pt x="190" y="95"/>
                    <a:pt x="190" y="95"/>
                    <a:pt x="190" y="95"/>
                  </a:cubicBezTo>
                  <a:moveTo>
                    <a:pt x="117" y="173"/>
                  </a:moveTo>
                  <a:cubicBezTo>
                    <a:pt x="117" y="173"/>
                    <a:pt x="70" y="186"/>
                    <a:pt x="70" y="186"/>
                  </a:cubicBezTo>
                  <a:cubicBezTo>
                    <a:pt x="67" y="187"/>
                    <a:pt x="65" y="190"/>
                    <a:pt x="65" y="193"/>
                  </a:cubicBezTo>
                  <a:cubicBezTo>
                    <a:pt x="65" y="198"/>
                    <a:pt x="68" y="201"/>
                    <a:pt x="72" y="201"/>
                  </a:cubicBezTo>
                  <a:cubicBezTo>
                    <a:pt x="74" y="201"/>
                    <a:pt x="76" y="200"/>
                    <a:pt x="76" y="200"/>
                  </a:cubicBezTo>
                  <a:cubicBezTo>
                    <a:pt x="117" y="189"/>
                    <a:pt x="117" y="189"/>
                    <a:pt x="117" y="189"/>
                  </a:cubicBezTo>
                  <a:cubicBezTo>
                    <a:pt x="117" y="189"/>
                    <a:pt x="117" y="189"/>
                    <a:pt x="117" y="189"/>
                  </a:cubicBezTo>
                  <a:cubicBezTo>
                    <a:pt x="117" y="189"/>
                    <a:pt x="118" y="189"/>
                    <a:pt x="119" y="189"/>
                  </a:cubicBezTo>
                  <a:cubicBezTo>
                    <a:pt x="123" y="189"/>
                    <a:pt x="126" y="192"/>
                    <a:pt x="126" y="197"/>
                  </a:cubicBezTo>
                  <a:cubicBezTo>
                    <a:pt x="126" y="200"/>
                    <a:pt x="124" y="203"/>
                    <a:pt x="121" y="204"/>
                  </a:cubicBezTo>
                  <a:cubicBezTo>
                    <a:pt x="81" y="215"/>
                    <a:pt x="81" y="215"/>
                    <a:pt x="81" y="215"/>
                  </a:cubicBezTo>
                </a:path>
              </a:pathLst>
            </a:custGeom>
            <a:noFill/>
            <a:ln w="28575" cap="rnd">
              <a:solidFill>
                <a:schemeClr val="bg1"/>
              </a:solidFill>
              <a:prstDash val="solid"/>
              <a:round/>
              <a:headEnd/>
              <a:tailEnd/>
            </a:ln>
          </p:spPr>
          <p:txBody>
            <a:bodyPr/>
            <a:lstStyle/>
            <a:p>
              <a:endParaRPr lang="es-CO" dirty="0">
                <a:latin typeface="Montserrat Light" panose="00000400000000000000" pitchFamily="50" charset="0"/>
              </a:endParaRPr>
            </a:p>
          </p:txBody>
        </p:sp>
        <p:sp>
          <p:nvSpPr>
            <p:cNvPr id="106" name="TextBox 105">
              <a:extLst>
                <a:ext uri="{FF2B5EF4-FFF2-40B4-BE49-F238E27FC236}">
                  <a16:creationId xmlns:a16="http://schemas.microsoft.com/office/drawing/2014/main" id="{611DDDF2-4000-4A78-8C8B-34231293D640}"/>
                </a:ext>
              </a:extLst>
            </p:cNvPr>
            <p:cNvSpPr txBox="1"/>
            <p:nvPr/>
          </p:nvSpPr>
          <p:spPr>
            <a:xfrm rot="16200000">
              <a:off x="6866520" y="3228943"/>
              <a:ext cx="3036932" cy="400110"/>
            </a:xfrm>
            <a:prstGeom prst="rect">
              <a:avLst/>
            </a:prstGeom>
            <a:noFill/>
          </p:spPr>
          <p:txBody>
            <a:bodyPr wrap="square" rtlCol="0">
              <a:spAutoFit/>
            </a:bodyPr>
            <a:lstStyle/>
            <a:p>
              <a:pPr algn="ctr"/>
              <a:r>
                <a:rPr lang="ar-SA" sz="2000" b="1" dirty="0">
                  <a:solidFill>
                    <a:schemeClr val="bg1"/>
                  </a:solidFill>
                  <a:effectLst/>
                  <a:latin typeface="Aptos"/>
                  <a:ea typeface="Aptos"/>
                  <a:cs typeface="Arial" panose="020B0604020202020204" pitchFamily="34" charset="0"/>
                </a:rPr>
                <a:t>إجراءات التقاضي الأساسية</a:t>
              </a:r>
              <a:endParaRPr lang="en-US" sz="3200" b="1" dirty="0">
                <a:solidFill>
                  <a:schemeClr val="bg1"/>
                </a:solidFill>
              </a:endParaRPr>
            </a:p>
          </p:txBody>
        </p:sp>
      </p:grpSp>
      <p:sp>
        <p:nvSpPr>
          <p:cNvPr id="122" name="TextBox 121">
            <a:extLst>
              <a:ext uri="{FF2B5EF4-FFF2-40B4-BE49-F238E27FC236}">
                <a16:creationId xmlns:a16="http://schemas.microsoft.com/office/drawing/2014/main" id="{030CDE8C-02DD-4DDC-892E-5A2E24948DB4}"/>
              </a:ext>
            </a:extLst>
          </p:cNvPr>
          <p:cNvSpPr txBox="1"/>
          <p:nvPr/>
        </p:nvSpPr>
        <p:spPr>
          <a:xfrm>
            <a:off x="1608944" y="1447137"/>
            <a:ext cx="4776200" cy="4379148"/>
          </a:xfrm>
          <a:prstGeom prst="rect">
            <a:avLst/>
          </a:prstGeom>
          <a:noFill/>
        </p:spPr>
        <p:txBody>
          <a:bodyPr wrap="square" rtlCol="0">
            <a:spAutoFit/>
          </a:bodyPr>
          <a:lstStyle/>
          <a:p>
            <a:pPr marL="0" marR="0" algn="r" rtl="1">
              <a:lnSpc>
                <a:spcPct val="115000"/>
              </a:lnSpc>
              <a:spcBef>
                <a:spcPts val="0"/>
              </a:spcBef>
              <a:spcAft>
                <a:spcPts val="800"/>
              </a:spcAft>
            </a:pPr>
            <a:r>
              <a:rPr lang="ar-SA" sz="2400" b="1" kern="100" dirty="0">
                <a:solidFill>
                  <a:schemeClr val="bg1">
                    <a:lumMod val="65000"/>
                  </a:schemeClr>
                </a:solidFill>
                <a:effectLst/>
                <a:latin typeface="Aptos"/>
                <a:ea typeface="Aptos"/>
                <a:cs typeface="Arial" panose="020B0604020202020204" pitchFamily="34" charset="0"/>
              </a:rPr>
              <a:t>اختصاصات</a:t>
            </a:r>
            <a:r>
              <a:rPr lang="ar-SA" sz="2400" b="1" kern="100" dirty="0">
                <a:solidFill>
                  <a:srgbClr val="94A088"/>
                </a:solidFill>
                <a:effectLst/>
                <a:latin typeface="Aptos"/>
                <a:ea typeface="Aptos"/>
                <a:cs typeface="Arial" panose="020B0604020202020204" pitchFamily="34" charset="0"/>
              </a:rPr>
              <a:t> </a:t>
            </a:r>
            <a:r>
              <a:rPr lang="ar-SA" sz="2400" b="1" kern="100" dirty="0">
                <a:solidFill>
                  <a:srgbClr val="9B8357"/>
                </a:solidFill>
                <a:effectLst/>
                <a:latin typeface="Aptos"/>
                <a:ea typeface="Aptos"/>
                <a:cs typeface="Arial" panose="020B0604020202020204" pitchFamily="34" charset="0"/>
              </a:rPr>
              <a:t>المحاكم الجزائية</a:t>
            </a:r>
            <a:br>
              <a:rPr lang="en-US" sz="1800" b="1" kern="100" dirty="0">
                <a:effectLst/>
                <a:latin typeface="Aptos"/>
                <a:ea typeface="Aptos"/>
                <a:cs typeface="Arial" panose="020B0604020202020204" pitchFamily="34" charset="0"/>
              </a:rPr>
            </a:br>
            <a:r>
              <a:rPr lang="en-US" sz="1800" kern="100" dirty="0">
                <a:effectLst/>
                <a:latin typeface="Aptos"/>
                <a:ea typeface="Aptos"/>
                <a:cs typeface="Arial" panose="020B0604020202020204" pitchFamily="34" charset="0"/>
              </a:rPr>
              <a:t> </a:t>
            </a:r>
            <a:r>
              <a:rPr lang="ar-SA" sz="1800" kern="100" dirty="0">
                <a:effectLst/>
                <a:latin typeface="Aptos"/>
                <a:ea typeface="Aptos"/>
                <a:cs typeface="Arial" panose="020B0604020202020204" pitchFamily="34" charset="0"/>
              </a:rPr>
              <a:t>المحاكم الجزائية تختص بالنظر في القضايا الجنائية، وتشمل</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قضايا الحدود والقصاص</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القضايا المتعلقة بالحق العام والخاص</a:t>
            </a:r>
            <a:r>
              <a:rPr lang="en-US" sz="1800" kern="100" dirty="0">
                <a:effectLst/>
                <a:latin typeface="Aptos"/>
                <a:ea typeface="Aptos"/>
                <a:cs typeface="Arial" panose="020B0604020202020204" pitchFamily="34" charset="0"/>
              </a:rPr>
              <a:t>.</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القضايا المتعلقة بالتعزير (المادة 128 من نظام الإجراءات الجزائية)</a:t>
            </a:r>
            <a:endParaRPr lang="en-GB" sz="1800" kern="100" dirty="0">
              <a:effectLst/>
              <a:latin typeface="Aptos"/>
              <a:ea typeface="Aptos"/>
              <a:cs typeface="Arial" panose="020B0604020202020204" pitchFamily="34" charset="0"/>
            </a:endParaRPr>
          </a:p>
          <a:p>
            <a:pPr marL="0" marR="0" algn="r" rtl="1">
              <a:lnSpc>
                <a:spcPct val="115000"/>
              </a:lnSpc>
              <a:spcBef>
                <a:spcPts val="0"/>
              </a:spcBef>
              <a:spcAft>
                <a:spcPts val="800"/>
              </a:spcAft>
            </a:pPr>
            <a:r>
              <a:rPr lang="ar-SA" sz="1800" b="1" kern="100" dirty="0">
                <a:solidFill>
                  <a:srgbClr val="D4B04C"/>
                </a:solidFill>
                <a:effectLst/>
                <a:latin typeface="Aptos"/>
                <a:ea typeface="Aptos"/>
                <a:cs typeface="Arial" panose="020B0604020202020204" pitchFamily="34" charset="0"/>
              </a:rPr>
              <a:t>سؤال تفاعلي</a:t>
            </a:r>
            <a:r>
              <a:rPr lang="en-US" sz="1800" b="1" kern="100" dirty="0">
                <a:solidFill>
                  <a:srgbClr val="D4B04C"/>
                </a:solidFill>
                <a:effectLst/>
                <a:latin typeface="Aptos"/>
                <a:ea typeface="Aptos"/>
                <a:cs typeface="Arial" panose="020B0604020202020204" pitchFamily="34" charset="0"/>
              </a:rPr>
              <a:t>:</a:t>
            </a:r>
            <a:br>
              <a:rPr lang="en-US" sz="1800" b="1" kern="100" dirty="0">
                <a:solidFill>
                  <a:srgbClr val="94A088"/>
                </a:solidFill>
                <a:effectLst/>
                <a:latin typeface="Aptos"/>
                <a:ea typeface="Aptos"/>
                <a:cs typeface="Arial" panose="020B0604020202020204" pitchFamily="34" charset="0"/>
              </a:rPr>
            </a:br>
            <a:r>
              <a:rPr lang="ar-SA" sz="1800" b="1" kern="100" dirty="0">
                <a:solidFill>
                  <a:srgbClr val="94A088"/>
                </a:solidFill>
                <a:effectLst/>
                <a:latin typeface="Aptos"/>
                <a:ea typeface="Aptos"/>
                <a:cs typeface="Arial" panose="020B0604020202020204" pitchFamily="34" charset="0"/>
              </a:rPr>
              <a:t>ما هي القضايا التي تختص بها المحاكم الجزائية؟</a:t>
            </a:r>
            <a:endParaRPr lang="en-GB" sz="1800" kern="100" dirty="0">
              <a:solidFill>
                <a:srgbClr val="94A088"/>
              </a:solidFill>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أ) القضايا التجارية</a:t>
            </a:r>
            <a:endParaRPr lang="en-GB" sz="1800" kern="100" dirty="0">
              <a:effectLst/>
              <a:latin typeface="Aptos"/>
              <a:ea typeface="Aptos"/>
              <a:cs typeface="Arial" panose="020B0604020202020204" pitchFamily="34" charset="0"/>
            </a:endParaRPr>
          </a:p>
          <a:p>
            <a:pPr marL="342900" marR="0" lvl="0" indent="-342900" algn="r" rtl="1">
              <a:lnSpc>
                <a:spcPct val="115000"/>
              </a:lnSpc>
              <a:spcBef>
                <a:spcPts val="0"/>
              </a:spcBef>
              <a:spcAft>
                <a:spcPts val="800"/>
              </a:spcAft>
              <a:buSzPts val="1000"/>
              <a:buFont typeface="Symbol" panose="05050102010706020507" pitchFamily="18" charset="2"/>
              <a:buChar char=""/>
              <a:tabLst>
                <a:tab pos="457200" algn="l"/>
              </a:tabLst>
            </a:pPr>
            <a:r>
              <a:rPr lang="ar-SA" sz="1800" kern="100" dirty="0">
                <a:effectLst/>
                <a:latin typeface="Aptos"/>
                <a:ea typeface="Aptos"/>
                <a:cs typeface="Arial" panose="020B0604020202020204" pitchFamily="34" charset="0"/>
              </a:rPr>
              <a:t>ب) القضايا المدنية</a:t>
            </a:r>
            <a:endParaRPr lang="en-GB" sz="1800" kern="100" dirty="0">
              <a:effectLst/>
              <a:latin typeface="Aptos"/>
              <a:ea typeface="Aptos"/>
              <a:cs typeface="Arial" panose="020B0604020202020204" pitchFamily="34" charset="0"/>
            </a:endParaRPr>
          </a:p>
          <a:p>
            <a:pPr algn="r" rtl="1"/>
            <a:r>
              <a:rPr lang="ar-SA" sz="1800" dirty="0">
                <a:effectLst/>
                <a:latin typeface="Aptos"/>
                <a:ea typeface="Aptos"/>
                <a:cs typeface="Arial" panose="020B0604020202020204" pitchFamily="34" charset="0"/>
              </a:rPr>
              <a:t>ج) قضايا الحدود والقصاص</a:t>
            </a:r>
            <a:endParaRPr lang="en-GB" dirty="0"/>
          </a:p>
        </p:txBody>
      </p:sp>
    </p:spTree>
    <p:extLst>
      <p:ext uri="{BB962C8B-B14F-4D97-AF65-F5344CB8AC3E}">
        <p14:creationId xmlns:p14="http://schemas.microsoft.com/office/powerpoint/2010/main" val="3587533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advClick="0">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9376</TotalTime>
  <Words>4064</Words>
  <Application>Microsoft Office PowerPoint</Application>
  <PresentationFormat>Widescreen</PresentationFormat>
  <Paragraphs>555</Paragraphs>
  <Slides>49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Aptos</vt:lpstr>
      <vt:lpstr>Arial</vt:lpstr>
      <vt:lpstr>Calibri</vt:lpstr>
      <vt:lpstr>Calibri Light</vt:lpstr>
      <vt:lpstr>Courier New</vt:lpstr>
      <vt:lpstr>GeosansLight</vt:lpstr>
      <vt:lpstr>Montserrat Light</vt:lpstr>
      <vt:lpstr>Sosa</vt:lpstr>
      <vt:lpstr>Symbol</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Israa</cp:lastModifiedBy>
  <cp:revision>653</cp:revision>
  <dcterms:created xsi:type="dcterms:W3CDTF">2020-03-21T22:03:23Z</dcterms:created>
  <dcterms:modified xsi:type="dcterms:W3CDTF">2024-10-25T21:50:43Z</dcterms:modified>
</cp:coreProperties>
</file>