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480" r:id="rId2"/>
    <p:sldId id="481" r:id="rId3"/>
    <p:sldId id="482" r:id="rId4"/>
    <p:sldId id="483" r:id="rId5"/>
    <p:sldId id="484" r:id="rId6"/>
    <p:sldId id="485" r:id="rId7"/>
    <p:sldId id="486" r:id="rId8"/>
    <p:sldId id="487" r:id="rId9"/>
    <p:sldId id="488" r:id="rId10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77AF-7245-4A81-BD0A-7D46F75E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432020"/>
            <a:ext cx="8218051" cy="1227680"/>
          </a:xfrm>
        </p:spPr>
        <p:txBody>
          <a:bodyPr>
            <a:norm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المتقدم: حالات خاصة وتحديات عملية </a:t>
            </a:r>
            <a:r>
              <a:rPr lang="en-US" sz="24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br>
              <a:rPr lang="en-GB" sz="2400" kern="100" dirty="0"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المتقدم: تحليل حالات تنازع الاختصاص المعقدة </a:t>
            </a:r>
            <a:r>
              <a:rPr lang="en-US" sz="2400" b="1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2BAF-A132-440E-ADBC-D31AF8FB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813476"/>
            <a:ext cx="8218051" cy="4386599"/>
          </a:xfrm>
        </p:spPr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التنازع المركب بين الجهات القضائية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🔄</a:t>
            </a:r>
            <a:endParaRPr lang="en-GB" sz="1800" kern="100" dirty="0">
              <a:solidFill>
                <a:schemeClr val="accent2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تداخل اختصاص المحاكم واللجان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تخيل نزاعاً يتضمن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نزاع تجاري بين شركتين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مسائل مصرفية تتعلق بالتمويل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جوانب تأمينية للصفقة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الحل المتبع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العنصر الرئيسي في النزاع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إذا كان جوهر النزاع تجارياً، تختص المحكمة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إذا كان التمويل المصرفي هو محور النزاع، تختص اللجنة المصرفية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يمكن تجزئة الطلبات إذا كانت مستقلة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09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D951-2A58-4604-87BC-BA4E8DE8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388965"/>
            <a:ext cx="8218051" cy="1179485"/>
          </a:xfrm>
        </p:spPr>
        <p:txBody>
          <a:bodyPr>
            <a:normAutofit/>
          </a:bodyPr>
          <a:lstStyle/>
          <a:p>
            <a:pPr marL="457200" indent="-457200" algn="ctr" rtl="1">
              <a:buFont typeface="+mj-lt"/>
              <a:buAutoNum type="arabicPeriod"/>
            </a:pP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التنازع المركب بين الجهات القضائية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🔄</a:t>
            </a: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65940-051D-49CA-894B-AE25ED108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568450"/>
            <a:ext cx="8218051" cy="4030024"/>
          </a:xfrm>
        </p:spPr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الثانية: </a:t>
            </a: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التنازع بين المحاكم العامة والمتخصصة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لنفترض وجود نزاع يشمل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منازعة عقارية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عقد تجاري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مطالبة مالية شخصية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الحل المتبع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الطلب الأصلي والطلبات التبعية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إعمال مبدأ تبعية الفرع للأصل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توحيد النظر أمام المحكمة المختصة بالطلب الرئيسي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91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353A-B272-4F28-897E-AAF54E61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 rtl="1">
              <a:buFont typeface="+mj-lt"/>
              <a:buAutoNum type="arabicPeriod" startAt="2"/>
            </a:pP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التنازع السلبي والإيجابي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⚖️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5EA93-DFE0-4AF9-A8E5-D90BE1BFC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347915"/>
            <a:ext cx="8218051" cy="4748085"/>
          </a:xfrm>
        </p:spPr>
        <p:txBody>
          <a:bodyPr>
            <a:normAutofit fontScale="85000"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التنازع السلبي المعقد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تصور موقفاً حيث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المحكمة التجارية ترفض النظر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اللجنة المصرفية ترفض الاختصاص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كل جهة ترى أن الأخرى مختصة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المعالجة القانونية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رفع طلب تعيين المحكمة المختصة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قرارات عدم الاختصاص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المواعيد النظامية بدقة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الثانية: التنازع الإيجابي المتشعب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تخيل حالة حيث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محكمتان تؤكدان اختصاصهما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كل محكمة باشرت النظر في الدعوى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صدور أحكام متعارضة محتمل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كيفية المعالجة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التقدم بطلب فوري لحل التنازع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وقف السير في الدعويين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طلب ضم الدعاوى المتماثلة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9DB0-AA85-4514-BB69-8BE49B55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 rtl="1">
              <a:buFont typeface="+mj-lt"/>
              <a:buAutoNum type="arabicPeriod" startAt="3"/>
            </a:pP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الإحالة وتعقيداتها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📋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3292C-39E3-45C8-9916-CAF43C216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270001"/>
            <a:ext cx="8218051" cy="4743422"/>
          </a:xfrm>
        </p:spPr>
        <p:txBody>
          <a:bodyPr>
            <a:normAutofit fontScale="85000"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التحدي الأول: الإحالة المتعددة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عندما تواجه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إحالة من محكمة لأخرى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ثم إحالة ثانية لمحكمة ثالثة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ضياع الوقت في الإحالات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 الاستراتيجي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دراسة الاختصاص بدقة قبل رفع الدعوى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مسار الإحالات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التمسك بحق الاعتراض على الإحالة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التحدي الثاني: تجزئة الدعوى بعد الإحالة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في حالة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دعوى متعددة الطلبات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تقرر المحكمة إحالة جزء منها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بقاء جزء آخر من أجزاء الدعوى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الإجراءات المتبعة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تنظيم ملف لكل جزء من الدعوى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سير كل جزء على حدة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طلب الضم إذا أمكن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08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48D5-1393-477C-9A27-BFCF9C4A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 rtl="1">
              <a:buFont typeface="+mj-lt"/>
              <a:buAutoNum type="arabicPeriod" startAt="4"/>
            </a:pP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الاستراتيجيات المتقدمة للممارس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39893-ABDC-4ED5-9297-978C20CA3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05054"/>
            <a:ext cx="8218051" cy="4750683"/>
          </a:xfrm>
        </p:spPr>
        <p:txBody>
          <a:bodyPr>
            <a:normAutofit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عزيزي المتدرب، للنجاح في إدارة حالات التنازع المعقدة، عليك</a:t>
            </a:r>
            <a:r>
              <a:rPr lang="en-US" sz="18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في مرحلة رفع الدعوى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اختصاص كل جهة بدقة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تجهيز المستندات المؤيدة للاختصاص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المحكمة الأكثر ملاءمة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في مرحلة نظر الدفوع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تقديم الدفع بعدم الاختصاص في وقته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جميع الدفوع وأسانيدها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قرارات المحكمة بشأن الاختصاص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في مرحلة التنفيذ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التأكد من صحة الإجراءات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مسار الدعوى كاملاً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حماية حقوق الموكل في التنفيذ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26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80F6-4FAF-4174-99BA-848C8C90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حالات معقدة للتنازع </a:t>
            </a:r>
            <a:r>
              <a:rPr lang="en-US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endParaRPr lang="en-GB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D1E0E-4774-4426-9EA1-66D1CC7C9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360447"/>
            <a:ext cx="8218051" cy="4652975"/>
          </a:xfrm>
        </p:spPr>
        <p:txBody>
          <a:bodyPr>
            <a:normAutofit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نزاع تجاري-مصرفي</a:t>
            </a:r>
            <a:endParaRPr lang="en-GB" sz="1800" kern="100" dirty="0">
              <a:solidFill>
                <a:schemeClr val="accent2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تخيل أن موكلك يواجه نزاعاً حول عقد تمويل تجاري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شركة تجارية اقترضت من بنك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نزاع حول شروط السداد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خلاف حول الضمانات التجارية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تحليل العناصر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جانب تجاري: عقد بين شركتين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جانب مصرفي: تمويل وفوائد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ضمانات تجارية مقدمة للبنك</a:t>
            </a: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الحل المتبع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التركيز على جوهر النزاع: إذا كان النزاع حول آلية التمويل وشروطه، فالاختصاص للجنة المصرفية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إذا كان النزاع حول الضمانات التجارية وتنفيذها، فالاختصاص للمحكمة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في حال عدم إمكانية الفصل، يغلب الاختصاص المصرفي لتعلقه بالعملية المالية الأساسية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835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BEDE-FBA7-4083-8DA6-46D09300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حالات معقدة للتنازع </a:t>
            </a:r>
            <a:r>
              <a:rPr lang="en-US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1B16A-A331-4773-A118-FC52A257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38507"/>
            <a:ext cx="8218051" cy="4574915"/>
          </a:xfrm>
        </p:spPr>
        <p:txBody>
          <a:bodyPr>
            <a:normAutofit lnSpcReduction="10000"/>
          </a:bodyPr>
          <a:lstStyle/>
          <a:p>
            <a:pPr marL="0" indent="0" algn="r" rtl="1">
              <a:lnSpc>
                <a:spcPct val="115000"/>
              </a:lnSpc>
              <a:spcBef>
                <a:spcPts val="0"/>
              </a:spcBef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الثانية: نزاع عمالي-تجاري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تصور نزاعاً بين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مدير تنفيذي في شركة مساهمة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نزاع حول مكافآت وأسهم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خلاف على صلاحيات الإدارة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العناصر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علاقة عمل تنفيذية عليا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حقوق مالية وتجارية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صلاحيات إدارية وتنفيذية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 المتبع</a:t>
            </a:r>
            <a:r>
              <a:rPr lang="en-U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إذا كان النزاع حول الراتب والإجازات والحقوق العمالية الأساسية، فالاختصاص للمحكمة العمالية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إذا كان النزاع حول الأسهم وإدارة الشركة، فالاختصاص للمحكمة التجارية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يمكن تجزئة الطلبات إذا كانت مستقلة عن بعضها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65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EAB6-FBF1-4F28-8B31-DD65FBF1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نصائح عملية للتعامل مع هذه الحالات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1B4D-8A49-4D65-8088-E94512F74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326994"/>
            <a:ext cx="8218051" cy="4795025"/>
          </a:xfrm>
        </p:spPr>
        <p:txBody>
          <a:bodyPr>
            <a:normAutofit lnSpcReduction="10000"/>
          </a:bodyPr>
          <a:lstStyle/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وثّق العناصر الرئيسية في النزاع كتابياً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اجمع المستندات التي تدعم طبيعة النزاع الأساسية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احتفظ بخط زمني واضح لتطور النزاع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اشرح لموكلك إمكانية تجزئة الطلبات وآثارها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استراتيجيات عملية للتعامل مع التنازع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قبل رفع الدعوى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دراسة شاملة لعناصر النزاع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السوابق القضائية المشابهة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استشارة الخبراء في حالات التداخل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أثناء نظر الدعوى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الدفوع بشكل واضح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المواعيد النظامية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الحفاظ على حقوق موكلك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بعد صدور قرار الإحالة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إجراءات الإحالة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تجهيز الملف للجهة الجديدة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مراعاة المواعيد الجديدة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🔑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مفتاح النجاح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الفهم العميق لقواعد الاختصاص وسرعة التحرك لحماية حقوق موكلك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32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9FB0-2B4C-4F90-BEA8-9CB6294A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موارد إضافية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📚</a:t>
            </a: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BE16-DCF6-46FB-AD1F-A6E318836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نماذج الدفوع والمذكرات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قرارات قضائية في تنازع الاختصاص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مراجع نظامية محدثة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التحضير للوحدة القادمة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ستتعلم في الوحدة الرابعة عن الصفة والمصلحة في الدعوى، وكيف ترتبط بموضوع الاختصاص الذي درسناه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963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1894</TotalTime>
  <Words>656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Courier New</vt:lpstr>
      <vt:lpstr>Segoe UI Emoji</vt:lpstr>
      <vt:lpstr>Symbol</vt:lpstr>
      <vt:lpstr>Office Theme</vt:lpstr>
      <vt:lpstr>المستوى المتقدم: حالات خاصة وتحديات عملية 🔍 المستوى المتقدم: تحليل حالات تنازع الاختصاص المعقدة 🎯</vt:lpstr>
      <vt:lpstr>التنازع المركب بين الجهات القضائية 🔄</vt:lpstr>
      <vt:lpstr>التنازع السلبي والإيجابي ⚖️</vt:lpstr>
      <vt:lpstr>الإحالة وتعقيداتها 📋</vt:lpstr>
      <vt:lpstr>الاستراتيجيات المتقدمة للممارس 💡</vt:lpstr>
      <vt:lpstr>حالات معقدة للتنازع 🔍</vt:lpstr>
      <vt:lpstr>حالات معقدة للتنازع 🔍</vt:lpstr>
      <vt:lpstr>نصائح عملية للتعامل مع هذه الحالات 💡</vt:lpstr>
      <vt:lpstr>موارد إضافية 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309</cp:revision>
  <dcterms:created xsi:type="dcterms:W3CDTF">2024-11-25T19:40:16Z</dcterms:created>
  <dcterms:modified xsi:type="dcterms:W3CDTF">2024-12-04T20:57:22Z</dcterms:modified>
</cp:coreProperties>
</file>